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5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BE04AD-A6D6-4275-9D98-8DFDEBC199D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C6F8E1-C210-42ED-A80C-C82D1D8D3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785794"/>
            <a:ext cx="6172200" cy="160861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ЗАЩИТА ИНФОРМАЦИИ</a:t>
            </a:r>
            <a:endParaRPr lang="ru-RU" sz="4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357818" y="4500570"/>
            <a:ext cx="3357586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358246" cy="57595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ранние признаки заражения компьютера вирусом: 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уменьшение объема свободной оперативной памяти;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замедление загрузки и работы компьютера;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непонятные (без причин) изменения в файлах, а также изменения размеров и даты последней модификации файлов;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ошибки при загрузке операционной системы;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невозможность сохранять файлы в нужных каталогах;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непонятные системные сообщения, музыкальные и визуальные эффекты и т.д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358246" cy="2786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Признаки активной фазы вируса:</a:t>
            </a:r>
          </a:p>
          <a:p>
            <a:pPr lvl="0"/>
            <a:r>
              <a:rPr lang="ru-RU" sz="2800" dirty="0" smtClean="0">
                <a:latin typeface="Arial" pitchFamily="34" charset="0"/>
                <a:cs typeface="Arial" pitchFamily="34" charset="0"/>
              </a:rPr>
              <a:t>исчезновение файлов; </a:t>
            </a:r>
          </a:p>
          <a:p>
            <a:pPr lvl="0"/>
            <a:r>
              <a:rPr lang="ru-RU" sz="2800" dirty="0" smtClean="0">
                <a:latin typeface="Arial" pitchFamily="34" charset="0"/>
                <a:cs typeface="Arial" pitchFamily="34" charset="0"/>
              </a:rPr>
              <a:t>форматирование жесткого диска;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невозможность загрузки файлов или операционной систем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4071934" y="3357562"/>
            <a:ext cx="4643455" cy="3095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501122" cy="607220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деструктивным возможностям вирусы разделяют:</a:t>
            </a:r>
          </a:p>
          <a:p>
            <a:pPr lvl="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безвредные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вирусы проявляются только в том, что уменьшают объем памяти на диске в результате своего распространения.</a:t>
            </a:r>
          </a:p>
          <a:p>
            <a:pPr lvl="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неопасные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вирусы также уменьшают объем памяти и кроме того порождают графические, звуковые и другие эффекты.</a:t>
            </a:r>
          </a:p>
          <a:p>
            <a:pPr lvl="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опасные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вирусы могут привести к нарушениям нормальной работы компьютера, например к зависанию или к неправильной печати документа.</a:t>
            </a:r>
          </a:p>
          <a:p>
            <a:pPr lvl="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очень опасные вирусы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могут привести к уничтожению программ и данных, стиранию информации в системных областях памяти и даже приводить к выходу из строя движущихся частей жесткого диска при вводе в резонанс.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643998" cy="38576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среде обитания вирусы разделяют:</a:t>
            </a:r>
          </a:p>
          <a:p>
            <a:pPr lvl="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файловые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вирусы внедряются в выполняемые файлы (с расширением 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или файлы текстовых редакторов и табличных процессоров.</a:t>
            </a:r>
          </a:p>
          <a:p>
            <a:pPr lvl="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загрузочные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вирусы внедряются в загрузочный сектор диска или в сектор системного загрузчика жесткого диска.</a:t>
            </a:r>
          </a:p>
          <a:p>
            <a:pPr lvl="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сетевые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вирусы распространяются по компьютерной сети.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143504" y="4071942"/>
            <a:ext cx="3571900" cy="2553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0" y="642918"/>
            <a:ext cx="8858280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dirty="0" smtClean="0">
                <a:solidFill>
                  <a:srgbClr val="FF0000"/>
                </a:solidFill>
                <a:latin typeface="+mj-lt"/>
              </a:rPr>
              <a:t>По</a:t>
            </a:r>
            <a:r>
              <a:rPr lang="ru-RU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200" b="1" u="sng" dirty="0" smtClean="0">
                <a:solidFill>
                  <a:srgbClr val="FF0000"/>
                </a:solidFill>
                <a:latin typeface="+mj-lt"/>
              </a:rPr>
              <a:t>особенностям алгоритмов</a:t>
            </a:r>
            <a:r>
              <a:rPr lang="ru-RU" sz="2200" dirty="0" smtClean="0">
                <a:solidFill>
                  <a:srgbClr val="FF0000"/>
                </a:solidFill>
                <a:latin typeface="+mj-lt"/>
              </a:rPr>
              <a:t> различают следующие вирусы:</a:t>
            </a:r>
          </a:p>
          <a:p>
            <a:pPr lvl="1" algn="just"/>
            <a:r>
              <a:rPr lang="ru-RU" sz="2200" b="1" dirty="0" smtClean="0">
                <a:latin typeface="+mj-lt"/>
              </a:rPr>
              <a:t>вирусы-невидимки </a:t>
            </a:r>
            <a:r>
              <a:rPr lang="ru-RU" sz="2200" dirty="0" smtClean="0">
                <a:latin typeface="+mj-lt"/>
              </a:rPr>
              <a:t>искажают информацию, прочитанную с диска так, что программа, которой предназначена эта информация, получает неверные данные;</a:t>
            </a:r>
          </a:p>
          <a:p>
            <a:pPr lvl="1" algn="just"/>
            <a:r>
              <a:rPr lang="ru-RU" sz="2200" b="1" dirty="0" smtClean="0">
                <a:latin typeface="+mj-lt"/>
              </a:rPr>
              <a:t>ретро-вирусы</a:t>
            </a:r>
            <a:r>
              <a:rPr lang="ru-RU" sz="2200" dirty="0" smtClean="0">
                <a:latin typeface="+mj-lt"/>
              </a:rPr>
              <a:t> заражают антивирусные программы, стараясь уничтожить их или сделать нетрудоспособными;</a:t>
            </a:r>
          </a:p>
          <a:p>
            <a:pPr lvl="1" algn="just"/>
            <a:r>
              <a:rPr lang="ru-RU" sz="2200" b="1" dirty="0" smtClean="0">
                <a:latin typeface="+mj-lt"/>
              </a:rPr>
              <a:t>вирусы-черви</a:t>
            </a:r>
            <a:r>
              <a:rPr lang="ru-RU" sz="2200" dirty="0" smtClean="0">
                <a:latin typeface="+mj-lt"/>
              </a:rPr>
              <a:t> снабжают небольшие сообщения электронной почты, так называемым заголовком, который по своей сути есть </a:t>
            </a:r>
            <a:r>
              <a:rPr lang="en-US" sz="2200" dirty="0" smtClean="0">
                <a:latin typeface="+mj-lt"/>
              </a:rPr>
              <a:t>Web</a:t>
            </a:r>
            <a:r>
              <a:rPr lang="ru-RU" sz="2200" dirty="0" smtClean="0">
                <a:latin typeface="+mj-lt"/>
              </a:rPr>
              <a:t>-адрес местонахождения самого вируса. После загрузки начинает деструктивное действие. 	</a:t>
            </a:r>
          </a:p>
          <a:p>
            <a:pPr lvl="1" algn="just"/>
            <a:r>
              <a:rPr lang="ru-RU" sz="2200" b="1" dirty="0" smtClean="0">
                <a:latin typeface="+mj-lt"/>
              </a:rPr>
              <a:t>паразитические вирусы</a:t>
            </a:r>
            <a:r>
              <a:rPr lang="ru-RU" sz="2200" dirty="0" smtClean="0">
                <a:latin typeface="+mj-lt"/>
              </a:rPr>
              <a:t> при распространении меняют содержимое дисковых секторов и файлов. </a:t>
            </a:r>
          </a:p>
          <a:p>
            <a:pPr lvl="1" algn="just"/>
            <a:r>
              <a:rPr lang="ru-RU" sz="2200" b="1" dirty="0" smtClean="0">
                <a:latin typeface="+mj-lt"/>
              </a:rPr>
              <a:t>вирусы-призраки</a:t>
            </a:r>
            <a:r>
              <a:rPr lang="ru-RU" sz="2200" dirty="0" smtClean="0">
                <a:latin typeface="+mj-lt"/>
              </a:rPr>
              <a:t> представляют собой трудно обнаруживаемые вирусы, которые имеют зашифрованное тело вируса, благодаря чему две копии одного вируса не имеют одинаковых участков кода (сигнатур).</a:t>
            </a:r>
            <a:endParaRPr lang="ru-RU" sz="2200" dirty="0" smtClean="0">
              <a:latin typeface="+mj-lt"/>
              <a:cs typeface="Arial" pitchFamily="34" charset="0"/>
            </a:endParaRPr>
          </a:p>
          <a:p>
            <a:pPr lvl="1" algn="just"/>
            <a:endParaRPr lang="ru-RU" sz="2200" dirty="0" smtClean="0">
              <a:latin typeface="+mj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42844" y="642918"/>
            <a:ext cx="8572560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К общим средствам, помогающим предотвратить заражение относят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:</a:t>
            </a:r>
          </a:p>
          <a:p>
            <a:pPr lvl="0" algn="just"/>
            <a:r>
              <a:rPr lang="ru-RU" dirty="0" smtClean="0">
                <a:latin typeface="+mj-lt"/>
              </a:rPr>
              <a:t>резервное копирование информации (создание копий файлов и системных областей жестких дисков);</a:t>
            </a:r>
          </a:p>
          <a:p>
            <a:pPr lvl="0" algn="just"/>
            <a:r>
              <a:rPr lang="ru-RU" dirty="0" smtClean="0">
                <a:latin typeface="+mj-lt"/>
              </a:rPr>
              <a:t>отказ от использования случайных и неизвестных программ (т.к. чаще всего вирусы распространяются вместе с компьютерными программами); </a:t>
            </a:r>
          </a:p>
          <a:p>
            <a:pPr lvl="0" algn="just"/>
            <a:r>
              <a:rPr lang="ru-RU" dirty="0" smtClean="0">
                <a:latin typeface="+mj-lt"/>
              </a:rPr>
              <a:t>перезагрузка компьютера перед началом работы, особенно, если за этим компьютером работали другие пользователи;</a:t>
            </a:r>
          </a:p>
          <a:p>
            <a:pPr lvl="0" algn="just"/>
            <a:r>
              <a:rPr lang="ru-RU" dirty="0" smtClean="0">
                <a:latin typeface="+mj-lt"/>
              </a:rPr>
              <a:t>ограничение доступа к информации, в частности физическая защита носителя информации во время копирования файлов с нее. </a:t>
            </a:r>
          </a:p>
          <a:p>
            <a:pPr lvl="0" algn="just"/>
            <a:r>
              <a:rPr lang="ru-RU" dirty="0" smtClean="0">
                <a:latin typeface="+mj-lt"/>
              </a:rPr>
              <a:t>специализированные антивирусные программы.</a:t>
            </a:r>
          </a:p>
          <a:p>
            <a:pPr lvl="1" algn="just"/>
            <a:endParaRPr lang="ru-RU" sz="2200" dirty="0" smtClean="0">
              <a:latin typeface="+mj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42844" y="642918"/>
            <a:ext cx="8715436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  <a:latin typeface="+mj-lt"/>
              </a:rPr>
              <a:t>Антивирус</a:t>
            </a:r>
            <a:r>
              <a:rPr lang="ru-RU" dirty="0" smtClean="0">
                <a:latin typeface="+mj-lt"/>
              </a:rPr>
              <a:t> - это программа, выявляющая и обезвреживающая компьютерные вирусы.</a:t>
            </a:r>
          </a:p>
          <a:p>
            <a:pPr algn="just">
              <a:buNone/>
            </a:pPr>
            <a:r>
              <a:rPr lang="ru-RU" dirty="0" smtClean="0">
                <a:latin typeface="+mj-lt"/>
              </a:rPr>
              <a:t>Антивирусные программы относятся к программным средствам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Различают следующие типы антивирусных программ:</a:t>
            </a:r>
            <a:endParaRPr lang="ru-RU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ru-RU" b="1" i="1" dirty="0" smtClean="0">
                <a:latin typeface="+mj-lt"/>
              </a:rPr>
              <a:t>программы-детекторы</a:t>
            </a:r>
            <a:r>
              <a:rPr lang="ru-RU" b="1" dirty="0" smtClean="0">
                <a:latin typeface="+mj-lt"/>
              </a:rPr>
              <a:t>:</a:t>
            </a:r>
            <a:r>
              <a:rPr lang="ru-RU" dirty="0" smtClean="0">
                <a:latin typeface="+mj-lt"/>
              </a:rPr>
              <a:t> предназначены для нахождения зараженных файлов одним из известных вирусов, они могут также лечить файлы от вирусов или уничтожать зараженные файлы.</a:t>
            </a:r>
          </a:p>
          <a:p>
            <a:pPr algn="just"/>
            <a:endParaRPr lang="ru-RU" sz="2200" dirty="0" smtClean="0">
              <a:latin typeface="+mj-lt"/>
            </a:endParaRPr>
          </a:p>
        </p:txBody>
      </p:sp>
      <p:pic>
        <p:nvPicPr>
          <p:cNvPr id="5128" name="Picture 8" descr="&amp;Acy;&amp;ncy;&amp;tcy;&amp;icy;&amp;vcy;&amp;icy;&amp;rcy;&amp;ucy;&amp;scy; 0 AntiVirus Plus 2013 3 PC - RU &amp;kcy;&amp;ucy;&amp;pcy;&amp;icy;&amp;tcy;&amp;softcy; &amp;vcy; &amp;icy;&amp;ncy;&amp;tcy;&amp;iecy;&amp;rcy;&amp;ncy;&amp;iecy;&amp;tcy;-&amp;mcy;&amp;acy;&amp;gcy;&amp;acy;&amp;zcy;&amp;icy;&amp;ncy;&amp;iecy;, &amp;tscy;&amp;iecy;&amp;ncy;&amp;acy;"/>
          <p:cNvPicPr>
            <a:picLocks noChangeAspect="1" noChangeArrowheads="1"/>
          </p:cNvPicPr>
          <p:nvPr/>
        </p:nvPicPr>
        <p:blipFill>
          <a:blip r:embed="rId2"/>
          <a:srcRect l="16250" r="5749"/>
          <a:stretch>
            <a:fillRect/>
          </a:stretch>
        </p:blipFill>
        <p:spPr bwMode="auto">
          <a:xfrm>
            <a:off x="6143636" y="3934557"/>
            <a:ext cx="2571768" cy="292344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42844" y="642918"/>
            <a:ext cx="8715436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Типы </a:t>
            </a: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антивирусных программ</a:t>
            </a: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:</a:t>
            </a:r>
          </a:p>
          <a:p>
            <a:pPr algn="just">
              <a:buNone/>
            </a:pPr>
            <a:endParaRPr lang="ru-RU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ru-RU" b="1" i="1" dirty="0" smtClean="0">
                <a:latin typeface="+mj-lt"/>
              </a:rPr>
              <a:t>программы-лекари</a:t>
            </a:r>
            <a:r>
              <a:rPr lang="ru-RU" b="1" dirty="0" smtClean="0">
                <a:latin typeface="+mj-lt"/>
              </a:rPr>
              <a:t>:</a:t>
            </a:r>
            <a:r>
              <a:rPr lang="ru-RU" dirty="0" smtClean="0">
                <a:latin typeface="+mj-lt"/>
              </a:rPr>
              <a:t> предназначены для лечения зараженных дисков и программ. </a:t>
            </a:r>
            <a:endParaRPr lang="ru-RU" dirty="0" smtClean="0">
              <a:latin typeface="+mj-lt"/>
            </a:endParaRPr>
          </a:p>
          <a:p>
            <a:pPr algn="just">
              <a:buNone/>
            </a:pP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          </a:t>
            </a:r>
            <a:r>
              <a:rPr lang="ru-RU" dirty="0" smtClean="0">
                <a:latin typeface="+mj-lt"/>
              </a:rPr>
              <a:t>Лечение </a:t>
            </a:r>
            <a:r>
              <a:rPr lang="ru-RU" dirty="0" smtClean="0">
                <a:latin typeface="+mj-lt"/>
              </a:rPr>
              <a:t>программы состоит в изъятии из зараженной программы тела вируса.</a:t>
            </a:r>
          </a:p>
          <a:p>
            <a:pPr algn="just"/>
            <a:endParaRPr lang="ru-RU" sz="2200" dirty="0" smtClean="0">
              <a:latin typeface="+mj-lt"/>
            </a:endParaRPr>
          </a:p>
        </p:txBody>
      </p:sp>
      <p:pic>
        <p:nvPicPr>
          <p:cNvPr id="4" name="Picture 2" descr="&amp;Mcy;&amp;acy;&amp;tcy;&amp;iecy;&amp;rcy;&amp;icy;&amp;acy;&amp;lcy;&amp;ycy; &amp;zcy;&amp;acy; &amp;Mcy;&amp;acy;&amp;rcy;&amp;tcy; 2010 &amp;gcy;&amp;ocy;&amp;dcy;&amp;acy; &quot; &amp;Scy;&amp;tcy;&amp;rcy;&amp;acy;&amp;ncy;&amp;icy;&amp;tscy;&amp;acy; 269 &quot; &amp;scy;&amp;kcy;&amp;acy;&amp;chcy;&amp;acy;&amp;tcy;&amp;softcy; &amp;bcy;&amp;iecy;&amp;scy;&amp;pcy;&amp;lcy;&amp;acy;&amp;tcy;&amp;ncy;&amp;ocy; &amp;pcy;&amp;rcy;&amp;ocy;&amp;gcy;&amp;rcy;&amp;acy;&amp;mcy;&amp;mcy;&amp;ycy;, &amp;kcy;&amp;ncy;&amp;icy;&amp;gcy;&amp;icy;, &amp;fcy;&amp;icy;&amp;lcy;&amp;softcy;&amp;mcy;&amp;ycy;, &amp;mcy;&amp;ucy;&amp;zcy;&amp;ycy;&amp;kcy;&amp;ucy; &amp;ncy;&amp;acy; OJ0.RU &amp;ocy;&amp;dcy;&amp;ncy;&amp;icy;&amp;mcy; &amp;fcy;&amp;acy;&amp;jcy;&amp;lcy;&amp;ocy;&amp;mcy;, &amp;bcy;&amp;iecy;&amp;zcy; &amp;rcy;&amp;iecy;&amp;gcy;&amp;icy;"/>
          <p:cNvPicPr>
            <a:picLocks noChangeAspect="1" noChangeArrowheads="1"/>
          </p:cNvPicPr>
          <p:nvPr/>
        </p:nvPicPr>
        <p:blipFill>
          <a:blip r:embed="rId2"/>
          <a:srcRect l="5000" t="1889" r="4999" b="9319"/>
          <a:stretch>
            <a:fillRect/>
          </a:stretch>
        </p:blipFill>
        <p:spPr bwMode="auto">
          <a:xfrm>
            <a:off x="5979480" y="3000372"/>
            <a:ext cx="2735924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42844" y="642918"/>
            <a:ext cx="8715436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Типы антивирусных программ:</a:t>
            </a:r>
            <a:endParaRPr lang="ru-RU" b="1" i="1" dirty="0" smtClean="0">
              <a:latin typeface="+mj-lt"/>
            </a:endParaRPr>
          </a:p>
          <a:p>
            <a:pPr algn="just"/>
            <a:r>
              <a:rPr lang="ru-RU" b="1" i="1" dirty="0" smtClean="0">
                <a:latin typeface="+mj-lt"/>
              </a:rPr>
              <a:t>программы-ревизоры</a:t>
            </a:r>
            <a:r>
              <a:rPr lang="ru-RU" b="1" dirty="0" smtClean="0">
                <a:latin typeface="+mj-lt"/>
              </a:rPr>
              <a:t>:</a:t>
            </a:r>
            <a:r>
              <a:rPr lang="ru-RU" dirty="0" smtClean="0">
                <a:latin typeface="+mj-lt"/>
              </a:rPr>
              <a:t> </a:t>
            </a:r>
            <a:r>
              <a:rPr lang="ru-RU" i="1" dirty="0" smtClean="0">
                <a:latin typeface="+mj-lt"/>
              </a:rPr>
              <a:t>предназначены для выявления заражения вирусом файлов, а также нахождение поврежденных файлов. </a:t>
            </a:r>
            <a:endParaRPr lang="ru-RU" i="1" dirty="0" smtClean="0">
              <a:latin typeface="+mj-lt"/>
            </a:endParaRPr>
          </a:p>
          <a:p>
            <a:pPr algn="just">
              <a:buNone/>
            </a:pPr>
            <a:r>
              <a:rPr lang="ru-RU" i="1" dirty="0" smtClean="0">
                <a:latin typeface="+mj-lt"/>
              </a:rPr>
              <a:t> </a:t>
            </a:r>
            <a:r>
              <a:rPr lang="ru-RU" i="1" dirty="0" smtClean="0">
                <a:latin typeface="+mj-lt"/>
              </a:rPr>
              <a:t>         </a:t>
            </a:r>
            <a:endParaRPr lang="ru-RU" dirty="0" smtClean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2428868"/>
            <a:ext cx="52864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Эти программы запоминают данные о состоянии программы и системных областей дисков в нормальном состоянии (до заражения) и сравнивают эти данные в процессе работы компьютера, в случае несоответствия данных выводится сообщение о возможности заражения;</a:t>
            </a:r>
            <a:endParaRPr lang="ru-RU" sz="2400" dirty="0"/>
          </a:p>
        </p:txBody>
      </p:sp>
      <p:pic>
        <p:nvPicPr>
          <p:cNvPr id="4100" name="Picture 4" descr="&amp;Kcy;&amp;ucy;&amp;pcy;&amp;icy;&amp;tcy;&amp;softcy;: &amp;Acy;&amp;ncy;&amp;tcy;&amp;icy;&amp;vcy;&amp;icy;&amp;rcy;&amp;ucy;&amp;scy; ESET NOD32 &amp;Acy;&amp;ncy;&amp;tcy;&amp;icy;&amp;vcy;&amp;icy;&amp;rcy;&amp;ucy;&amp;scy; + Vocabulary &amp;lcy;&amp;icy;&amp;tscy;&amp;iecy;&amp;ncy;&amp;zcy;&amp;icy;&amp;yacy; &amp;ncy;&amp;acy; 1 &amp;gcy;&amp;ocy;&amp;dcy; (380244) &amp;vcy; &amp;Kcy;&amp;rcy;&amp;acy;&amp;scy;&amp;ncy;&amp;ocy;&amp;yacy;&amp;rcy;&amp;scy;&amp;kcy;&amp;iecy; - &amp;Vcy;&amp;iecy;&amp;rcy;&amp;ncy;&amp;ocy;&amp;iecy; &amp;ncy;&amp;acy;&amp;pcy;&amp;rcy;&amp;acy;&amp;vcy;&amp;lcy;&amp;iecy;&amp;ncy;&amp;icy;&amp;iecy;, &amp;Ocy;&amp;Ocy;&amp;Ocy;"/>
          <p:cNvPicPr>
            <a:picLocks noChangeAspect="1" noChangeArrowheads="1"/>
          </p:cNvPicPr>
          <p:nvPr/>
        </p:nvPicPr>
        <p:blipFill>
          <a:blip r:embed="rId2"/>
          <a:srcRect l="6143" r="7851"/>
          <a:stretch>
            <a:fillRect/>
          </a:stretch>
        </p:blipFill>
        <p:spPr bwMode="auto">
          <a:xfrm>
            <a:off x="214282" y="2357430"/>
            <a:ext cx="3000396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42844" y="642918"/>
            <a:ext cx="8501122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Типы антивирусных программ:</a:t>
            </a:r>
            <a:endParaRPr lang="ru-RU" dirty="0" smtClean="0">
              <a:latin typeface="+mj-lt"/>
            </a:endParaRPr>
          </a:p>
          <a:p>
            <a:pPr algn="just"/>
            <a:r>
              <a:rPr lang="ru-RU" b="1" i="1" dirty="0" smtClean="0">
                <a:latin typeface="+mj-lt"/>
              </a:rPr>
              <a:t>программы-фильтры</a:t>
            </a:r>
            <a:r>
              <a:rPr lang="ru-RU" dirty="0" smtClean="0">
                <a:latin typeface="+mj-lt"/>
              </a:rPr>
              <a:t>: предназначены для перехвата обращений к операционной системе, которые используются вирусами для размножения и сообщают об этом пользователю, который может разрешить или запретить выполнение соответствующей операции. </a:t>
            </a:r>
          </a:p>
          <a:p>
            <a:pPr algn="just"/>
            <a:endParaRPr lang="ru-RU" sz="2200" dirty="0" smtClean="0">
              <a:latin typeface="+mj-lt"/>
            </a:endParaRPr>
          </a:p>
        </p:txBody>
      </p:sp>
      <p:pic>
        <p:nvPicPr>
          <p:cNvPr id="1026" name="Picture 2" descr="&amp;Acy;&amp;ncy;&amp;tcy;&amp;icy;&amp;vcy;&amp;icy;&amp;rcy;&amp;ucy;&amp;scy; &amp;Kcy;&amp;acy;&amp;scy;&amp;pcy;&amp;iecy;&amp;rcy;&amp;scy;&amp;kcy;&amp;ocy;&amp;gcy;&amp;ocy; - &amp;scy;&amp;acy;&amp;mcy;&amp;ycy;&amp;jcy; &amp;pcy;&amp;ocy;&amp;pcy;&amp;ucy;&amp;lcy;&amp;yacy;&amp;rcy;&amp;ncy;&amp;ycy;&amp;jcy; &amp;acy;&amp;ncy;&amp;tcy;&amp;icy;&amp;vcy;&amp;icy;&amp;rcy;&amp;ucy;&amp;scy; &amp;vcy; &amp;IEcy;&amp;vcy;&amp;rcy;&amp;ocy;&amp;pcy;&amp;iecy; &amp;Scy;&amp;acy;&amp;mcy;&amp;ycy;&amp;jcy; &amp;lcy;&amp;ucy;&amp;chcy;&amp;shcy;&amp;icy;&amp;jcy; &amp;acy;&amp;ncy;&amp;tcy;&amp;icy;&amp;vcy;&amp;icy;&amp;rcy;&amp;ucy;&amp;scy; &amp;Acy;&amp;ncy;&amp;tcy;&amp;icy;&amp;vcy;&amp;icy;&amp;rcy;&amp;ucy;&amp;scy; &amp;Kcy;&amp;acy;&amp;scy;&amp;pcy;&amp;iecy;&amp;rcy;&amp;scy;&amp;kcy;&amp;ocy;&amp;gcy;&amp;ocy; &amp;scy;&amp;kcy;&amp;acy;&amp;chcy;&amp;acy;&amp;tcy;&amp;softcy; &amp;Ncy;&amp;acy;&amp;dcy;&amp;iecy;&amp;zhcy;&amp;ncy;&amp;ycy;&amp;jcy; &amp;acy;&amp;ncy;&amp;tcy;&amp;icy;&amp;vcy;&amp;icy;"/>
          <p:cNvPicPr>
            <a:picLocks noChangeAspect="1" noChangeArrowheads="1"/>
          </p:cNvPicPr>
          <p:nvPr/>
        </p:nvPicPr>
        <p:blipFill>
          <a:blip r:embed="rId2"/>
          <a:srcRect l="6000" t="3333" r="7999" b="3333"/>
          <a:stretch>
            <a:fillRect/>
          </a:stretch>
        </p:blipFill>
        <p:spPr bwMode="auto">
          <a:xfrm>
            <a:off x="6072198" y="3143248"/>
            <a:ext cx="2643206" cy="344231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142844" y="785794"/>
            <a:ext cx="8572560" cy="31432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Защита информации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это комплекс мероприятий, направленных на обеспечение важнейших аспектов информационной безопасности, а именно целостности, доступности и, если нужно, конфиденциальности информации и ресурсов.</a:t>
            </a:r>
          </a:p>
          <a:p>
            <a:pPr algn="just">
              <a:buNone/>
            </a:pPr>
            <a:r>
              <a:rPr lang="ru-RU" sz="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Система называется безопасной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если она, используя соответствующие аппаратные и программные средства, управляет доступом к информации так, что только должным образом авторизированные лица имеют право получать, создавать или изменять информацию. </a:t>
            </a:r>
          </a:p>
          <a:p>
            <a:pPr algn="just">
              <a:buNone/>
            </a:pPr>
            <a:endParaRPr lang="ru-RU" sz="7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защиты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предупреждение несанкционированной модификации информации.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42844" y="642918"/>
            <a:ext cx="8715436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Типы антивирусных программ:</a:t>
            </a:r>
            <a:endParaRPr lang="ru-RU" dirty="0" smtClean="0">
              <a:latin typeface="+mj-lt"/>
            </a:endParaRPr>
          </a:p>
          <a:p>
            <a:pPr algn="just"/>
            <a:r>
              <a:rPr lang="ru-RU" b="1" i="1" dirty="0" smtClean="0">
                <a:latin typeface="+mj-lt"/>
              </a:rPr>
              <a:t>программы-вакцины</a:t>
            </a:r>
            <a:r>
              <a:rPr lang="ru-RU" b="1" dirty="0" smtClean="0">
                <a:latin typeface="+mj-lt"/>
              </a:rPr>
              <a:t>:</a:t>
            </a:r>
            <a:r>
              <a:rPr lang="ru-RU" dirty="0" smtClean="0">
                <a:latin typeface="+mj-lt"/>
              </a:rPr>
              <a:t> </a:t>
            </a:r>
            <a:r>
              <a:rPr lang="ru-RU" i="1" dirty="0" smtClean="0">
                <a:latin typeface="+mj-lt"/>
              </a:rPr>
              <a:t>используются для обработки файлов и загрузочных секторов с целью предупреждения заражения известными вирусами. </a:t>
            </a:r>
          </a:p>
          <a:p>
            <a:pPr algn="just">
              <a:buNone/>
            </a:pPr>
            <a:r>
              <a:rPr lang="ru-RU" dirty="0" smtClean="0">
                <a:latin typeface="+mj-lt"/>
              </a:rPr>
              <a:t>         Суть </a:t>
            </a:r>
            <a:r>
              <a:rPr lang="ru-RU" dirty="0" smtClean="0">
                <a:latin typeface="+mj-lt"/>
              </a:rPr>
              <a:t>вакцинации заключается в модификации программ или диска таким образом, чтобы это не отражалось на нормальном выполнении </a:t>
            </a:r>
            <a:r>
              <a:rPr lang="ru-RU" dirty="0" smtClean="0">
                <a:latin typeface="+mj-lt"/>
              </a:rPr>
              <a:t>программ</a:t>
            </a:r>
          </a:p>
          <a:p>
            <a:pPr algn="just">
              <a:buNone/>
            </a:pPr>
            <a:r>
              <a:rPr lang="ru-RU" dirty="0" smtClean="0">
                <a:latin typeface="+mj-lt"/>
              </a:rPr>
              <a:t>   и </a:t>
            </a:r>
            <a:r>
              <a:rPr lang="ru-RU" dirty="0" smtClean="0">
                <a:latin typeface="+mj-lt"/>
              </a:rPr>
              <a:t>то же время вирусы воспринимали </a:t>
            </a:r>
            <a:endParaRPr lang="ru-RU" dirty="0" smtClean="0">
              <a:latin typeface="+mj-lt"/>
            </a:endParaRPr>
          </a:p>
          <a:p>
            <a:pPr algn="just">
              <a:buNone/>
            </a:pPr>
            <a:r>
              <a:rPr lang="ru-RU" dirty="0" smtClean="0">
                <a:latin typeface="+mj-lt"/>
              </a:rPr>
              <a:t>   их </a:t>
            </a:r>
            <a:r>
              <a:rPr lang="ru-RU" dirty="0" smtClean="0">
                <a:latin typeface="+mj-lt"/>
              </a:rPr>
              <a:t>как уже зараженные и поэтому </a:t>
            </a:r>
            <a:endParaRPr lang="ru-RU" dirty="0" smtClean="0">
              <a:latin typeface="+mj-lt"/>
            </a:endParaRPr>
          </a:p>
          <a:p>
            <a:pPr algn="just">
              <a:buNone/>
            </a:pPr>
            <a:r>
              <a:rPr lang="ru-RU" dirty="0" smtClean="0">
                <a:latin typeface="+mj-lt"/>
              </a:rPr>
              <a:t>   не </a:t>
            </a:r>
            <a:r>
              <a:rPr lang="ru-RU" dirty="0" smtClean="0">
                <a:latin typeface="+mj-lt"/>
              </a:rPr>
              <a:t>пытались внедриться, </a:t>
            </a:r>
            <a:endParaRPr lang="ru-RU" dirty="0" smtClean="0">
              <a:latin typeface="+mj-lt"/>
            </a:endParaRPr>
          </a:p>
          <a:p>
            <a:pPr algn="just">
              <a:buNone/>
            </a:pPr>
            <a:r>
              <a:rPr lang="ru-RU" dirty="0" smtClean="0">
                <a:latin typeface="+mj-lt"/>
              </a:rPr>
              <a:t>   (</a:t>
            </a:r>
            <a:r>
              <a:rPr lang="ru-RU" dirty="0" smtClean="0">
                <a:latin typeface="+mj-lt"/>
              </a:rPr>
              <a:t>в последнее время этот </a:t>
            </a:r>
            <a:r>
              <a:rPr lang="ru-RU" dirty="0" smtClean="0">
                <a:latin typeface="+mj-lt"/>
              </a:rPr>
              <a:t>метод</a:t>
            </a:r>
          </a:p>
          <a:p>
            <a:pPr algn="just">
              <a:buNone/>
            </a:pPr>
            <a:r>
              <a:rPr lang="ru-RU" dirty="0" smtClean="0">
                <a:latin typeface="+mj-lt"/>
              </a:rPr>
              <a:t>    используется </a:t>
            </a:r>
            <a:r>
              <a:rPr lang="ru-RU" dirty="0" smtClean="0">
                <a:latin typeface="+mj-lt"/>
              </a:rPr>
              <a:t>все чаще).</a:t>
            </a:r>
          </a:p>
          <a:p>
            <a:pPr algn="just"/>
            <a:endParaRPr lang="ru-RU" sz="2200" dirty="0" smtClean="0">
              <a:latin typeface="+mj-lt"/>
            </a:endParaRPr>
          </a:p>
        </p:txBody>
      </p:sp>
      <p:pic>
        <p:nvPicPr>
          <p:cNvPr id="3074" name="Picture 2" descr="AVAST 2014 Free Antivirus - &amp;Dcy;&amp;rcy;&amp;ucy;&amp;gcy;&amp;icy;&amp;iecy; @ EX.UA"/>
          <p:cNvPicPr>
            <a:picLocks noChangeAspect="1" noChangeArrowheads="1"/>
          </p:cNvPicPr>
          <p:nvPr/>
        </p:nvPicPr>
        <p:blipFill>
          <a:blip r:embed="rId2"/>
          <a:srcRect l="9058" r="7608" b="5499"/>
          <a:stretch>
            <a:fillRect/>
          </a:stretch>
        </p:blipFill>
        <p:spPr bwMode="auto">
          <a:xfrm>
            <a:off x="6072198" y="3429000"/>
            <a:ext cx="2286016" cy="313084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0"/>
            <a:ext cx="2900354" cy="63184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Виды угроз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image1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357158" y="1142984"/>
            <a:ext cx="832574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29190" y="4121795"/>
            <a:ext cx="3867170" cy="273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-500098" y="571480"/>
            <a:ext cx="9215502" cy="5759596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Методы защиты от сбоев оборудования:</a:t>
            </a:r>
          </a:p>
          <a:p>
            <a:pPr lvl="2" algn="just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периодическое архивирование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программ и данных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создание простой резервной копии, так и создание копии с предварительным сжатием (компрессией) информации,  с помощью специальные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программ-архиваторов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Arj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Rar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Zip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др.);</a:t>
            </a:r>
          </a:p>
          <a:p>
            <a:pPr lvl="2" algn="just"/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lvl="2" algn="just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автоматическое резервирование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файлов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использование программ автоматического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резервиро-вания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команда на сохранение любого файла автоматически дублируется и файл сохраняется на двух автономных носителях (например, на двух винчестерах). Резервирование файлов широко используется, в частности, в банковском деле.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8643966" cy="5759596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Методы защиты от случайной потери или искажения информации, хранящейся в компьютере:</a:t>
            </a:r>
          </a:p>
          <a:p>
            <a:pPr lvl="0" algn="just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автоматический запрос на подтверждение команды,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приводящей к изменению содержимого какого-либо файла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(на экране дисплея появляется диалоговое окно с требованием подтверждения команды либо её отмены);</a:t>
            </a:r>
          </a:p>
          <a:p>
            <a:pPr lvl="0" algn="just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установка специальных атрибутов документов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(программы-редакторы позволяют сделать документ доступным 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только для чтения или скрыть файл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сделав недоступным его имя в программах работы с файлами);</a:t>
            </a:r>
          </a:p>
          <a:p>
            <a:pPr lvl="0" algn="just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возможность отменить последние действия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(при редактуре документа, можно пользоваться функцией отмены последнего действия или группы действий);</a:t>
            </a:r>
          </a:p>
          <a:p>
            <a:pPr algn="just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разграничение доступа пользователей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 ресурсам файловой системы, строгое разделение системного и пользовательского режимов работы вычислительной системы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11250" r="17499"/>
          <a:stretch>
            <a:fillRect/>
          </a:stretch>
        </p:blipFill>
        <p:spPr bwMode="auto">
          <a:xfrm>
            <a:off x="6429388" y="3500438"/>
            <a:ext cx="1357322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143932" cy="5759596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Методы защиты информации от несанкционированного (нелегального) доступа:</a:t>
            </a:r>
          </a:p>
          <a:p>
            <a:pPr lvl="0" algn="just"/>
            <a:r>
              <a:rPr lang="ru-RU" b="1" i="1" dirty="0" smtClean="0">
                <a:latin typeface="Arial" pitchFamily="34" charset="0"/>
                <a:cs typeface="Arial" pitchFamily="34" charset="0"/>
              </a:rPr>
              <a:t>криптографическое шифрование информации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(преобразование защищаемой информации, при котором по внешнему виду нельзя определить содержание закрытых данных, а прочтение или восстановление информации возможно только при знании ключа). </a:t>
            </a:r>
          </a:p>
          <a:p>
            <a:pPr lvl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Ключ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это информация, необходимая </a:t>
            </a:r>
          </a:p>
          <a:p>
            <a:pPr lvl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для беспрепятственного шифрования </a:t>
            </a:r>
          </a:p>
          <a:p>
            <a:pPr lvl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и дешифрования текста. </a:t>
            </a:r>
          </a:p>
          <a:p>
            <a:pPr lvl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Криптографическая защита считается наиболее надежной, а для информации, передаваемой по линии связи большой протяженности - единственным средством защиты информации от хищений.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777"/>
          <a:stretch>
            <a:fillRect/>
          </a:stretch>
        </p:blipFill>
        <p:spPr bwMode="auto">
          <a:xfrm>
            <a:off x="6215074" y="2214554"/>
            <a:ext cx="250033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358246" cy="575959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Методы защиты информации от несанкционированного (нелегального) доступа:</a:t>
            </a:r>
          </a:p>
          <a:p>
            <a:pPr lvl="0"/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применение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паролей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которые позволяют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контролир-овать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доступ как к компьютерам, так и к отдельным программам или файлам</a:t>
            </a:r>
          </a:p>
          <a:p>
            <a:pPr lvl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Существуют также программные средства защиты от «вскрытия» паролей - операционные системы могут отслеживать случаи, когда многократно употребляются неверные пароли и блокировать доступ к системе. </a:t>
            </a:r>
          </a:p>
          <a:p>
            <a:pPr lvl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Ловушка - это ложный доступ к информации на время, пока идет поиск местонахождения взломщика.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785926"/>
            <a:ext cx="138112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358246" cy="575959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Методы защиты информации от несанкционированного (нелегального) доступа: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программно-аппаратные средства защиты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от незаконного копирования программ и данных, в частности находящихся на коммерчески распространяемых носителях информации. 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Электронные замки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», позволяют сделать с диска не более установленного числа копий, или дающие возможность работать с программой только при условии, что к специальному разъёму системного блока подключено устройство (обычно микросхема), поставляемое вместе с легальными копиями программ.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928802"/>
            <a:ext cx="2214578" cy="1685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67500" cy="5000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Методы защиты информации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358246" cy="575959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Защита информации от компьютерных вирусов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Вирус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это  самовоспроизводящаяся программа, которая способна внедрять свои копии в файлы, системные области, вычислительные сети и т. д. и приводить к нарушению нормального функционирования компьютера. </a:t>
            </a:r>
          </a:p>
          <a:p>
            <a:pPr>
              <a:buNone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Основные источники вирусов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флешка, на которой находятся зараженные вирусом файлы; 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сеть, в том числе электронная почта 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Internet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жесткий диск, на который попал вирус в результате работы с зараженными программами 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вирус, оставшийся в оперативной памяти после предшествующего пользователя.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Words>1234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ЗАЩИТА ИНФОРМАЦИИ</vt:lpstr>
      <vt:lpstr>Слайд 2</vt:lpstr>
      <vt:lpstr>Виды угроз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  <vt:lpstr>Методы защиты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ИНФОРМАЦИИ В ИНФОРМАЦИОННЫХ СИСТЕМАХ</dc:title>
  <dc:creator>Ira</dc:creator>
  <cp:lastModifiedBy>Ira</cp:lastModifiedBy>
  <cp:revision>34</cp:revision>
  <dcterms:created xsi:type="dcterms:W3CDTF">2012-10-21T19:14:37Z</dcterms:created>
  <dcterms:modified xsi:type="dcterms:W3CDTF">2014-12-11T06:34:58Z</dcterms:modified>
</cp:coreProperties>
</file>