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2" r:id="rId3"/>
    <p:sldId id="260" r:id="rId4"/>
    <p:sldId id="280" r:id="rId5"/>
    <p:sldId id="283" r:id="rId6"/>
    <p:sldId id="284" r:id="rId7"/>
    <p:sldId id="286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7" r:id="rId16"/>
    <p:sldId id="299" r:id="rId17"/>
    <p:sldId id="295" r:id="rId18"/>
    <p:sldId id="296" r:id="rId19"/>
    <p:sldId id="298" r:id="rId2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811"/>
    <a:srgbClr val="EE7700"/>
    <a:srgbClr val="CC6600"/>
    <a:srgbClr val="EA7500"/>
    <a:srgbClr val="FFB08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2B854-6193-4C53-86E3-2627A172B9C0}" type="datetimeFigureOut">
              <a:rPr lang="ru-RU" smtClean="0"/>
              <a:pPr/>
              <a:t>15.12.2016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E8279-2FC4-4217-BF59-41A75015F76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53208-4F15-40C7-A753-A27A93F317F1}" type="datetimeFigureOut">
              <a:rPr lang="ru-RU" smtClean="0"/>
              <a:pPr/>
              <a:t>15.12.2016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FBC5D-E4B9-43AC-8D22-99D293B84E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84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4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D7A9B0-E1E4-4870-8459-3B0CDDE968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2AA26-E573-4FB8-8223-F1EC8D7B50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A5728-78E2-4518-BCE6-7941D59056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D21C4-8C0E-469B-8E05-1097506118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46DB0-996F-453F-A875-C78C095708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F3784-B0E3-49BD-AFC3-B4407E514B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099C5-97B1-4F8D-AECC-0099E0AE1C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46B2F-41B8-427B-B8D4-DC9D1D2CBA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90822-B9B9-4CE1-8792-96BE0B26A0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D4ADF-77DC-47BA-88D5-F7F59C7AA6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EAFFF-5BEF-4005-B6F4-E9BD9B8A2E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4A728-6A63-451F-86D7-D3132657B2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0635D8A8-1F54-45F5-B120-B5FDE1E0AE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42844" y="1714488"/>
            <a:ext cx="8848756" cy="250033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ЗАЩИТА </a:t>
            </a:r>
            <a:b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КОНФИДЕНЦИАЛЬНОЙ ИНФОРМАЦИИ </a:t>
            </a:r>
            <a:endParaRPr lang="ru-RU" sz="48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6-tub-ru.yandex.net/i?id=469450098-17-72&amp;n=21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4281" y="1142984"/>
            <a:ext cx="8743059" cy="4786346"/>
          </a:xfrm>
          <a:prstGeom prst="rect">
            <a:avLst/>
          </a:prstGeom>
          <a:noFill/>
        </p:spPr>
      </p:pic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42844" y="357166"/>
            <a:ext cx="885831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ЗАЩИЩЕННЫЙ ДОКУМЕНТООБОРОТ</a:t>
            </a:r>
            <a:endParaRPr lang="ru-RU" sz="2600" b="1" dirty="0">
              <a:cs typeface="Times New Roman" pitchFamily="18" charset="0"/>
            </a:endParaRPr>
          </a:p>
          <a:p>
            <a:pPr algn="just"/>
            <a:endParaRPr lang="ru-RU" sz="800" dirty="0" smtClean="0"/>
          </a:p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Каналы утраты конфиденциальной документированной информации (КДИ)</a:t>
            </a:r>
            <a:r>
              <a:rPr lang="ru-RU" sz="2400" dirty="0" smtClean="0"/>
              <a:t>:</a:t>
            </a:r>
          </a:p>
          <a:p>
            <a:pPr lvl="0" algn="just">
              <a:buFont typeface="Arial" pitchFamily="34" charset="0"/>
              <a:buChar char="─"/>
            </a:pPr>
            <a:r>
              <a:rPr lang="ru-RU" sz="2400" dirty="0" smtClean="0"/>
              <a:t> ошибочные действия персонала при работе с документами (нарушение разрешительной системы доступа, правил обращения с документами, технологии их обработки и хранения);</a:t>
            </a:r>
          </a:p>
          <a:p>
            <a:pPr lvl="0" algn="just">
              <a:buFont typeface="Arial" pitchFamily="34" charset="0"/>
              <a:buChar char="─"/>
            </a:pPr>
            <a:r>
              <a:rPr lang="ru-RU" sz="2400" dirty="0" smtClean="0"/>
              <a:t> случайное или умышленное уничтожение ценных документов и баз данных;</a:t>
            </a:r>
          </a:p>
          <a:p>
            <a:pPr lvl="0" algn="just">
              <a:buFont typeface="Arial" pitchFamily="34" charset="0"/>
              <a:buChar char="─"/>
            </a:pPr>
            <a:r>
              <a:rPr lang="ru-RU" sz="2400" dirty="0" smtClean="0"/>
              <a:t> считывание данных в чужих массивах за счет использования остаточной информации на копировальной ленте, бумаге, дисках и дискетах;</a:t>
            </a:r>
          </a:p>
          <a:p>
            <a:pPr lvl="0" algn="just">
              <a:buFont typeface="Arial" pitchFamily="34" charset="0"/>
              <a:buChar char="─"/>
            </a:pPr>
            <a:r>
              <a:rPr lang="ru-RU" sz="2400" dirty="0" smtClean="0"/>
              <a:t> утечка информации по техническим каналам при обсуждении и диктовке текста документа, работе с компьютером и другой офисной техникой;</a:t>
            </a:r>
          </a:p>
          <a:p>
            <a:pPr lvl="0" algn="just">
              <a:buFont typeface="Arial" pitchFamily="34" charset="0"/>
              <a:buChar char="─"/>
            </a:pPr>
            <a:r>
              <a:rPr lang="ru-RU" sz="2400" dirty="0" smtClean="0"/>
              <a:t>гибель документов в условиях экстремальных ситуаций.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6-tub-ru.yandex.net/i?id=469450098-17-72&amp;n=21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4281" y="1142984"/>
            <a:ext cx="8743059" cy="4786346"/>
          </a:xfrm>
          <a:prstGeom prst="rect">
            <a:avLst/>
          </a:prstGeom>
          <a:noFill/>
        </p:spPr>
      </p:pic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42844" y="357166"/>
            <a:ext cx="8858312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ЗАЩИЩЕННЫЙ ДОКУМЕНТООБОРОТ</a:t>
            </a:r>
            <a:endParaRPr lang="ru-RU" sz="2600" b="1" dirty="0">
              <a:cs typeface="Times New Roman" pitchFamily="18" charset="0"/>
            </a:endParaRPr>
          </a:p>
          <a:p>
            <a:pPr algn="just"/>
            <a:endParaRPr lang="ru-RU" sz="800" dirty="0" smtClean="0"/>
          </a:p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Утрата  конфиденциальной информации, обрабатываемой и хранящейся в компьютерах</a:t>
            </a:r>
            <a:r>
              <a:rPr lang="ru-RU" sz="2400" dirty="0" smtClean="0"/>
              <a:t>, может быть вызвана следующими факторами:</a:t>
            </a:r>
          </a:p>
          <a:p>
            <a:pPr lvl="0" algn="just">
              <a:buFont typeface="Arial" pitchFamily="34" charset="0"/>
              <a:buChar char="─"/>
            </a:pPr>
            <a:r>
              <a:rPr lang="ru-RU" sz="2400" dirty="0" smtClean="0"/>
              <a:t> непреднамеренные ошибки пользователей, операторов, референтов, управляющих делами, работников службы конфиденциальной документации (далее - службы КД), системных администраторов и других лиц, обслуживающих информационные системы (самая частая и большая опасность);</a:t>
            </a:r>
          </a:p>
          <a:p>
            <a:pPr lvl="0" algn="just">
              <a:buFont typeface="Arial" pitchFamily="34" charset="0"/>
              <a:buChar char="─"/>
            </a:pPr>
            <a:r>
              <a:rPr lang="ru-RU" sz="2400" dirty="0" smtClean="0"/>
              <a:t> кражи и подлоги информации;</a:t>
            </a:r>
          </a:p>
          <a:p>
            <a:pPr lvl="0" algn="just">
              <a:buFont typeface="Arial" pitchFamily="34" charset="0"/>
              <a:buChar char="─"/>
            </a:pPr>
            <a:r>
              <a:rPr lang="ru-RU" sz="2400" dirty="0" smtClean="0"/>
              <a:t> угрозы, исходящие от стихийных ситуаций внешней среды;</a:t>
            </a:r>
          </a:p>
          <a:p>
            <a:pPr lvl="0" algn="just">
              <a:buFont typeface="Arial" pitchFamily="34" charset="0"/>
              <a:buChar char="─"/>
            </a:pPr>
            <a:r>
              <a:rPr lang="ru-RU" sz="2400" dirty="0" smtClean="0"/>
              <a:t> угрозы заражения вирусами.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6-tub-ru.yandex.net/i?id=469450098-17-72&amp;n=21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4281" y="1142984"/>
            <a:ext cx="8743059" cy="4786346"/>
          </a:xfrm>
          <a:prstGeom prst="rect">
            <a:avLst/>
          </a:prstGeom>
          <a:noFill/>
        </p:spPr>
      </p:pic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42844" y="357166"/>
            <a:ext cx="885831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ЗАЩИЩЕННЫЙ ДОКУМЕНТООБОРОТ</a:t>
            </a:r>
            <a:endParaRPr lang="ru-RU" sz="2600" b="1" dirty="0">
              <a:cs typeface="Times New Roman" pitchFamily="18" charset="0"/>
            </a:endParaRPr>
          </a:p>
          <a:p>
            <a:pPr algn="just"/>
            <a:endParaRPr lang="ru-RU" sz="800" dirty="0" smtClean="0"/>
          </a:p>
          <a:p>
            <a:pPr algn="l"/>
            <a:endParaRPr lang="ru-RU" sz="800" dirty="0" smtClean="0"/>
          </a:p>
          <a:p>
            <a:pPr algn="just"/>
            <a:r>
              <a:rPr lang="ru-RU" sz="2400" b="1" dirty="0" smtClean="0"/>
              <a:t>        В </a:t>
            </a:r>
            <a:r>
              <a:rPr lang="ru-RU" sz="2400" b="1" dirty="0" smtClean="0"/>
              <a:t>соответствии с указанными угрозами, формируются задачи защиты информации в документопотоках, направленные на предотвращение или ослабление этих угроз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        Главным </a:t>
            </a:r>
            <a:r>
              <a:rPr lang="ru-RU" sz="2400" dirty="0" smtClean="0"/>
              <a:t>направлением защиты ДИ от возможных опасностей является формирование защищенного документооборота.</a:t>
            </a:r>
          </a:p>
          <a:p>
            <a:pPr algn="just"/>
            <a:r>
              <a:rPr lang="ru-RU" sz="2400" dirty="0" smtClean="0"/>
              <a:t>      </a:t>
            </a:r>
            <a:r>
              <a:rPr lang="ru-RU" sz="2400" b="1" dirty="0" smtClean="0"/>
              <a:t>Под</a:t>
            </a:r>
            <a:r>
              <a:rPr lang="ru-RU" sz="2400" dirty="0" smtClean="0"/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защищенным документооборотом </a:t>
            </a:r>
            <a:r>
              <a:rPr lang="ru-RU" sz="2400" b="1" dirty="0" smtClean="0"/>
              <a:t>(документопотоком) понимается контролируемое движение КДИ по регламентированным пунктам приема, обработки, рассмотрения, исполнения, использования и хранения в жестких условиях организационного и технологического обеспечения безопасности как носителя информации, так и самой информации</a:t>
            </a:r>
          </a:p>
          <a:p>
            <a:pPr algn="l"/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6-tub-ru.yandex.net/i?id=469450098-17-72&amp;n=21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4281" y="1142984"/>
            <a:ext cx="8743059" cy="4786346"/>
          </a:xfrm>
          <a:prstGeom prst="rect">
            <a:avLst/>
          </a:prstGeom>
          <a:noFill/>
        </p:spPr>
      </p:pic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85720" y="357166"/>
            <a:ext cx="885828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ЗАЩИЩЕННЫЙ ДОКУМЕНТООБОРОТ</a:t>
            </a:r>
            <a:endParaRPr lang="ru-RU" sz="2600" b="1" dirty="0">
              <a:cs typeface="Times New Roman" pitchFamily="18" charset="0"/>
            </a:endParaRPr>
          </a:p>
          <a:p>
            <a:pPr algn="just"/>
            <a:endParaRPr lang="ru-RU" sz="800" dirty="0" smtClean="0"/>
          </a:p>
          <a:p>
            <a:pPr algn="l"/>
            <a:endParaRPr lang="ru-RU" sz="800" dirty="0" smtClean="0"/>
          </a:p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Защищенность документопотоков достигается за счет:</a:t>
            </a:r>
          </a:p>
          <a:p>
            <a:pPr algn="l"/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ru-RU" sz="2400" dirty="0" smtClean="0"/>
              <a:t> одновременного использования режимных мер и технологических приемов, входящих в систему обработки и хранения конфиденциальных документов (КД);</a:t>
            </a:r>
          </a:p>
          <a:p>
            <a:pPr lvl="0" algn="just">
              <a:buFont typeface="Wingdings" pitchFamily="2" charset="2"/>
              <a:buChar char="§"/>
            </a:pPr>
            <a:endParaRPr lang="ru-RU" sz="1200" dirty="0" smtClean="0"/>
          </a:p>
          <a:p>
            <a:pPr lvl="0" algn="just">
              <a:buFont typeface="Wingdings" pitchFamily="2" charset="2"/>
              <a:buChar char="§"/>
            </a:pPr>
            <a:r>
              <a:rPr lang="ru-RU" sz="2400" dirty="0" smtClean="0"/>
              <a:t> нанесения отличительной отметки (грифа) на носитель КИ или документ, в том числе сопроводительный, что позволяет выделить их в общем потоке документов;</a:t>
            </a:r>
          </a:p>
          <a:p>
            <a:pPr lvl="0" algn="just">
              <a:buFont typeface="Wingdings" pitchFamily="2" charset="2"/>
              <a:buChar char="§"/>
            </a:pPr>
            <a:endParaRPr lang="ru-RU" sz="1600" dirty="0" smtClean="0"/>
          </a:p>
          <a:p>
            <a:pPr lvl="0" algn="just">
              <a:buFont typeface="Wingdings" pitchFamily="2" charset="2"/>
              <a:buChar char="§"/>
            </a:pPr>
            <a:r>
              <a:rPr lang="ru-RU" sz="2400" dirty="0" smtClean="0"/>
              <a:t> формирования самостоятельных, изолированных потоков КД и их разделения на </a:t>
            </a:r>
            <a:r>
              <a:rPr lang="ru-RU" sz="2400" dirty="0" err="1" smtClean="0"/>
              <a:t>подпотоки</a:t>
            </a:r>
            <a:r>
              <a:rPr lang="ru-RU" sz="2400" dirty="0" smtClean="0"/>
              <a:t> в соответствии с уровнем конфиденциальности перемещаемых документов; </a:t>
            </a:r>
          </a:p>
          <a:p>
            <a:pPr algn="l"/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/>
            <a:r>
              <a:rPr lang="ru-RU" sz="2400" dirty="0" smtClean="0"/>
              <a:t>      </a:t>
            </a:r>
            <a:endParaRPr lang="ru-RU" sz="2400" b="1" dirty="0" smtClean="0"/>
          </a:p>
          <a:p>
            <a:pPr algn="l"/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6-tub-ru.yandex.net/i?id=469450098-17-72&amp;n=21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4281" y="1142984"/>
            <a:ext cx="8743059" cy="4786346"/>
          </a:xfrm>
          <a:prstGeom prst="rect">
            <a:avLst/>
          </a:prstGeom>
          <a:noFill/>
        </p:spPr>
      </p:pic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285720" y="357166"/>
            <a:ext cx="885828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ЗАЩИЩЕННЫЙ ДОКУМЕНТООБОРОТ</a:t>
            </a:r>
            <a:endParaRPr lang="ru-RU" sz="2600" b="1" dirty="0">
              <a:cs typeface="Times New Roman" pitchFamily="18" charset="0"/>
            </a:endParaRPr>
          </a:p>
          <a:p>
            <a:pPr algn="just"/>
            <a:endParaRPr lang="ru-RU" sz="800" dirty="0" smtClean="0"/>
          </a:p>
          <a:p>
            <a:pPr algn="l"/>
            <a:endParaRPr lang="ru-RU" sz="800" dirty="0" smtClean="0"/>
          </a:p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Защищенность документопотоков достигается за счет:</a:t>
            </a:r>
          </a:p>
          <a:p>
            <a:pPr algn="l"/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ru-RU" sz="2400" dirty="0" smtClean="0"/>
              <a:t> использования автономной технологической системы обработки и хранения конфиденциальных документов, не соприкасающейся с системой обработки открытых документов;</a:t>
            </a:r>
          </a:p>
          <a:p>
            <a:pPr lvl="0" algn="just">
              <a:buFont typeface="Wingdings" pitchFamily="2" charset="2"/>
              <a:buChar char="§"/>
            </a:pPr>
            <a:endParaRPr lang="ru-RU" sz="1600" dirty="0" smtClean="0"/>
          </a:p>
          <a:p>
            <a:pPr lvl="0" algn="just">
              <a:buFont typeface="Wingdings" pitchFamily="2" charset="2"/>
              <a:buChar char="§"/>
            </a:pPr>
            <a:r>
              <a:rPr lang="ru-RU" sz="2400" dirty="0" smtClean="0"/>
              <a:t> регламентации движения документов как внутри фирмы, так и между фирмами;</a:t>
            </a:r>
          </a:p>
          <a:p>
            <a:pPr lvl="0" algn="just">
              <a:buFont typeface="Wingdings" pitchFamily="2" charset="2"/>
              <a:buChar char="§"/>
            </a:pPr>
            <a:endParaRPr lang="ru-RU" sz="1600" dirty="0" smtClean="0"/>
          </a:p>
          <a:p>
            <a:pPr lvl="0" algn="just">
              <a:buFont typeface="Wingdings" pitchFamily="2" charset="2"/>
              <a:buChar char="§"/>
            </a:pPr>
            <a:r>
              <a:rPr lang="ru-RU" sz="2400" dirty="0" smtClean="0"/>
              <a:t> организации самостоятельного подразделения конфиденциальной документации (службы КД) или аналогичного подразделения, входящего (или не входящего) в состав службы безопасности или аналитической службы.</a:t>
            </a:r>
          </a:p>
          <a:p>
            <a:pPr algn="l"/>
            <a:r>
              <a:rPr lang="ru-RU" sz="2400" dirty="0" smtClean="0"/>
              <a:t>  </a:t>
            </a:r>
            <a:endParaRPr lang="ru-RU" sz="2400" b="1" dirty="0" smtClean="0"/>
          </a:p>
          <a:p>
            <a:pPr algn="l"/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6-tub-ru.yandex.net/i?id=469450098-17-72&amp;n=21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000108"/>
            <a:ext cx="8743059" cy="4786346"/>
          </a:xfrm>
          <a:prstGeom prst="rect">
            <a:avLst/>
          </a:prstGeom>
          <a:noFill/>
        </p:spPr>
      </p:pic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42844" y="714356"/>
            <a:ext cx="878687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2400" dirty="0">
                <a:cs typeface="Times New Roman" pitchFamily="18" charset="0"/>
              </a:rPr>
              <a:t> </a:t>
            </a:r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400" dirty="0" smtClean="0"/>
              <a:t> </a:t>
            </a:r>
            <a:endParaRPr lang="ru-RU" sz="2400" dirty="0" smtClean="0"/>
          </a:p>
          <a:p>
            <a:pPr algn="just"/>
            <a:r>
              <a:rPr lang="ru-RU" sz="2400" dirty="0" smtClean="0"/>
              <a:t>Информация</a:t>
            </a:r>
            <a:r>
              <a:rPr lang="ru-RU" sz="2400" dirty="0" smtClean="0"/>
              <a:t>, казалось бы, надежно защищенная на этапе хранения, исключительно уязвима в момент обработки или перемещения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800" dirty="0" smtClean="0"/>
              <a:t> </a:t>
            </a:r>
          </a:p>
          <a:p>
            <a:pPr algn="just"/>
            <a:r>
              <a:rPr lang="ru-RU" sz="2400" b="1" dirty="0" smtClean="0"/>
              <a:t>Наиболее актуальной задачей, стоящей перед отраслью ИБ, необходимо признать защиту информации именно в момент ее обращения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 </a:t>
            </a:r>
            <a:endParaRPr lang="ru-RU" sz="2400" b="1" dirty="0" smtClean="0"/>
          </a:p>
          <a:p>
            <a:pPr algn="l"/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285728"/>
            <a:ext cx="6786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 управления жизненным циклом конфиденциальной информации (ЖЦКИ)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6-tub-ru.yandex.net/i?id=469450098-17-72&amp;n=21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000108"/>
            <a:ext cx="8743059" cy="4786346"/>
          </a:xfrm>
          <a:prstGeom prst="rect">
            <a:avLst/>
          </a:prstGeom>
          <a:noFill/>
        </p:spPr>
      </p:pic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42844" y="714356"/>
            <a:ext cx="878687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2400" dirty="0">
                <a:cs typeface="Times New Roman" pitchFamily="18" charset="0"/>
              </a:rPr>
              <a:t> </a:t>
            </a:r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Концепция </a:t>
            </a:r>
            <a:r>
              <a:rPr lang="ru-RU" sz="2400" dirty="0" smtClean="0"/>
              <a:t>о жизненном цикле информации рассматривает весь период обращения информации в корпоративной сети, начиная с момента ее появления извне или создания и до безвозвратного удаления. </a:t>
            </a:r>
          </a:p>
          <a:p>
            <a:pPr algn="just"/>
            <a:r>
              <a:rPr lang="ru-RU" sz="2400" b="1" dirty="0" smtClean="0"/>
              <a:t>У</a:t>
            </a:r>
          </a:p>
          <a:p>
            <a:pPr algn="just"/>
            <a:r>
              <a:rPr lang="ru-RU" sz="2400" b="1" dirty="0" smtClean="0"/>
              <a:t>правление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жизненным циклом информации </a:t>
            </a:r>
            <a:r>
              <a:rPr lang="ru-RU" sz="2400" b="1" dirty="0" smtClean="0"/>
              <a:t>предполагает контроль над информацией в момент ее копирования, передачи или перехода из одного представления (формата) в другое </a:t>
            </a:r>
            <a:r>
              <a:rPr lang="ru-RU" sz="2400" dirty="0" smtClean="0"/>
              <a:t> </a:t>
            </a:r>
            <a:endParaRPr lang="ru-RU" sz="2400" b="1" dirty="0" smtClean="0"/>
          </a:p>
          <a:p>
            <a:pPr algn="l"/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285728"/>
            <a:ext cx="6786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 управления жизненным циклом конфиденциальной информации (ЖЦКИ)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itsec.ru/archive/p10/images/evolucia-ili-revolucia-pic-2.jpg"/>
          <p:cNvPicPr/>
          <p:nvPr/>
        </p:nvPicPr>
        <p:blipFill>
          <a:blip r:embed="rId2"/>
          <a:srcRect b="13433"/>
          <a:stretch>
            <a:fillRect/>
          </a:stretch>
        </p:blipFill>
        <p:spPr bwMode="auto">
          <a:xfrm>
            <a:off x="0" y="1285860"/>
            <a:ext cx="871543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357422" y="428604"/>
            <a:ext cx="6786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Жизненный цикл конфиденциальной информации (ЖЦКИ)</a:t>
            </a:r>
            <a:endParaRPr lang="ru-RU" sz="2400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642910" y="2285992"/>
            <a:ext cx="8501090" cy="3634585"/>
            <a:chOff x="642910" y="2285992"/>
            <a:chExt cx="8501090" cy="3634585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642910" y="2285992"/>
              <a:ext cx="4857784" cy="3634585"/>
              <a:chOff x="642910" y="2285992"/>
              <a:chExt cx="4857784" cy="363458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214678" y="2357430"/>
                <a:ext cx="1571636" cy="323165"/>
              </a:xfrm>
              <a:prstGeom prst="rect">
                <a:avLst/>
              </a:prstGeom>
              <a:solidFill>
                <a:srgbClr val="FFB089"/>
              </a:solidFill>
            </p:spPr>
            <p:txBody>
              <a:bodyPr wrap="square" bIns="0" rtlCol="0">
                <a:spAutoFit/>
              </a:bodyPr>
              <a:lstStyle/>
              <a:p>
                <a:r>
                  <a:rPr lang="ru-RU" b="1" dirty="0" smtClean="0"/>
                  <a:t>1. Создание</a:t>
                </a:r>
                <a:endParaRPr lang="ru-RU" b="1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786182" y="3500438"/>
                <a:ext cx="1714512" cy="553998"/>
              </a:xfrm>
              <a:prstGeom prst="rect">
                <a:avLst/>
              </a:prstGeom>
              <a:solidFill>
                <a:srgbClr val="FFB089"/>
              </a:solidFill>
            </p:spPr>
            <p:txBody>
              <a:bodyPr wrap="square" lIns="36000" tIns="0" rIns="36000" bIns="0" rtlCol="0">
                <a:spAutoFit/>
              </a:bodyPr>
              <a:lstStyle/>
              <a:p>
                <a:r>
                  <a:rPr lang="ru-RU" b="1" dirty="0" smtClean="0"/>
                  <a:t>2. </a:t>
                </a:r>
                <a:r>
                  <a:rPr lang="ru-RU" b="1" dirty="0" err="1" smtClean="0"/>
                  <a:t>Классифи-кация</a:t>
                </a:r>
                <a:endParaRPr lang="ru-RU" b="1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786182" y="4786322"/>
                <a:ext cx="1571636" cy="276999"/>
              </a:xfrm>
              <a:prstGeom prst="rect">
                <a:avLst/>
              </a:prstGeom>
              <a:solidFill>
                <a:srgbClr val="CC6600"/>
              </a:solidFill>
            </p:spPr>
            <p:txBody>
              <a:bodyPr wrap="square" lIns="36000" tIns="0" rIns="36000" bIns="0" rtlCol="0">
                <a:spAutoFit/>
              </a:bodyPr>
              <a:lstStyle/>
              <a:p>
                <a:r>
                  <a:rPr lang="ru-RU" b="1" dirty="0" smtClean="0"/>
                  <a:t>3. Хранение</a:t>
                </a:r>
                <a:endParaRPr lang="ru-RU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285984" y="5643578"/>
                <a:ext cx="1643074" cy="276999"/>
              </a:xfrm>
              <a:prstGeom prst="rect">
                <a:avLst/>
              </a:prstGeom>
              <a:solidFill>
                <a:srgbClr val="FF881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b="1" dirty="0" smtClean="0"/>
                  <a:t>4. Пересылка</a:t>
                </a:r>
                <a:endParaRPr lang="ru-RU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57224" y="4572008"/>
                <a:ext cx="1571636" cy="492443"/>
              </a:xfrm>
              <a:prstGeom prst="rect">
                <a:avLst/>
              </a:prstGeom>
              <a:solidFill>
                <a:srgbClr val="CC6600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sz="1600" b="1" dirty="0" smtClean="0"/>
                  <a:t>5. </a:t>
                </a:r>
                <a:r>
                  <a:rPr lang="ru-RU" sz="1600" b="1" dirty="0" err="1" smtClean="0"/>
                  <a:t>Использо-вание</a:t>
                </a:r>
                <a:endParaRPr lang="ru-RU" sz="16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42910" y="3500438"/>
                <a:ext cx="1643074" cy="492443"/>
              </a:xfrm>
              <a:prstGeom prst="rect">
                <a:avLst/>
              </a:prstGeom>
              <a:solidFill>
                <a:srgbClr val="FF8811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ru-RU" sz="1600" b="1" dirty="0" smtClean="0"/>
                  <a:t>6. Резервное </a:t>
                </a:r>
              </a:p>
              <a:p>
                <a:r>
                  <a:rPr lang="ru-RU" sz="1600" b="1" dirty="0" smtClean="0"/>
                  <a:t>копирование</a:t>
                </a:r>
                <a:endParaRPr lang="ru-RU" sz="16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428728" y="2285992"/>
                <a:ext cx="1571636" cy="323165"/>
              </a:xfrm>
              <a:prstGeom prst="rect">
                <a:avLst/>
              </a:prstGeom>
              <a:solidFill>
                <a:srgbClr val="FF8811"/>
              </a:solidFill>
            </p:spPr>
            <p:txBody>
              <a:bodyPr wrap="square" bIns="0" rtlCol="0">
                <a:spAutoFit/>
              </a:bodyPr>
              <a:lstStyle/>
              <a:p>
                <a:r>
                  <a:rPr lang="ru-RU" b="1" dirty="0" smtClean="0"/>
                  <a:t>7. Удаление</a:t>
                </a:r>
                <a:endParaRPr lang="ru-RU" b="1" dirty="0"/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6357950" y="2643182"/>
              <a:ext cx="2786050" cy="2369596"/>
              <a:chOff x="6357950" y="2643182"/>
              <a:chExt cx="2786050" cy="2369596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6357950" y="2643182"/>
                <a:ext cx="250033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/>
                  <a:t>Опасность утечки</a:t>
                </a:r>
                <a:endParaRPr lang="ru-RU" b="1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715272" y="3357562"/>
                <a:ext cx="121444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ru-RU" b="1" dirty="0" smtClean="0"/>
                  <a:t>Высокая</a:t>
                </a:r>
                <a:endParaRPr lang="ru-RU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715272" y="4000504"/>
                <a:ext cx="128588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ru-RU" b="1" dirty="0" smtClean="0"/>
                  <a:t>Средняя</a:t>
                </a:r>
                <a:endParaRPr lang="ru-RU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715272" y="4643446"/>
                <a:ext cx="142872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ru-RU" b="1" dirty="0" smtClean="0"/>
                  <a:t>Низкая</a:t>
                </a:r>
                <a:endParaRPr lang="ru-RU" b="1" dirty="0"/>
              </a:p>
            </p:txBody>
          </p:sp>
        </p:grp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357422" y="428604"/>
            <a:ext cx="6786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Жизненный цикл конфиденциальной информации (ЖЦКИ)</a:t>
            </a:r>
            <a:endParaRPr lang="ru-RU" sz="24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2844" y="571480"/>
            <a:ext cx="878687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2400" dirty="0">
                <a:cs typeface="Times New Roman" pitchFamily="18" charset="0"/>
              </a:rPr>
              <a:t> </a:t>
            </a:r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/>
            <a:r>
              <a:rPr lang="ru-RU" sz="2400" dirty="0" smtClean="0"/>
              <a:t> </a:t>
            </a:r>
          </a:p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1. Создание. </a:t>
            </a:r>
            <a:r>
              <a:rPr lang="ru-RU" sz="2400" dirty="0" smtClean="0"/>
              <a:t>На данном этапе происходит создание или получение КИ в корпоративной среде. Информация создается в каком-либо представлении, в виде документа, записи в БД и т.д.</a:t>
            </a:r>
          </a:p>
          <a:p>
            <a:pPr algn="l"/>
            <a:endParaRPr lang="ru-RU" sz="1600" dirty="0" smtClean="0"/>
          </a:p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2. Классификация. </a:t>
            </a:r>
            <a:r>
              <a:rPr lang="ru-RU" sz="2400" dirty="0" smtClean="0"/>
              <a:t>Подготовка к следующему этапу их жизненного цикла – эффективному хранению. Определение мест хранения КИ, как будет производится отслеживание передачи, использования или изменения КИ.</a:t>
            </a:r>
          </a:p>
          <a:p>
            <a:pPr algn="l"/>
            <a:r>
              <a:rPr lang="ru-RU" sz="2400" dirty="0" smtClean="0"/>
              <a:t> </a:t>
            </a:r>
          </a:p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Этап 3. Хранение. </a:t>
            </a:r>
            <a:r>
              <a:rPr lang="ru-RU" sz="2400" dirty="0" smtClean="0"/>
              <a:t>Здесь возникают масштабные риски утечки. Используются системы контроля доступа, обнаружения вторжений, криптографические комплексы.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42860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Жизненный цикл конфиденциальной информации (ЖЦКИ)</a:t>
            </a:r>
            <a:endParaRPr lang="ru-RU" sz="24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2844" y="285728"/>
            <a:ext cx="878687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2400" dirty="0">
                <a:cs typeface="Times New Roman" pitchFamily="18" charset="0"/>
              </a:rPr>
              <a:t> </a:t>
            </a:r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/>
            <a:r>
              <a:rPr lang="ru-RU" sz="2400" dirty="0" smtClean="0"/>
              <a:t> </a:t>
            </a:r>
          </a:p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4. Пересылка. </a:t>
            </a:r>
            <a:r>
              <a:rPr lang="ru-RU" sz="2400" dirty="0" smtClean="0"/>
              <a:t>Создание защищенных соединений, особая  транспортировка КИ. </a:t>
            </a:r>
          </a:p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5. Использование</a:t>
            </a:r>
            <a:r>
              <a:rPr lang="ru-RU" sz="2400" dirty="0" smtClean="0"/>
              <a:t>. Возникают дополнительные внутренние риски: </a:t>
            </a:r>
            <a:r>
              <a:rPr lang="ru-RU" sz="2400" dirty="0" err="1" smtClean="0"/>
              <a:t>инсайдерские</a:t>
            </a:r>
            <a:r>
              <a:rPr lang="ru-RU" sz="2400" dirty="0" smtClean="0"/>
              <a:t> и халатные, Web-утечки или искажение.</a:t>
            </a:r>
          </a:p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6. Резервное копирование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400" dirty="0" smtClean="0"/>
              <a:t> А также архивирование уже неиспользуемой информации. Риски утечки на этой стадии снижаются, поскольку ценность информации (в случае ее помещения в архив) падает, а физическое перемещение носителей происходит реже.</a:t>
            </a:r>
          </a:p>
          <a:p>
            <a:pPr algn="l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7. Удаление. </a:t>
            </a:r>
            <a:r>
              <a:rPr lang="ru-RU" sz="2400" dirty="0" smtClean="0"/>
              <a:t>Не удаляется своевременно, а хранится в архивах, повышая вероятность возможной утечки. Бумажные документы уничтожаются шредером, файлы необходимо удалять специальными утилитами без возможности восстановления.</a:t>
            </a:r>
          </a:p>
          <a:p>
            <a:pPr algn="l"/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14282" y="1000108"/>
            <a:ext cx="8786906" cy="492922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     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Безопасность  ценной документируемой </a:t>
            </a:r>
            <a:b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информации </a:t>
            </a:r>
            <a:r>
              <a:rPr lang="ru-RU" sz="2400" i="1" dirty="0" smtClean="0"/>
              <a:t>(документов) определяется степенью ее защищенности от последствий экстремальных ситуаций, в том числе стихийных бедствий, а также пассивных и активных попыток злоумышленника создать потенциальную или реальную угрозу (опасность) НСД к документам с использованием организационных и технических каналов, в результате чего могут произойти хищение и неправомерное использование злоумышленником информации в своих целях, ее модификация, подмена, фальсификация, уничтожение.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57166"/>
            <a:ext cx="864396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ЗАЩИЩАЕМАЯ ИНФОРМАЦИЯ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357166"/>
            <a:ext cx="864396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ЗАЩИЩАЕМАЯ ИНФОРМАЦИЯ</a:t>
            </a:r>
            <a:endParaRPr lang="ru-RU" sz="2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0" y="928670"/>
            <a:ext cx="9001156" cy="4938730"/>
          </a:xfrm>
        </p:spPr>
        <p:txBody>
          <a:bodyPr/>
          <a:lstStyle/>
          <a:p>
            <a:pPr lvl="0"/>
            <a:r>
              <a:rPr lang="ru-RU" sz="2400" dirty="0" smtClean="0"/>
              <a:t>Документируемая информация, используемая в бизнесе и управлении предприятием, является его собственной или частной информацией, представляющей для него значительную ценность, его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интеллектуальной собственностью</a:t>
            </a:r>
            <a:r>
              <a:rPr lang="ru-RU" sz="2400" dirty="0" smtClean="0"/>
              <a:t>. </a:t>
            </a:r>
          </a:p>
          <a:p>
            <a:pPr lvl="0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Ценность информации </a:t>
            </a:r>
            <a:r>
              <a:rPr lang="ru-RU" sz="2400" dirty="0" smtClean="0"/>
              <a:t>может быть стоимостной категорией, характеризующей конкретный размер прибыли при ее использовании или размер убытков при ее утрате.</a:t>
            </a:r>
          </a:p>
          <a:p>
            <a:pPr lvl="0"/>
            <a:r>
              <a:rPr lang="ru-RU" sz="2400" dirty="0" smtClean="0"/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</a:t>
            </a:r>
            <a:r>
              <a:rPr lang="ru-RU" sz="2400" b="1" dirty="0" smtClean="0"/>
              <a:t> </a:t>
            </a:r>
            <a:r>
              <a:rPr lang="ru-RU" sz="2400" dirty="0" smtClean="0"/>
              <a:t>часто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становится ценной </a:t>
            </a:r>
            <a:r>
              <a:rPr lang="ru-RU" sz="2400" dirty="0" smtClean="0"/>
              <a:t>ввиду ее правового значения для фирмы или развития бизнеса (учредительные документы, программы и планы, договоры с партнерами и посредниками и т. д.)</a:t>
            </a:r>
            <a:endParaRPr lang="ru-RU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6-tub-ru.yandex.net/i?id=469450098-17-72&amp;n=21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7158" y="1071546"/>
            <a:ext cx="8221085" cy="4500594"/>
          </a:xfrm>
          <a:prstGeom prst="rect">
            <a:avLst/>
          </a:prstGeom>
          <a:noFill/>
        </p:spPr>
      </p:pic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42844" y="357166"/>
            <a:ext cx="878687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ЗАЩИЩЕННЫЙ ДОКУМЕНТООБОРОТ</a:t>
            </a:r>
            <a:endParaRPr lang="ru-RU" sz="2600" b="1" dirty="0">
              <a:cs typeface="Times New Roman" pitchFamily="18" charset="0"/>
            </a:endParaRP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>
                <a:cs typeface="Times New Roman" pitchFamily="18" charset="0"/>
              </a:rPr>
              <a:t>      </a:t>
            </a:r>
            <a:r>
              <a:rPr lang="ru-RU" sz="2400" b="1" i="1" dirty="0" smtClean="0"/>
              <a:t>Документы, содержащие сведения, которые составляют негосударственную тайну (служебную, коммерческую, банковскую, тайну фирмы и др.) или содержат персональные данные, именуются 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конфиденциальными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just"/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Конфиденциальность </a:t>
            </a:r>
            <a:r>
              <a:rPr lang="ru-RU" sz="2400" dirty="0" smtClean="0"/>
              <a:t> отражает ограничение, которое накладывает собственник информации на доступ к ней других лиц, т.е. собственник устанавливает правовой режим этой информации в соответствии с законом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6-tub-ru.yandex.net/i?id=469450098-17-72&amp;n=21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4281" y="1142984"/>
            <a:ext cx="8743059" cy="4786346"/>
          </a:xfrm>
          <a:prstGeom prst="rect">
            <a:avLst/>
          </a:prstGeom>
          <a:noFill/>
        </p:spPr>
      </p:pic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42844" y="357166"/>
            <a:ext cx="88583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ЗАЩИЩЕННЫЙ ДОКУМЕНТООБОРОТ</a:t>
            </a:r>
            <a:endParaRPr lang="ru-RU" sz="2600" b="1" dirty="0">
              <a:cs typeface="Times New Roman" pitchFamily="18" charset="0"/>
            </a:endParaRP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2400" b="1" i="1" dirty="0" smtClean="0"/>
              <a:t>Конфиденциальность  документов </a:t>
            </a:r>
            <a:r>
              <a:rPr lang="ru-RU" sz="2400" dirty="0" smtClean="0"/>
              <a:t>всегда имеет значительный разброс по срокам ограничения свободного доступа к ним персонала фирмы (от нескольких часов до многих лет).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just"/>
            <a:r>
              <a:rPr lang="ru-RU" sz="2400" dirty="0" smtClean="0"/>
              <a:t>Например, переписка до заключения контракта  может иметь </a:t>
            </a:r>
            <a:r>
              <a:rPr lang="ru-RU" sz="2400" i="1" dirty="0" smtClean="0"/>
              <a:t>гриф конфиденциальности</a:t>
            </a:r>
            <a:r>
              <a:rPr lang="ru-RU" sz="2400" dirty="0" smtClean="0"/>
              <a:t>, но после его подписания этот гриф с письменного разрешения первого  руководителя фирмы снимается.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Оставшиеся конфиденциальными исполненные документы, сохраняющие ценность для деятельности фирмы, формируются в дела в соответствии с номенклатурой дел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6-tub-ru.yandex.net/i?id=469450098-17-72&amp;n=21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4281" y="1142984"/>
            <a:ext cx="8743059" cy="4786346"/>
          </a:xfrm>
          <a:prstGeom prst="rect">
            <a:avLst/>
          </a:prstGeom>
          <a:noFill/>
        </p:spPr>
      </p:pic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42844" y="357166"/>
            <a:ext cx="885831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ЗАЩИЩЕННЫЙ ДОКУМЕНТООБОРОТ</a:t>
            </a:r>
            <a:endParaRPr lang="ru-RU" sz="2600" b="1" dirty="0">
              <a:cs typeface="Times New Roman" pitchFamily="18" charset="0"/>
            </a:endParaRP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Конфиденциальные документы</a:t>
            </a:r>
            <a:r>
              <a:rPr lang="ru-RU" sz="2400" dirty="0" smtClean="0"/>
              <a:t>, </a:t>
            </a:r>
            <a:r>
              <a:rPr lang="ru-RU" sz="2400" b="1" dirty="0" smtClean="0"/>
              <a:t>находятся  в постоянном движении во времени и пространстве, что отражает их объективную сущность как носителя информации, необходимой руководителям и сотрудникам фирмы для выполнения функциональных обязанностей и принятия решений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just"/>
            <a:r>
              <a:rPr lang="ru-RU" sz="2400" dirty="0" smtClean="0"/>
              <a:t>В технологическом аспекте </a:t>
            </a:r>
            <a:r>
              <a:rPr lang="ru-RU" sz="2400" b="1" u="sng" dirty="0" smtClean="0"/>
              <a:t>документооборот</a:t>
            </a:r>
            <a:r>
              <a:rPr lang="ru-RU" sz="2400" b="1" dirty="0" smtClean="0"/>
              <a:t>  представляет собой схему (процесс) движения </a:t>
            </a:r>
            <a:r>
              <a:rPr lang="ru-RU" sz="2400" b="1" dirty="0" err="1" smtClean="0"/>
              <a:t>человекочитаемых</a:t>
            </a:r>
            <a:r>
              <a:rPr lang="ru-RU" sz="2400" b="1" dirty="0" smtClean="0"/>
              <a:t> (традиционных, бумажных), машиночитаемых и электронных документов по установленным пунктам их учета, рассмотрения, исполнения и хранения для выполнения творческих, формально-логических и технических процедур и операций</a:t>
            </a:r>
            <a:r>
              <a:rPr lang="ru-RU" sz="2400" dirty="0" smtClean="0"/>
              <a:t>.</a:t>
            </a:r>
          </a:p>
          <a:p>
            <a:pPr algn="l"/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6-tub-ru.yandex.net/i?id=469450098-17-72&amp;n=21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4281" y="1142984"/>
            <a:ext cx="8743059" cy="4786346"/>
          </a:xfrm>
          <a:prstGeom prst="rect">
            <a:avLst/>
          </a:prstGeom>
          <a:noFill/>
        </p:spPr>
      </p:pic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42844" y="357166"/>
            <a:ext cx="88583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ЗАЩИЩЕННЫЙ ДОКУМЕНТООБОРОТ</a:t>
            </a:r>
            <a:endParaRPr lang="ru-RU" sz="2600" b="1" dirty="0">
              <a:cs typeface="Times New Roman" pitchFamily="18" charset="0"/>
            </a:endParaRP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2400" dirty="0" smtClean="0"/>
              <a:t>Перемещение конфиденциальных документов по множеству иерархических уровней управления создает серьезные предпосылки для утраты ценной информации, требует осуществления защитных мер в отношении документопотоков и документооборота в целом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just"/>
            <a:r>
              <a:rPr lang="ru-RU" sz="2400" b="1" dirty="0" smtClean="0"/>
              <a:t>Документооборот как объект защиты представляет собой упорядоченную совокупность (сеть) каналов объективного, санкционированного распространения конфиденциальной документированной информации (документов) в процессе управленческой и производственной деятельности пользователей (потребителей) этой информации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6-tub-ru.yandex.net/i?id=469450098-17-72&amp;n=21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4281" y="1142984"/>
            <a:ext cx="8743059" cy="4786346"/>
          </a:xfrm>
          <a:prstGeom prst="rect">
            <a:avLst/>
          </a:prstGeom>
          <a:noFill/>
        </p:spPr>
      </p:pic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42844" y="357166"/>
            <a:ext cx="88583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ЗАЩИЩЕННЫЙ ДОКУМЕНТООБОРОТ</a:t>
            </a:r>
            <a:endParaRPr lang="ru-RU" sz="2600" b="1" dirty="0">
              <a:cs typeface="Times New Roman" pitchFamily="18" charset="0"/>
            </a:endParaRPr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2400" dirty="0" smtClean="0"/>
              <a:t>При движении конфиденциальных документов по инстанциям увеличивается число источников информации (сотрудников, баз данных, рабочих материалов и т. п.), обладающих ценными сведениями, и расширяются потенциальные возможности для утраты конфиденциальной информации, ее разглашения персоналом, утечки по техническим каналам, исчезновения носителя этой информации.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6-tub-ru.yandex.net/i?id=469450098-17-72&amp;n=21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4281" y="1142984"/>
            <a:ext cx="8743059" cy="4786346"/>
          </a:xfrm>
          <a:prstGeom prst="rect">
            <a:avLst/>
          </a:prstGeom>
          <a:noFill/>
        </p:spPr>
      </p:pic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142844" y="357166"/>
            <a:ext cx="88583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2400" dirty="0"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ЗАЩИЩЕННЫЙ ДОКУМЕНТООБОРОТ</a:t>
            </a:r>
            <a:endParaRPr lang="ru-RU" sz="2600" b="1" dirty="0">
              <a:cs typeface="Times New Roman" pitchFamily="18" charset="0"/>
            </a:endParaRPr>
          </a:p>
          <a:p>
            <a:pPr algn="just"/>
            <a:endParaRPr lang="ru-RU" sz="2400" dirty="0" smtClean="0"/>
          </a:p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Каналы утраты конфиденциальной документированной информации (КДИ)</a:t>
            </a:r>
            <a:r>
              <a:rPr lang="ru-RU" sz="2400" dirty="0" smtClean="0"/>
              <a:t> имеются на всех стадиях и этапах движения документов, при выполнении любых процедур и операций - к ним относятся:</a:t>
            </a:r>
          </a:p>
          <a:p>
            <a:pPr lvl="0" algn="just">
              <a:buFont typeface="Arial" pitchFamily="34" charset="0"/>
              <a:buChar char="─"/>
            </a:pPr>
            <a:r>
              <a:rPr lang="ru-RU" sz="2400" dirty="0" smtClean="0"/>
              <a:t> кража;</a:t>
            </a:r>
          </a:p>
          <a:p>
            <a:pPr lvl="0" algn="just">
              <a:buFont typeface="Arial" pitchFamily="34" charset="0"/>
              <a:buChar char="─"/>
            </a:pPr>
            <a:r>
              <a:rPr lang="ru-RU" sz="2400" dirty="0" smtClean="0"/>
              <a:t> несанкционированное копирование;</a:t>
            </a:r>
          </a:p>
          <a:p>
            <a:pPr algn="just">
              <a:buFont typeface="Arial" pitchFamily="34" charset="0"/>
              <a:buChar char="─"/>
            </a:pPr>
            <a:r>
              <a:rPr lang="ru-RU" sz="2400" dirty="0" smtClean="0"/>
              <a:t> сообщение информации злоумышленнику лично или по линиям связи, разглашение информации с помощью мимики, жестов, условных сигналов;</a:t>
            </a:r>
          </a:p>
          <a:p>
            <a:pPr lvl="0" algn="just">
              <a:buFont typeface="Arial" pitchFamily="34" charset="0"/>
              <a:buChar char="─"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dirty="0" smtClean="0"/>
              <a:t>подмена документов;</a:t>
            </a:r>
          </a:p>
          <a:p>
            <a:pPr lvl="0" algn="just">
              <a:buFont typeface="Arial" pitchFamily="34" charset="0"/>
              <a:buChar char="─"/>
            </a:pPr>
            <a:r>
              <a:rPr lang="ru-RU" sz="2400" dirty="0" smtClean="0"/>
              <a:t> дистанционный просмотр документов и изображений дисплея с помощью технических средств визуальной разведки;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649</TotalTime>
  <Words>1114</Words>
  <Application>Microsoft PowerPoint</Application>
  <PresentationFormat>Экран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Пиксел</vt:lpstr>
      <vt:lpstr>ЗАЩИТА  КОНФИДЕНЦИАЛЬНОЙ ИНФОРМАЦИИ </vt:lpstr>
      <vt:lpstr>      Безопасность  ценной документируемой  информации (документов) определяется степенью ее защищенности от последствий экстремальных ситуаций, в том числе стихийных бедствий, а также пассивных и активных попыток злоумышленника создать потенциальную или реальную угрозу (опасность) НСД к документам с использованием организационных и технических каналов, в результате чего могут произойти хищение и неправомерное использование злоумышленником информации в своих целях, ее модификация, подмена, фальсификация, уничтожение.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</dc:title>
  <dc:creator>Катя</dc:creator>
  <cp:lastModifiedBy>spek</cp:lastModifiedBy>
  <cp:revision>85</cp:revision>
  <dcterms:created xsi:type="dcterms:W3CDTF">2008-03-20T16:23:32Z</dcterms:created>
  <dcterms:modified xsi:type="dcterms:W3CDTF">2016-12-15T07:35:17Z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00080070030000000000010243100207f6000400038000</vt:lpwstr>
  </property>
</Properties>
</file>