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handoutMasterIdLst>
    <p:handoutMasterId r:id="rId13"/>
  </p:handoutMasterIdLst>
  <p:sldIdLst>
    <p:sldId id="330" r:id="rId2"/>
    <p:sldId id="350" r:id="rId3"/>
    <p:sldId id="342" r:id="rId4"/>
    <p:sldId id="353" r:id="rId5"/>
    <p:sldId id="354" r:id="rId6"/>
    <p:sldId id="352" r:id="rId7"/>
    <p:sldId id="355" r:id="rId8"/>
    <p:sldId id="343" r:id="rId9"/>
    <p:sldId id="351" r:id="rId10"/>
    <p:sldId id="356" r:id="rId11"/>
    <p:sldId id="259" r:id="rId12"/>
  </p:sldIdLst>
  <p:sldSz cx="9144000" cy="6858000" type="screen4x3"/>
  <p:notesSz cx="67818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73779-3281-4BB4-BAE4-F0705569C18B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946B5-5F16-4721-9B3B-26CF8C2B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C945762-09C4-46CD-B821-828A70B6AC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E4B2A1-F9ED-4945-B980-2974FF6135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14A19B1-7A31-4204-BFCF-6F1A995384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BBAA2A-A1FF-4684-977F-520A89E778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D6FCB097-A6FC-461A-9DC2-1DC1FF2737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9A83A1-9A78-4BDF-BA97-B7A7E0F9D3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5A26C2-0799-4602-8DC9-2B91E26543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689D81-558A-421E-AEFA-EDFE50F678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6CC873-1102-41DC-B08E-D476F18988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3463FF-91AC-416C-860A-B660F41809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F30E4C-432D-43FF-A4DA-2ECF0852CC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2F4C5CD-DF1E-4159-9CF0-FEF09CC898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1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214554"/>
            <a:ext cx="7239000" cy="1143000"/>
          </a:xfrm>
        </p:spPr>
        <p:txBody>
          <a:bodyPr>
            <a:noAutofit/>
          </a:bodyPr>
          <a:lstStyle/>
          <a:p>
            <a:r>
              <a:rPr lang="ru-RU" sz="4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ЗАЩИТА ИНФОРМАЦИИ В </a:t>
            </a:r>
            <a:r>
              <a:rPr lang="ru-RU" sz="4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АВТОМАТИЗИРОВАННЫХ</a:t>
            </a:r>
            <a:r>
              <a:rPr lang="ru-RU" sz="4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СИСТЕМАХ</a:t>
            </a:r>
            <a:endParaRPr lang="ru-RU" sz="44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239000" cy="962998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ru-RU" sz="2800" dirty="0" smtClean="0"/>
              <a:t>Руководящие документы </a:t>
            </a:r>
            <a:r>
              <a:rPr lang="ru-RU" sz="2800" dirty="0" err="1" smtClean="0"/>
              <a:t>Гостехкомиссии</a:t>
            </a:r>
            <a:r>
              <a:rPr lang="ru-RU" sz="2800" dirty="0" smtClean="0"/>
              <a:t> РФ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071546"/>
            <a:ext cx="7929618" cy="4703444"/>
          </a:xfrm>
        </p:spPr>
        <p:txBody>
          <a:bodyPr>
            <a:noAutofit/>
          </a:bodyPr>
          <a:lstStyle/>
          <a:p>
            <a:pPr marL="669925" lvl="1" indent="-325438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В общем случае, комплекс программно-технических средств и организационных (процедурных) решений по защите информации от НСД реализуется в рамках системы защиты информации от НСД (СЗИ НСД), условно состоящей из следующих четырех подсистем</a:t>
            </a:r>
            <a:r>
              <a:rPr lang="ru-RU" sz="2400" dirty="0" smtClean="0">
                <a:solidFill>
                  <a:schemeClr val="tx1"/>
                </a:solidFill>
              </a:rPr>
              <a:t>:</a:t>
            </a:r>
          </a:p>
          <a:p>
            <a:pPr marL="669925" lvl="1" indent="-325438">
              <a:lnSpc>
                <a:spcPct val="1500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- управления доступом;</a:t>
            </a:r>
          </a:p>
          <a:p>
            <a:pPr marL="669925" lvl="1" indent="-325438">
              <a:lnSpc>
                <a:spcPct val="1500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- регистрации и учета;</a:t>
            </a:r>
          </a:p>
          <a:p>
            <a:pPr marL="669925" lvl="1" indent="-325438">
              <a:lnSpc>
                <a:spcPct val="1500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- криптографической;</a:t>
            </a:r>
          </a:p>
          <a:p>
            <a:pPr marL="669925" lvl="1" indent="-325438">
              <a:lnSpc>
                <a:spcPct val="1500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- обеспечения целостности.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7615262" cy="1143000"/>
          </a:xfrm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ru-RU" dirty="0" smtClean="0"/>
              <a:t>Программно-технические меры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214422"/>
            <a:ext cx="7929618" cy="4846320"/>
          </a:xfrm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defRPr/>
            </a:pPr>
            <a:r>
              <a:rPr lang="ru-RU" sz="2400" dirty="0" smtClean="0"/>
              <a:t>При рассмотрении информационной системы на начальном уровне детализации она может быть рассмотрена как совокупность информационных сервисов.</a:t>
            </a:r>
          </a:p>
          <a:p>
            <a:pPr marL="469900" indent="-469900" eaLnBrk="1" hangingPunct="1">
              <a:lnSpc>
                <a:spcPct val="80000"/>
              </a:lnSpc>
              <a:defRPr/>
            </a:pPr>
            <a:r>
              <a:rPr lang="ru-RU" sz="2400" b="1" dirty="0" smtClean="0"/>
              <a:t>Сервисы безопасности</a:t>
            </a:r>
            <a:r>
              <a:rPr lang="ru-RU" sz="2400" dirty="0" smtClean="0"/>
              <a:t>:</a:t>
            </a:r>
          </a:p>
          <a:p>
            <a:pPr marL="908050" lvl="1" indent="-436563"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Идентификация и аутентификация</a:t>
            </a:r>
          </a:p>
          <a:p>
            <a:pPr marL="908050" lvl="1" indent="-436563"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Управление доступом</a:t>
            </a:r>
          </a:p>
          <a:p>
            <a:pPr marL="908050" lvl="1" indent="-436563"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Протоколирование и аудит</a:t>
            </a:r>
          </a:p>
          <a:p>
            <a:pPr marL="908050" lvl="1" indent="-436563"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Шифрование</a:t>
            </a:r>
          </a:p>
          <a:p>
            <a:pPr marL="908050" lvl="1" indent="-436563"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Контроль целостности</a:t>
            </a:r>
          </a:p>
          <a:p>
            <a:pPr marL="908050" lvl="1" indent="-436563"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Экранирование</a:t>
            </a:r>
          </a:p>
          <a:p>
            <a:pPr marL="908050" lvl="1" indent="-436563"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Анализ защищенности</a:t>
            </a:r>
          </a:p>
          <a:p>
            <a:pPr marL="908050" lvl="1" indent="-436563"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Обеспечение отказоустойчивости</a:t>
            </a:r>
          </a:p>
          <a:p>
            <a:pPr marL="908050" lvl="1" indent="-436563"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Обеспечение безопасного восстановления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7239000" cy="857232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ru-RU" sz="2400" dirty="0" smtClean="0"/>
              <a:t>Оценочные стандарты в области информационной безопасности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857232"/>
            <a:ext cx="7858180" cy="5598504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Оценочные стандарты направлены на классификацию информационных систем и средств защиты по требованиям безопасности.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Первым оценочным стандартом, получившим широкое распространение, стал стандарт Министерство обороны США «Критерии оценки доверенных компьютерных систем» («Оранжевая книга») – 1983 г.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В данном стандарте рассматриваются вопросы управления доступа к данным (т.е. обеспечение конфиденциальности и целостности информации).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Степень доверия оценивается по двум критериям:</a:t>
            </a:r>
          </a:p>
          <a:p>
            <a:pPr marL="669925" lvl="1" indent="-325438" eaLnBrk="1" hangingPunct="1">
              <a:lnSpc>
                <a:spcPct val="80000"/>
              </a:lnSpc>
              <a:defRPr/>
            </a:pPr>
            <a:r>
              <a:rPr lang="ru-RU" sz="2400" b="1" u="sng" dirty="0" smtClean="0">
                <a:solidFill>
                  <a:schemeClr val="tx1"/>
                </a:solidFill>
              </a:rPr>
              <a:t>Политика безопасности</a:t>
            </a:r>
            <a:r>
              <a:rPr lang="ru-RU" sz="2400" u="sng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– набор правил, определяющих как обрабатывается, защищается и распространяется информация</a:t>
            </a:r>
          </a:p>
          <a:p>
            <a:pPr marL="669925" lvl="1" indent="-325438" eaLnBrk="1" hangingPunct="1">
              <a:lnSpc>
                <a:spcPct val="80000"/>
              </a:lnSpc>
              <a:defRPr/>
            </a:pPr>
            <a:r>
              <a:rPr lang="ru-RU" sz="2400" b="1" u="sng" dirty="0" smtClean="0">
                <a:solidFill>
                  <a:schemeClr val="tx1"/>
                </a:solidFill>
              </a:rPr>
              <a:t>Уровень гарантированности</a:t>
            </a:r>
            <a:r>
              <a:rPr lang="ru-RU" sz="2400" u="sng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– меры доверия, которая может быть оказана архитектуре и реализации ИС.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239000" cy="857272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ru-RU" sz="2800" dirty="0" smtClean="0"/>
              <a:t>Руководящие документы </a:t>
            </a:r>
            <a:r>
              <a:rPr lang="ru-RU" sz="2800" dirty="0" err="1" smtClean="0"/>
              <a:t>Гостехкомиссии</a:t>
            </a:r>
            <a:r>
              <a:rPr lang="ru-RU" sz="2800" dirty="0" smtClean="0"/>
              <a:t> РФ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142984"/>
            <a:ext cx="7786742" cy="531275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/>
              <a:t>Показатели защищенности средств вычислительной техники (СВТ) от несанкционированного доступа (НСД):</a:t>
            </a:r>
          </a:p>
          <a:p>
            <a:pPr eaLnBrk="1" hangingPunct="1">
              <a:defRPr/>
            </a:pPr>
            <a:endParaRPr lang="ru-RU" sz="2400" dirty="0" smtClean="0"/>
          </a:p>
          <a:p>
            <a:pPr marL="669925" lvl="1" indent="-325438" eaLnBrk="1" hangingPunct="1"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В руководящих документах ГТК устанавливается классификация СВТ по уровню защищенности от НСД. Показатели защищенности содержат требования защищенности СВТ от НСД к информации. Конкретные перечни показателей определяют классы защищенности и описываются совокупностью требований.</a:t>
            </a:r>
          </a:p>
          <a:p>
            <a:pPr marL="669925" lvl="1" indent="-325438" eaLnBrk="1" hangingPunct="1"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669925" lvl="1" indent="-325438" eaLnBrk="1" hangingPunct="1"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Установлено семь классов защищенности СВТ от НСД. Самый низкий класс – седьмой, самый высокий – первый</a:t>
            </a:r>
            <a:r>
              <a:rPr lang="ru-RU" sz="2000" dirty="0" smtClean="0"/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239000" cy="962998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ru-RU" sz="2800" dirty="0" smtClean="0"/>
              <a:t>Руководящие документы </a:t>
            </a:r>
            <a:r>
              <a:rPr lang="ru-RU" sz="2800" dirty="0" err="1" smtClean="0"/>
              <a:t>Гостехкомиссии</a:t>
            </a:r>
            <a:r>
              <a:rPr lang="ru-RU" sz="2800" dirty="0" smtClean="0"/>
              <a:t> РФ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285860"/>
            <a:ext cx="7929618" cy="4703444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Классификация распространяется на все </a:t>
            </a:r>
            <a:r>
              <a:rPr lang="ru-RU" sz="2400" i="1" dirty="0" smtClean="0"/>
              <a:t>действующие и проектируемые АС учреждений</a:t>
            </a:r>
            <a:r>
              <a:rPr lang="ru-RU" sz="2400" dirty="0" smtClean="0"/>
              <a:t>, организаций и предприятий, обрабатывающие </a:t>
            </a:r>
            <a:r>
              <a:rPr lang="ru-RU" sz="2400" i="1" dirty="0" smtClean="0"/>
              <a:t>конфиденциальную информацию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 smtClean="0"/>
          </a:p>
          <a:p>
            <a:r>
              <a:rPr lang="ru-RU" sz="2400" dirty="0" smtClean="0"/>
              <a:t>Деление АС на соответствующие классы по условиям их функционирования с точки зрения защиты информации необходимо в целях разработки и применения обоснованных мер по достижению требуемого уровня защиты информации.</a:t>
            </a:r>
            <a:br>
              <a:rPr lang="ru-RU" sz="2400" dirty="0" smtClean="0"/>
            </a:br>
            <a:endParaRPr lang="ru-RU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239000" cy="962998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ru-RU" sz="2800" dirty="0" smtClean="0"/>
              <a:t>Руководящие документы </a:t>
            </a:r>
            <a:r>
              <a:rPr lang="ru-RU" sz="2800" dirty="0" err="1" smtClean="0"/>
              <a:t>Гостехкомиссии</a:t>
            </a:r>
            <a:r>
              <a:rPr lang="ru-RU" sz="2800" dirty="0" smtClean="0"/>
              <a:t> РФ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285860"/>
            <a:ext cx="7929618" cy="4703444"/>
          </a:xfrm>
        </p:spPr>
        <p:txBody>
          <a:bodyPr>
            <a:noAutofit/>
          </a:bodyPr>
          <a:lstStyle/>
          <a:p>
            <a:r>
              <a:rPr lang="ru-RU" b="1" dirty="0" smtClean="0"/>
              <a:t>Основными этапами классификации АС являются: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  разработка и анализ исходных данных;</a:t>
            </a:r>
            <a:br>
              <a:rPr lang="ru-RU" dirty="0" smtClean="0"/>
            </a:br>
            <a:r>
              <a:rPr lang="ru-RU" dirty="0" smtClean="0"/>
              <a:t>-  выявление основных признаков АС, необходимых для классификации;</a:t>
            </a:r>
            <a:br>
              <a:rPr lang="ru-RU" dirty="0" smtClean="0"/>
            </a:br>
            <a:r>
              <a:rPr lang="ru-RU" dirty="0" smtClean="0"/>
              <a:t>-  сравнение выявленных признаков АС с классифицируемыми;</a:t>
            </a:r>
            <a:br>
              <a:rPr lang="ru-RU" dirty="0" smtClean="0"/>
            </a:br>
            <a:r>
              <a:rPr lang="ru-RU" dirty="0" smtClean="0"/>
              <a:t>-  присвоение АС соответствующего класса защиты информации от НСД.</a:t>
            </a:r>
            <a:br>
              <a:rPr lang="ru-RU" dirty="0" smtClean="0"/>
            </a:br>
            <a:endParaRPr lang="ru-RU" dirty="0" smtClean="0"/>
          </a:p>
          <a:p>
            <a:endParaRPr lang="ru-RU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239000" cy="962998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ru-RU" sz="2800" dirty="0" smtClean="0"/>
              <a:t>Руководящие документы </a:t>
            </a:r>
            <a:r>
              <a:rPr lang="ru-RU" sz="2800" dirty="0" err="1" smtClean="0"/>
              <a:t>Гостехкомиссии</a:t>
            </a:r>
            <a:r>
              <a:rPr lang="ru-RU" sz="2800" dirty="0" smtClean="0"/>
              <a:t> РФ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071546"/>
            <a:ext cx="8001056" cy="470344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Необходимыми исходными данными для проведения классификации конкретной АС являются</a:t>
            </a:r>
            <a:r>
              <a:rPr lang="ru-RU" sz="24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 перечень защищаемых информационных ресурсов АС и их уровень конфиденциальности;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 перечень лиц, имеющих доступ к штатным средствам АС, с указанием их уровня полномочий;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матрица доступа или полномочий субъектов доступа по отношению к защищаемым информационным ресурсам АС;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режим обработки данных в АС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239000" cy="962998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ru-RU" sz="2800" dirty="0" smtClean="0"/>
              <a:t>Руководящие документы </a:t>
            </a:r>
            <a:r>
              <a:rPr lang="ru-RU" sz="2800" dirty="0" err="1" smtClean="0"/>
              <a:t>Гостехкомиссии</a:t>
            </a:r>
            <a:r>
              <a:rPr lang="ru-RU" sz="2800" dirty="0" smtClean="0"/>
              <a:t> РФ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1071546"/>
            <a:ext cx="8001056" cy="470344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К числу определяющих признаков, по которым производится группировка АС в различные классы, относятся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2400" dirty="0" smtClean="0"/>
              <a:t>- наличие в АС информации различного уровня конфиденциальности;</a:t>
            </a:r>
            <a:br>
              <a:rPr lang="ru-RU" sz="2400" dirty="0" smtClean="0"/>
            </a:br>
            <a:r>
              <a:rPr lang="ru-RU" sz="2400" dirty="0" smtClean="0"/>
              <a:t>- уровень полномочий субъектов доступа АС на доступ к конфиденциальной информации;</a:t>
            </a:r>
            <a:br>
              <a:rPr lang="ru-RU" sz="2400" dirty="0" smtClean="0"/>
            </a:br>
            <a:r>
              <a:rPr lang="ru-RU" sz="2400" dirty="0" smtClean="0"/>
              <a:t>- режим обработки данных в АС - коллективный или индивидуальный.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239000" cy="962998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ru-RU" sz="2800" dirty="0" smtClean="0"/>
              <a:t>Руководящие документы </a:t>
            </a:r>
            <a:r>
              <a:rPr lang="ru-RU" sz="2800" dirty="0" err="1" smtClean="0"/>
              <a:t>Гостехкомиссии</a:t>
            </a:r>
            <a:r>
              <a:rPr lang="ru-RU" sz="2800" dirty="0" smtClean="0"/>
              <a:t> РФ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214422"/>
            <a:ext cx="7929618" cy="4560568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/>
              <a:t>Классы защищенности автоматизированных систем:</a:t>
            </a:r>
          </a:p>
          <a:p>
            <a:pPr marL="669925" lvl="1" indent="-325438"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Установлено девять классов защищенности АС от НСД, распределенных по трем группам. Каждый класс отвечает совокупностью требований к средствам защиты. В пределах группы соблюдается иерархия классов защищенности АС.</a:t>
            </a:r>
          </a:p>
          <a:p>
            <a:pPr marL="669925" lvl="1" indent="-325438" eaLnBrk="1" hangingPunct="1">
              <a:lnSpc>
                <a:spcPct val="80000"/>
              </a:lnSpc>
              <a:defRPr/>
            </a:pPr>
            <a:r>
              <a:rPr lang="ru-RU" sz="2400" b="1" u="sng" dirty="0" smtClean="0">
                <a:solidFill>
                  <a:schemeClr val="tx1"/>
                </a:solidFill>
              </a:rPr>
              <a:t>Третья группа </a:t>
            </a:r>
            <a:r>
              <a:rPr lang="ru-RU" sz="2400" dirty="0" smtClean="0">
                <a:solidFill>
                  <a:schemeClr val="tx1"/>
                </a:solidFill>
              </a:rPr>
              <a:t>включает АС, в которых работает один пользователь, допущенный ко всей информации АС. В группе два класса – </a:t>
            </a:r>
            <a:r>
              <a:rPr lang="ru-RU" sz="2400" b="1" dirty="0" smtClean="0">
                <a:solidFill>
                  <a:schemeClr val="tx1"/>
                </a:solidFill>
              </a:rPr>
              <a:t>3Б и 3А.</a:t>
            </a:r>
          </a:p>
          <a:p>
            <a:pPr marL="669925" lvl="1" indent="-325438" eaLnBrk="1" hangingPunct="1">
              <a:lnSpc>
                <a:spcPct val="80000"/>
              </a:lnSpc>
              <a:defRPr/>
            </a:pPr>
            <a:r>
              <a:rPr lang="ru-RU" sz="2400" b="1" u="sng" dirty="0" smtClean="0">
                <a:solidFill>
                  <a:schemeClr val="tx1"/>
                </a:solidFill>
              </a:rPr>
              <a:t>Вторая группа </a:t>
            </a:r>
            <a:r>
              <a:rPr lang="ru-RU" sz="2400" dirty="0" smtClean="0">
                <a:solidFill>
                  <a:schemeClr val="tx1"/>
                </a:solidFill>
              </a:rPr>
              <a:t>включает АС, в которых пользователи имеют одинаковые полномочия доступа ко всей информации, обрабатываемой и хранимой в АС на носителях разного уровня конфиденциальности. В группе два класса – </a:t>
            </a:r>
            <a:r>
              <a:rPr lang="ru-RU" sz="2400" b="1" dirty="0" smtClean="0">
                <a:solidFill>
                  <a:schemeClr val="tx1"/>
                </a:solidFill>
              </a:rPr>
              <a:t>2Б и 2А.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239000" cy="962998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ru-RU" sz="2800" dirty="0" smtClean="0"/>
              <a:t>Руководящие документы </a:t>
            </a:r>
            <a:r>
              <a:rPr lang="ru-RU" sz="2800" dirty="0" err="1" smtClean="0"/>
              <a:t>Гостехкомиссии</a:t>
            </a:r>
            <a:r>
              <a:rPr lang="ru-RU" sz="2800" dirty="0" smtClean="0"/>
              <a:t> РФ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071546"/>
            <a:ext cx="7929618" cy="4703444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/>
              <a:t>Классы защищенности автоматизированных систем:</a:t>
            </a:r>
          </a:p>
          <a:p>
            <a:pPr marL="669925" lvl="1" indent="-325438" eaLnBrk="1" hangingPunct="1">
              <a:lnSpc>
                <a:spcPct val="80000"/>
              </a:lnSpc>
              <a:defRPr/>
            </a:pPr>
            <a:r>
              <a:rPr lang="ru-RU" sz="2400" b="1" u="sng" dirty="0" smtClean="0">
                <a:solidFill>
                  <a:schemeClr val="tx1"/>
                </a:solidFill>
              </a:rPr>
              <a:t>Первая группа </a:t>
            </a:r>
            <a:r>
              <a:rPr lang="ru-RU" sz="2400" dirty="0" smtClean="0">
                <a:solidFill>
                  <a:schemeClr val="tx1"/>
                </a:solidFill>
              </a:rPr>
              <a:t>включает многопользовательские АС, где одновременно обрабатывается и хранится информация разных уровней конфиденциальности. Различные пользователи имеют различные права. В группе пять классов – </a:t>
            </a:r>
            <a:r>
              <a:rPr lang="ru-RU" sz="2400" b="1" dirty="0" smtClean="0">
                <a:solidFill>
                  <a:schemeClr val="tx1"/>
                </a:solidFill>
              </a:rPr>
              <a:t>1Д, 1Г, 1В, 1Б, 1А.</a:t>
            </a:r>
          </a:p>
          <a:p>
            <a:pPr marL="669925" lvl="1" indent="-325438" eaLnBrk="1" hangingPunct="1">
              <a:lnSpc>
                <a:spcPct val="80000"/>
              </a:lnSpc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669925" lvl="1" indent="-325438" eaLnBrk="1" hangingPunct="1">
              <a:lnSpc>
                <a:spcPct val="800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При выполнении классификации рассматриваются подсистемы защиты и требования к ним:</a:t>
            </a:r>
          </a:p>
          <a:p>
            <a:pPr marL="1022350" lvl="2" indent="-350838" eaLnBrk="1" hangingPunct="1">
              <a:lnSpc>
                <a:spcPct val="80000"/>
              </a:lnSpc>
              <a:defRPr/>
            </a:pPr>
            <a:r>
              <a:rPr lang="ru-RU" sz="2400" dirty="0" smtClean="0"/>
              <a:t>Подсистема управления доступом</a:t>
            </a:r>
          </a:p>
          <a:p>
            <a:pPr marL="1022350" lvl="2" indent="-350838" eaLnBrk="1" hangingPunct="1">
              <a:lnSpc>
                <a:spcPct val="80000"/>
              </a:lnSpc>
              <a:defRPr/>
            </a:pPr>
            <a:r>
              <a:rPr lang="ru-RU" sz="2400" dirty="0" smtClean="0"/>
              <a:t>Подсистема регистрации и учета</a:t>
            </a:r>
          </a:p>
          <a:p>
            <a:pPr marL="1022350" lvl="2" indent="-350838" eaLnBrk="1" hangingPunct="1">
              <a:lnSpc>
                <a:spcPct val="80000"/>
              </a:lnSpc>
              <a:defRPr/>
            </a:pPr>
            <a:r>
              <a:rPr lang="ru-RU" sz="2400" dirty="0" smtClean="0"/>
              <a:t>Криптографическая подсистема</a:t>
            </a:r>
          </a:p>
          <a:p>
            <a:pPr marL="1022350" lvl="2" indent="-350838" eaLnBrk="1" hangingPunct="1">
              <a:lnSpc>
                <a:spcPct val="80000"/>
              </a:lnSpc>
              <a:defRPr/>
            </a:pPr>
            <a:r>
              <a:rPr lang="ru-RU" sz="2400" dirty="0" smtClean="0"/>
              <a:t>Подсистема обеспечения целостности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354</TotalTime>
  <Words>499</Words>
  <Application>Microsoft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ЗАЩИТА ИНФОРМАЦИИ В АВТОМАТИЗИРОВАННЫХ СИСТЕМАХ</vt:lpstr>
      <vt:lpstr>Оценочные стандарты в области информационной безопасности</vt:lpstr>
      <vt:lpstr>Руководящие документы Гостехкомиссии РФ</vt:lpstr>
      <vt:lpstr>Руководящие документы Гостехкомиссии РФ</vt:lpstr>
      <vt:lpstr>Руководящие документы Гостехкомиссии РФ</vt:lpstr>
      <vt:lpstr>Руководящие документы Гостехкомиссии РФ</vt:lpstr>
      <vt:lpstr>Руководящие документы Гостехкомиссии РФ</vt:lpstr>
      <vt:lpstr>Руководящие документы Гостехкомиссии РФ</vt:lpstr>
      <vt:lpstr>Руководящие документы Гостехкомиссии РФ</vt:lpstr>
      <vt:lpstr>Руководящие документы Гостехкомиссии РФ</vt:lpstr>
      <vt:lpstr>Программно-технические меры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Ira</dc:creator>
  <cp:lastModifiedBy>spek</cp:lastModifiedBy>
  <cp:revision>31</cp:revision>
  <dcterms:created xsi:type="dcterms:W3CDTF">1601-01-01T00:00:00Z</dcterms:created>
  <dcterms:modified xsi:type="dcterms:W3CDTF">2016-12-15T10:38:07Z</dcterms:modified>
</cp:coreProperties>
</file>