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31AED-5E23-451E-A9EB-D9C9437EC357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F82C0-9989-4C41-888E-2E2D5020F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b="1" dirty="0" smtClean="0">
                <a:latin typeface="Calibri" pitchFamily="34" charset="0"/>
              </a:rPr>
              <a:t>НАСЛЕДСТВО ИНДУСТРИАЛИЗАЦИИ И ЭПОХИ «БОЛЬШИХ ПРОЕКТОВ»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Уильям Эдвардс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, также Эдвард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</a:rPr>
              <a:t>Deming)</a:t>
            </a:r>
            <a:r>
              <a:rPr lang="ru-RU" dirty="0" smtClean="0">
                <a:latin typeface="Calibri" pitchFamily="34" charset="0"/>
              </a:rPr>
              <a:t> - ровесник </a:t>
            </a:r>
            <a:r>
              <a:rPr lang="en-US" dirty="0" smtClean="0">
                <a:latin typeface="Calibri" pitchFamily="34" charset="0"/>
              </a:rPr>
              <a:t>XX</a:t>
            </a:r>
            <a:r>
              <a:rPr lang="ru-RU" dirty="0" smtClean="0">
                <a:latin typeface="Calibri" pitchFamily="34" charset="0"/>
              </a:rPr>
              <a:t> века. В 30-е годы, работая в научно-исследовательской лаборатории Министерства сельского хозяйства США,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стал активным разработчиком методов статистического контроля качества. Развивая подход, предложенный известным американским статистиком У. </a:t>
            </a:r>
            <a:r>
              <a:rPr lang="ru-RU" dirty="0" err="1" smtClean="0">
                <a:latin typeface="Calibri" pitchFamily="34" charset="0"/>
              </a:rPr>
              <a:t>Шухартом</a:t>
            </a:r>
            <a:r>
              <a:rPr lang="ru-RU" dirty="0" smtClean="0">
                <a:latin typeface="Calibri" pitchFamily="34" charset="0"/>
              </a:rPr>
              <a:t> для регулирования процессов производства,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распространил применение этих методов на сферу обслуживания, деятельность административных органов.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Работу в государственных учреждениях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совмещал с активной педагогической деятельностью, возглавляя кафедру математической статистики в институте при Министерстве сельского хозяйства США с 1933 г. по 1953 г. Он был почетным профессором 14 колледжей и университетов, в том числе Нью-йоркского университета, где преподавал в течение 30 лет, практически до самой смерти.</a:t>
            </a:r>
          </a:p>
          <a:p>
            <a:r>
              <a:rPr lang="ru-RU" dirty="0" smtClean="0">
                <a:latin typeface="Calibri" pitchFamily="34" charset="0"/>
              </a:rPr>
              <a:t>При непосредственном содействии д-ра Деминга в годы второй мировой войны Министерство образования США организовало во многих университетах страны восьмидневные курсы интенсивного обучения методам статистического контроля качества сотрудников компаний - подрядчиков Министерства обороны.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Эдвард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- один из основателей Американского общества по контролю качества (ныне Американское общество качества), созданного в 1946 г., ему присуждена одна из самых престижных наград, учрежденных этим обществом, - медаль им. У. </a:t>
            </a:r>
            <a:r>
              <a:rPr lang="ru-RU" dirty="0" err="1" smtClean="0">
                <a:latin typeface="Calibri" pitchFamily="34" charset="0"/>
              </a:rPr>
              <a:t>Шухарта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r>
              <a:rPr lang="ru-RU" dirty="0" smtClean="0">
                <a:latin typeface="Calibri" pitchFamily="34" charset="0"/>
              </a:rPr>
              <a:t>Деминга заслуженно считают одним из создателей японского «чуда», основоположником процесса возрождения японской экономики в послевоенные годы, с его именем связано явление, которое другой известный американский ученый, также немало способствовавший этому процессу, Дж. </a:t>
            </a:r>
            <a:r>
              <a:rPr lang="ru-RU" dirty="0" err="1" smtClean="0">
                <a:latin typeface="Calibri" pitchFamily="34" charset="0"/>
              </a:rPr>
              <a:t>Джуран</a:t>
            </a:r>
            <a:r>
              <a:rPr lang="ru-RU" dirty="0" smtClean="0">
                <a:latin typeface="Calibri" pitchFamily="34" charset="0"/>
              </a:rPr>
              <a:t> назвал «революцией в качестве». Посетив впервые Японию в 1946 г. по заданию научно-экономического отдела Министерства обороны США,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сумел завязать контакты с группой японских статистиков и увлечь их идеей статистического контроля. Вскоре после этого по приглашению Японского союза ученых и инженеров (основан в 1946 г.) и при содействии Японской ассоциации высших управляющих он выступил с циклом лекций по методам статистического контроля качества сначала перед группой специалистов, а затем перед высшими руководителями японских компаний.</a:t>
            </a:r>
          </a:p>
          <a:p>
            <a:r>
              <a:rPr lang="ru-RU" dirty="0" smtClean="0">
                <a:latin typeface="Calibri" pitchFamily="34" charset="0"/>
              </a:rPr>
              <a:t>Их заслуга в том, что необходимость обучения и внедрения методов </a:t>
            </a:r>
            <a:r>
              <a:rPr lang="ru-RU" dirty="0" err="1" smtClean="0">
                <a:latin typeface="Calibri" pitchFamily="34" charset="0"/>
              </a:rPr>
              <a:t>статконтроля</a:t>
            </a:r>
            <a:r>
              <a:rPr lang="ru-RU" dirty="0" smtClean="0">
                <a:latin typeface="Calibri" pitchFamily="34" charset="0"/>
              </a:rPr>
              <a:t> была моментально осознана. В Японии был организован процесс массированного обучения управляющих всех уровней, научно-технического персонала, рядовых рабочих и служащих компаний этим методам, что стало началом «революции в качестве». С тех пор Э. Деминга регулярно приглашали в Японию для чтения лекций и консультаций, а широкое внедрение в практику фирм методов статистического контроля качества принесло свои плоды в виде существенного улучшения качества продукции, эффективности производства, что и обусловило лидерство Японии в области конкурентоспособности на мировых рынках. В знак признания заслуг Деминга уже в 1951 г. в Японии была учреждена награда его имени, с тех пор присуждаемая ежегодно компаниям за выдающиеся успехи в улучшении качества и отдельным лицам - за существенный вклад в теорию и практику управления качеством. 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вел активную преподавательскую деятельность, опубликовал множество работ, в Японии почитался как национальный герой, а в Соединенных Штатах его имя не было широко известно вплоть до 1980 г. Э. </a:t>
            </a:r>
            <a:r>
              <a:rPr lang="ru-RU" dirty="0" err="1" smtClean="0">
                <a:latin typeface="Calibri" pitchFamily="34" charset="0"/>
              </a:rPr>
              <a:t>Демингу</a:t>
            </a:r>
            <a:r>
              <a:rPr lang="ru-RU" dirty="0" smtClean="0">
                <a:latin typeface="Calibri" pitchFamily="34" charset="0"/>
              </a:rPr>
              <a:t> было 80 лет. К этому моменту отчетливо выявилось отставание США от Японии по многим США проигрывали Японии в конкурентной борьбе по многим видам продукции: японские автомобили, бытовая электроника, оптика наводнили рынок США, зачастую вытесняя американских производителей. Американская экономика испытывала кризис. Резкой критике стали подвергаться теория и практика управления американскими компаниями. Как отмечал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, «поведение управляющих носит реактивный характер. Вы прикасаетесь к горячей печке и отдергиваете руку, но даже кошка умеет это делать». По его мнению, крупные компании в США и Западной Европе были поражены «смертельными болезнями»:</a:t>
            </a:r>
          </a:p>
          <a:p>
            <a:endParaRPr lang="ru-RU" dirty="0" smtClean="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непоследовательность в планировании процесса производства таких видов продукции и услуг, которые находили спрос на рынке, позволяли сохранять позиции компании в бизнесе и обеспечивать работу ее персоналу;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мышление управляющих, ограниченное стремлением получить краткосрочную прибыль. Движимые страхом потерять свою должность и подталкиваемые банкирами и держателями акций компаний, менеджеры думали не о перспективе, а лишь о том, чтобы немедленно получить прибыль: «Большинство высших руководителей американских компаний полагает, что их цель в бизнесе - делать деньги, а не производить продукцию или оказывать услуги»;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балльные системы оценки работы персонала. Управление по целям - зло того же порядка. Это все равно управление на основе количественных показателей. Такой подход к оценкам не стимулирует людей к улучшению системы, он их побуждает действовать в соответствии с принципом: «не раскачивай лодку»;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текучесть кадров управляющих. Управляющие, которые «привязаны корнями» к компании, заинтересованы в повышении качества и эффективности. Но нельзя ожидать проведения такой же политики от управляющих, которые нанимаются на работу на несколько лет, не знают дела глубоко и копируют приобретенный в другом месте управленческий опыт, который может вовсе не подходить для данных конкретных условий;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управление компанией только на основе видимых численных показателей (подсчет денег).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не отрицает важности всех финансовых показателей, но подчеркивает: тот, кто управляет компанией, принимая во внимание только финансовые показатели, может со временем лишиться этой компании, ибо непознанными остаются наиболее важные, количественно неопределимые показатели ее деятельности.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В марте 1979 г. Э. Деминга пригласил на консультацию глава корпорации </a:t>
            </a:r>
            <a:r>
              <a:rPr lang="ru-RU" i="1" dirty="0" err="1" smtClean="0">
                <a:latin typeface="Calibri" pitchFamily="34" charset="0"/>
              </a:rPr>
              <a:t>Нашуа</a:t>
            </a:r>
            <a:r>
              <a:rPr lang="ru-RU" i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(США) Уильям </a:t>
            </a:r>
            <a:r>
              <a:rPr lang="ru-RU" dirty="0" err="1" smtClean="0">
                <a:latin typeface="Calibri" pitchFamily="34" charset="0"/>
              </a:rPr>
              <a:t>Конвей</a:t>
            </a:r>
            <a:r>
              <a:rPr lang="ru-RU" dirty="0" smtClean="0">
                <a:latin typeface="Calibri" pitchFamily="34" charset="0"/>
              </a:rPr>
              <a:t>. В течение последующих лет в семинарах Э. Деминга приняли участие все служащие компании </a:t>
            </a:r>
            <a:r>
              <a:rPr lang="ru-RU" i="1" dirty="0" err="1" smtClean="0">
                <a:latin typeface="Calibri" pitchFamily="34" charset="0"/>
              </a:rPr>
              <a:t>Нашуа</a:t>
            </a:r>
            <a:r>
              <a:rPr lang="ru-RU" i="1" dirty="0" smtClean="0">
                <a:latin typeface="Calibri" pitchFamily="34" charset="0"/>
              </a:rPr>
              <a:t>.</a:t>
            </a:r>
            <a:r>
              <a:rPr lang="ru-RU" dirty="0" smtClean="0">
                <a:latin typeface="Calibri" pitchFamily="34" charset="0"/>
              </a:rPr>
              <a:t> И она стала первой в США, полностью внедрившей его теорию, благодаря чему ее прибыли заметно возросли. В июне 1980 году по телевидению был показан документальный фильм «Если Япония может, почему не можем мы?». В телепрограмме была предпринята попытка выявить причины неспособности американцев постоянно повышать качество продукции, эффективность производства и удерживать свои конкурентные позиции в мире, а также продемонстрировать последствия этой неспособности. На примере Японии - по контрасту - было показано, как согласованно и совместно, в целях общих национальных интересов работают правительство и промышленные лидеры этой страны.</a:t>
            </a:r>
          </a:p>
          <a:p>
            <a:r>
              <a:rPr lang="ru-RU" dirty="0" smtClean="0">
                <a:latin typeface="Calibri" pitchFamily="34" charset="0"/>
              </a:rPr>
              <a:t>Наряду с другими видными общественными и государственными деятелями в программе принял участие и мало кому известный в стране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. Для многих зрителей стало большим откровением, что успехи Японии объясняются отнюдь не культурными особенностями, но методами управления качеством, которым обучил японцев американский статистик. Чтобы развеять миф о том, что в плохом качестве и низкой производительности виновны американские рабочие, в программе был показан и опыт корпорации </a:t>
            </a:r>
            <a:r>
              <a:rPr lang="ru-RU" i="1" dirty="0" err="1" smtClean="0">
                <a:latin typeface="Calibri" pitchFamily="34" charset="0"/>
              </a:rPr>
              <a:t>Нашуа</a:t>
            </a:r>
            <a:r>
              <a:rPr lang="ru-RU" i="1" dirty="0" smtClean="0">
                <a:latin typeface="Calibri" pitchFamily="34" charset="0"/>
              </a:rPr>
              <a:t>,</a:t>
            </a:r>
            <a:r>
              <a:rPr lang="ru-RU" dirty="0" smtClean="0">
                <a:latin typeface="Calibri" pitchFamily="34" charset="0"/>
              </a:rPr>
              <a:t> руководство которой к тому времени уже имело намерение внедрить программу качества, разработанную Э. </a:t>
            </a:r>
            <a:r>
              <a:rPr lang="ru-RU" dirty="0" err="1" smtClean="0">
                <a:latin typeface="Calibri" pitchFamily="34" charset="0"/>
              </a:rPr>
              <a:t>Демингом</a:t>
            </a:r>
            <a:r>
              <a:rPr lang="ru-RU" dirty="0" smtClean="0">
                <a:latin typeface="Calibri" pitchFamily="34" charset="0"/>
              </a:rPr>
              <a:t>. Так пробил звездный час доктора Деминга. Вскоре после передачи его пригласила в качестве консультанта корпорация </a:t>
            </a:r>
            <a:r>
              <a:rPr lang="ru-RU" i="1" dirty="0" smtClean="0">
                <a:latin typeface="Calibri" pitchFamily="34" charset="0"/>
              </a:rPr>
              <a:t>Форд мотор, а</a:t>
            </a:r>
            <a:r>
              <a:rPr lang="ru-RU" dirty="0" smtClean="0">
                <a:latin typeface="Calibri" pitchFamily="34" charset="0"/>
              </a:rPr>
              <a:t> затем и </a:t>
            </a:r>
            <a:r>
              <a:rPr lang="ru-RU" i="1" dirty="0" err="1" smtClean="0">
                <a:latin typeface="Calibri" pitchFamily="34" charset="0"/>
              </a:rPr>
              <a:t>Дженерал</a:t>
            </a:r>
            <a:r>
              <a:rPr lang="ru-RU" i="1" dirty="0" smtClean="0">
                <a:latin typeface="Calibri" pitchFamily="34" charset="0"/>
              </a:rPr>
              <a:t> </a:t>
            </a:r>
            <a:r>
              <a:rPr lang="ru-RU" i="1" dirty="0" err="1" smtClean="0">
                <a:latin typeface="Calibri" pitchFamily="34" charset="0"/>
              </a:rPr>
              <a:t>моторс</a:t>
            </a:r>
            <a:r>
              <a:rPr lang="ru-RU" i="1" dirty="0" smtClean="0">
                <a:latin typeface="Calibri" pitchFamily="34" charset="0"/>
              </a:rPr>
              <a:t>. </a:t>
            </a:r>
            <a:r>
              <a:rPr lang="ru-RU" dirty="0" smtClean="0">
                <a:latin typeface="Calibri" pitchFamily="34" charset="0"/>
              </a:rPr>
              <a:t>В последнее десятилетие своей жизни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работал как никогда напряженно. Наконец, он получил популярность на родине и во многих странах Европы, у него появилось множество учеников и последователей, создал собственную школу управления.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По материалам </a:t>
            </a:r>
            <a:r>
              <a:rPr lang="ru-RU" dirty="0" err="1" smtClean="0">
                <a:latin typeface="Calibri" pitchFamily="34" charset="0"/>
              </a:rPr>
              <a:t>Википедии</a:t>
            </a:r>
            <a:r>
              <a:rPr lang="ru-RU" dirty="0" smtClean="0">
                <a:latin typeface="Calibri" pitchFamily="34" charset="0"/>
              </a:rPr>
              <a:t> – свободной энциклопедии и сайта </a:t>
            </a:r>
            <a:r>
              <a:rPr lang="en-US" dirty="0" smtClean="0">
                <a:latin typeface="Calibri" pitchFamily="34" charset="0"/>
              </a:rPr>
              <a:t>http://quality.eup.ru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b="1" dirty="0" smtClean="0">
                <a:latin typeface="Calibri" pitchFamily="34" charset="0"/>
              </a:rPr>
              <a:t>НАСЛЕДСТВО ИНДУСТРИАЛИЗАЦИИ И ЭПОХИ «БОЛЬШИХ ПРОЕКТОВ»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Уильям Эдвардс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, также Эдвард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</a:rPr>
              <a:t>Deming)</a:t>
            </a:r>
            <a:r>
              <a:rPr lang="ru-RU" dirty="0" smtClean="0">
                <a:latin typeface="Calibri" pitchFamily="34" charset="0"/>
              </a:rPr>
              <a:t> - ровесник </a:t>
            </a:r>
            <a:r>
              <a:rPr lang="en-US" dirty="0" smtClean="0">
                <a:latin typeface="Calibri" pitchFamily="34" charset="0"/>
              </a:rPr>
              <a:t>XX</a:t>
            </a:r>
            <a:r>
              <a:rPr lang="ru-RU" dirty="0" smtClean="0">
                <a:latin typeface="Calibri" pitchFamily="34" charset="0"/>
              </a:rPr>
              <a:t> века. В 30-е годы, работая в научно-исследовательской лаборатории Министерства сельского хозяйства США,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стал активным разработчиком методов статистического контроля качества. Развивая подход, предложенный известным американским статистиком У. </a:t>
            </a:r>
            <a:r>
              <a:rPr lang="ru-RU" dirty="0" err="1" smtClean="0">
                <a:latin typeface="Calibri" pitchFamily="34" charset="0"/>
              </a:rPr>
              <a:t>Шухартом</a:t>
            </a:r>
            <a:r>
              <a:rPr lang="ru-RU" dirty="0" smtClean="0">
                <a:latin typeface="Calibri" pitchFamily="34" charset="0"/>
              </a:rPr>
              <a:t> для регулирования процессов производства,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распространил применение этих методов на сферу обслуживания, деятельность административных органов.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Работу в государственных учреждениях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совмещал с активной педагогической деятельностью, возглавляя кафедру математической статистики в институте при Министерстве сельского хозяйства США с 1933 г. по 1953 г. Он был почетным профессором 14 колледжей и университетов, в том числе Нью-йоркского университета, где преподавал в течение 30 лет, практически до самой смерти.</a:t>
            </a:r>
          </a:p>
          <a:p>
            <a:r>
              <a:rPr lang="ru-RU" dirty="0" smtClean="0">
                <a:latin typeface="Calibri" pitchFamily="34" charset="0"/>
              </a:rPr>
              <a:t>При непосредственном содействии д-ра Деминга в годы второй мировой войны Министерство образования США организовало во многих университетах страны восьмидневные курсы интенсивного обучения методам статистического контроля качества сотрудников компаний - подрядчиков Министерства обороны.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Эдвард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- один из основателей Американского общества по контролю качества (ныне Американское общество качества), созданного в 1946 г., ему присуждена одна из самых престижных наград, учрежденных этим обществом, - медаль им. У. </a:t>
            </a:r>
            <a:r>
              <a:rPr lang="ru-RU" dirty="0" err="1" smtClean="0">
                <a:latin typeface="Calibri" pitchFamily="34" charset="0"/>
              </a:rPr>
              <a:t>Шухарта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r>
              <a:rPr lang="ru-RU" dirty="0" smtClean="0">
                <a:latin typeface="Calibri" pitchFamily="34" charset="0"/>
              </a:rPr>
              <a:t>Деминга заслуженно считают одним из создателей японского «чуда», основоположником процесса возрождения японской экономики в послевоенные годы, с его именем связано явление, которое другой известный американский ученый, также немало способствовавший этому процессу, Дж. </a:t>
            </a:r>
            <a:r>
              <a:rPr lang="ru-RU" dirty="0" err="1" smtClean="0">
                <a:latin typeface="Calibri" pitchFamily="34" charset="0"/>
              </a:rPr>
              <a:t>Джуран</a:t>
            </a:r>
            <a:r>
              <a:rPr lang="ru-RU" dirty="0" smtClean="0">
                <a:latin typeface="Calibri" pitchFamily="34" charset="0"/>
              </a:rPr>
              <a:t> назвал «революцией в качестве». Посетив впервые Японию в 1946 г. по заданию научно-экономического отдела Министерства обороны США,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сумел завязать контакты с группой японских статистиков и увлечь их идеей статистического контроля. Вскоре после этого по приглашению Японского союза ученых и инженеров (основан в 1946 г.) и при содействии Японской ассоциации высших управляющих он выступил с циклом лекций по методам статистического контроля качества сначала перед группой специалистов, а затем перед высшими руководителями японских компаний.</a:t>
            </a:r>
          </a:p>
          <a:p>
            <a:r>
              <a:rPr lang="ru-RU" dirty="0" smtClean="0">
                <a:latin typeface="Calibri" pitchFamily="34" charset="0"/>
              </a:rPr>
              <a:t>Их заслуга в том, что необходимость обучения и внедрения методов </a:t>
            </a:r>
            <a:r>
              <a:rPr lang="ru-RU" dirty="0" err="1" smtClean="0">
                <a:latin typeface="Calibri" pitchFamily="34" charset="0"/>
              </a:rPr>
              <a:t>статконтроля</a:t>
            </a:r>
            <a:r>
              <a:rPr lang="ru-RU" dirty="0" smtClean="0">
                <a:latin typeface="Calibri" pitchFamily="34" charset="0"/>
              </a:rPr>
              <a:t> была моментально осознана. В Японии был организован процесс массированного обучения управляющих всех уровней, научно-технического персонала, рядовых рабочих и служащих компаний этим методам, что стало началом «революции в качестве». С тех пор Э. Деминга регулярно приглашали в Японию для чтения лекций и консультаций, а широкое внедрение в практику фирм методов статистического контроля качества принесло свои плоды в виде существенного улучшения качества продукции, эффективности производства, что и обусловило лидерство Японии в области конкурентоспособности на мировых рынках. В знак признания заслуг Деминга уже в 1951 г. в Японии была учреждена награда его имени, с тех пор присуждаемая ежегодно компаниям за выдающиеся успехи в улучшении качества и отдельным лицам - за существенный вклад в теорию и практику управления качеством. 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вел активную преподавательскую деятельность, опубликовал множество работ, в Японии почитался как национальный герой, а в Соединенных Штатах его имя не было широко известно вплоть до 1980 г. Э. </a:t>
            </a:r>
            <a:r>
              <a:rPr lang="ru-RU" dirty="0" err="1" smtClean="0">
                <a:latin typeface="Calibri" pitchFamily="34" charset="0"/>
              </a:rPr>
              <a:t>Демингу</a:t>
            </a:r>
            <a:r>
              <a:rPr lang="ru-RU" dirty="0" smtClean="0">
                <a:latin typeface="Calibri" pitchFamily="34" charset="0"/>
              </a:rPr>
              <a:t> было 80 лет. К этому моменту отчетливо выявилось отставание США от Японии по многим США проигрывали Японии в конкурентной борьбе по многим видам продукции: японские автомобили, бытовая электроника, оптика наводнили рынок США, зачастую вытесняя американских производителей. Американская экономика испытывала кризис. Резкой критике стали подвергаться теория и практика управления американскими компаниями. Как отмечал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, «поведение управляющих носит реактивный характер. Вы прикасаетесь к горячей печке и отдергиваете руку, но даже кошка умеет это делать». По его мнению, крупные компании в США и Западной Европе были поражены «смертельными болезнями»:</a:t>
            </a:r>
          </a:p>
          <a:p>
            <a:endParaRPr lang="ru-RU" dirty="0" smtClean="0">
              <a:latin typeface="Calibri" pitchFamily="34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непоследовательность в планировании процесса производства таких видов продукции и услуг, которые находили спрос на рынке, позволяли сохранять позиции компании в бизнесе и обеспечивать работу ее персоналу;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мышление управляющих, ограниченное стремлением получить краткосрочную прибыль. Движимые страхом потерять свою должность и подталкиваемые банкирами и держателями акций компаний, менеджеры думали не о перспективе, а лишь о том, чтобы немедленно получить прибыль: «Большинство высших руководителей американских компаний полагает, что их цель в бизнесе - делать деньги, а не производить продукцию или оказывать услуги»;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балльные системы оценки работы персонала. Управление по целям - зло того же порядка. Это все равно управление на основе количественных показателей. Такой подход к оценкам не стимулирует людей к улучшению системы, он их побуждает действовать в соответствии с принципом: «не раскачивай лодку»;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текучесть кадров управляющих. Управляющие, которые «привязаны корнями» к компании, заинтересованы в повышении качества и эффективности. Но нельзя ожидать проведения такой же политики от управляющих, которые нанимаются на работу на несколько лет, не знают дела глубоко и копируют приобретенный в другом месте управленческий опыт, который может вовсе не подходить для данных конкретных условий;</a:t>
            </a:r>
          </a:p>
          <a:p>
            <a:pPr>
              <a:buFont typeface="Calibri" pitchFamily="34" charset="0"/>
              <a:buAutoNum type="arabicPeriod"/>
            </a:pPr>
            <a:r>
              <a:rPr lang="ru-RU" dirty="0" smtClean="0">
                <a:latin typeface="Calibri" pitchFamily="34" charset="0"/>
              </a:rPr>
              <a:t>управление компанией только на основе видимых численных показателей (подсчет денег).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не отрицает важности всех финансовых показателей, но подчеркивает: тот, кто управляет компанией, принимая во внимание только финансовые показатели, может со временем лишиться этой компании, ибо непознанными остаются наиболее важные, количественно неопределимые показатели ее деятельности.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В марте 1979 г. Э. Деминга пригласил на консультацию глава корпорации </a:t>
            </a:r>
            <a:r>
              <a:rPr lang="ru-RU" i="1" dirty="0" err="1" smtClean="0">
                <a:latin typeface="Calibri" pitchFamily="34" charset="0"/>
              </a:rPr>
              <a:t>Нашуа</a:t>
            </a:r>
            <a:r>
              <a:rPr lang="ru-RU" i="1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Calibri" pitchFamily="34" charset="0"/>
              </a:rPr>
              <a:t>(США) Уильям </a:t>
            </a:r>
            <a:r>
              <a:rPr lang="ru-RU" dirty="0" err="1" smtClean="0">
                <a:latin typeface="Calibri" pitchFamily="34" charset="0"/>
              </a:rPr>
              <a:t>Конвей</a:t>
            </a:r>
            <a:r>
              <a:rPr lang="ru-RU" dirty="0" smtClean="0">
                <a:latin typeface="Calibri" pitchFamily="34" charset="0"/>
              </a:rPr>
              <a:t>. В течение последующих лет в семинарах Э. Деминга приняли участие все служащие компании </a:t>
            </a:r>
            <a:r>
              <a:rPr lang="ru-RU" i="1" dirty="0" err="1" smtClean="0">
                <a:latin typeface="Calibri" pitchFamily="34" charset="0"/>
              </a:rPr>
              <a:t>Нашуа</a:t>
            </a:r>
            <a:r>
              <a:rPr lang="ru-RU" i="1" dirty="0" smtClean="0">
                <a:latin typeface="Calibri" pitchFamily="34" charset="0"/>
              </a:rPr>
              <a:t>.</a:t>
            </a:r>
            <a:r>
              <a:rPr lang="ru-RU" dirty="0" smtClean="0">
                <a:latin typeface="Calibri" pitchFamily="34" charset="0"/>
              </a:rPr>
              <a:t> И она стала первой в США, полностью внедрившей его теорию, благодаря чему ее прибыли заметно возросли. В июне 1980 году по телевидению был показан документальный фильм «Если Япония может, почему не можем мы?». В телепрограмме была предпринята попытка выявить причины неспособности американцев постоянно повышать качество продукции, эффективность производства и удерживать свои конкурентные позиции в мире, а также продемонстрировать последствия этой неспособности. На примере Японии - по контрасту - было показано, как согласованно и совместно, в целях общих национальных интересов работают правительство и промышленные лидеры этой страны.</a:t>
            </a:r>
          </a:p>
          <a:p>
            <a:r>
              <a:rPr lang="ru-RU" dirty="0" smtClean="0">
                <a:latin typeface="Calibri" pitchFamily="34" charset="0"/>
              </a:rPr>
              <a:t>Наряду с другими видными общественными и государственными деятелями в программе принял участие и мало кому известный в стране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. Для многих зрителей стало большим откровением, что успехи Японии объясняются отнюдь не культурными особенностями, но методами управления качеством, которым обучил японцев американский статистик. Чтобы развеять миф о том, что в плохом качестве и низкой производительности виновны американские рабочие, в программе был показан и опыт корпорации </a:t>
            </a:r>
            <a:r>
              <a:rPr lang="ru-RU" i="1" dirty="0" err="1" smtClean="0">
                <a:latin typeface="Calibri" pitchFamily="34" charset="0"/>
              </a:rPr>
              <a:t>Нашуа</a:t>
            </a:r>
            <a:r>
              <a:rPr lang="ru-RU" i="1" dirty="0" smtClean="0">
                <a:latin typeface="Calibri" pitchFamily="34" charset="0"/>
              </a:rPr>
              <a:t>,</a:t>
            </a:r>
            <a:r>
              <a:rPr lang="ru-RU" dirty="0" smtClean="0">
                <a:latin typeface="Calibri" pitchFamily="34" charset="0"/>
              </a:rPr>
              <a:t> руководство которой к тому времени уже имело намерение внедрить программу качества, разработанную Э. </a:t>
            </a:r>
            <a:r>
              <a:rPr lang="ru-RU" dirty="0" err="1" smtClean="0">
                <a:latin typeface="Calibri" pitchFamily="34" charset="0"/>
              </a:rPr>
              <a:t>Демингом</a:t>
            </a:r>
            <a:r>
              <a:rPr lang="ru-RU" dirty="0" smtClean="0">
                <a:latin typeface="Calibri" pitchFamily="34" charset="0"/>
              </a:rPr>
              <a:t>. Так пробил звездный час доктора Деминга. Вскоре после передачи его пригласила в качестве консультанта корпорация </a:t>
            </a:r>
            <a:r>
              <a:rPr lang="ru-RU" i="1" dirty="0" smtClean="0">
                <a:latin typeface="Calibri" pitchFamily="34" charset="0"/>
              </a:rPr>
              <a:t>Форд мотор, а</a:t>
            </a:r>
            <a:r>
              <a:rPr lang="ru-RU" dirty="0" smtClean="0">
                <a:latin typeface="Calibri" pitchFamily="34" charset="0"/>
              </a:rPr>
              <a:t> затем и </a:t>
            </a:r>
            <a:r>
              <a:rPr lang="ru-RU" i="1" dirty="0" err="1" smtClean="0">
                <a:latin typeface="Calibri" pitchFamily="34" charset="0"/>
              </a:rPr>
              <a:t>Дженерал</a:t>
            </a:r>
            <a:r>
              <a:rPr lang="ru-RU" i="1" dirty="0" smtClean="0">
                <a:latin typeface="Calibri" pitchFamily="34" charset="0"/>
              </a:rPr>
              <a:t> </a:t>
            </a:r>
            <a:r>
              <a:rPr lang="ru-RU" i="1" dirty="0" err="1" smtClean="0">
                <a:latin typeface="Calibri" pitchFamily="34" charset="0"/>
              </a:rPr>
              <a:t>моторс</a:t>
            </a:r>
            <a:r>
              <a:rPr lang="ru-RU" i="1" dirty="0" smtClean="0">
                <a:latin typeface="Calibri" pitchFamily="34" charset="0"/>
              </a:rPr>
              <a:t>. </a:t>
            </a:r>
            <a:r>
              <a:rPr lang="ru-RU" dirty="0" smtClean="0">
                <a:latin typeface="Calibri" pitchFamily="34" charset="0"/>
              </a:rPr>
              <a:t>В последнее десятилетие своей жизни Э. </a:t>
            </a:r>
            <a:r>
              <a:rPr lang="ru-RU" dirty="0" err="1" smtClean="0">
                <a:latin typeface="Calibri" pitchFamily="34" charset="0"/>
              </a:rPr>
              <a:t>Деминг</a:t>
            </a:r>
            <a:r>
              <a:rPr lang="ru-RU" dirty="0" smtClean="0">
                <a:latin typeface="Calibri" pitchFamily="34" charset="0"/>
              </a:rPr>
              <a:t> работал как никогда напряженно. Наконец, он получил популярность на родине и во многих странах Европы, у него появилось множество учеников и последователей, создал собственную школу управления.</a:t>
            </a:r>
          </a:p>
          <a:p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По материалам </a:t>
            </a:r>
            <a:r>
              <a:rPr lang="ru-RU" dirty="0" err="1" smtClean="0">
                <a:latin typeface="Calibri" pitchFamily="34" charset="0"/>
              </a:rPr>
              <a:t>Википедии</a:t>
            </a:r>
            <a:r>
              <a:rPr lang="ru-RU" dirty="0" smtClean="0">
                <a:latin typeface="Calibri" pitchFamily="34" charset="0"/>
              </a:rPr>
              <a:t> – свободной энциклопедии и сайта </a:t>
            </a:r>
            <a:r>
              <a:rPr lang="en-US" dirty="0" smtClean="0">
                <a:latin typeface="Calibri" pitchFamily="34" charset="0"/>
              </a:rPr>
              <a:t>http://quality.eup.ru</a:t>
            </a: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i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100" dirty="0" smtClean="0">
              <a:latin typeface="Calibri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b="1" dirty="0" smtClean="0">
                <a:latin typeface="Arial" pitchFamily="34" charset="0"/>
              </a:rPr>
              <a:t>Стандарты</a:t>
            </a:r>
            <a:r>
              <a:rPr lang="en-US" b="1" dirty="0" smtClean="0">
                <a:latin typeface="Arial" pitchFamily="34" charset="0"/>
              </a:rPr>
              <a:t> ISO</a:t>
            </a:r>
            <a:r>
              <a:rPr lang="ru-RU" b="1" dirty="0" smtClean="0">
                <a:latin typeface="Arial" pitchFamily="34" charset="0"/>
              </a:rPr>
              <a:t> на системы менеджмента – пример институционализации технологии функционирования процессного производства</a:t>
            </a:r>
          </a:p>
          <a:p>
            <a:pPr eaLnBrk="1" hangingPunct="1">
              <a:lnSpc>
                <a:spcPct val="80000"/>
              </a:lnSpc>
            </a:pPr>
            <a:endParaRPr lang="ru-RU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Европейская стандартизация качества в ее современном понимании зародилась в предвоенной Великобритании, когда остро встал вопрос о контроле качества производства бомб и снарядов. Стандарты </a:t>
            </a:r>
            <a:r>
              <a:rPr lang="en-US" dirty="0" smtClean="0">
                <a:latin typeface="Arial" pitchFamily="34" charset="0"/>
              </a:rPr>
              <a:t>ISO </a:t>
            </a:r>
            <a:r>
              <a:rPr lang="ru-RU" dirty="0" smtClean="0">
                <a:latin typeface="Arial" pitchFamily="34" charset="0"/>
              </a:rPr>
              <a:t>имеют предшественником британский промышленный стандарт </a:t>
            </a:r>
            <a:r>
              <a:rPr lang="en-US" dirty="0" smtClean="0">
                <a:latin typeface="Arial" pitchFamily="34" charset="0"/>
              </a:rPr>
              <a:t>BS</a:t>
            </a:r>
            <a:r>
              <a:rPr lang="ru-RU" dirty="0" smtClean="0">
                <a:latin typeface="Arial" pitchFamily="34" charset="0"/>
              </a:rPr>
              <a:t> 5750, который в 1987 году стал первым стандартом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, получившим в дальнейшем столь широкое распространение. Основная терминология и положения стандартизации менеджмента качества были разработаны к 1994 году. В 2000 году они были пересмотрены. В частности, помимо процессов разработки, производства и сбыта продукции, сертификации стали подлежать процессы оказания услуг. В 2008 году стандарт 9001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претерпел ряд несущественных изменений в сторону еще большей «генерализации», была сделана очередная попытка сделать однозначными и прозрачными основные термины.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Организация международной сертификации по стандартам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 серии 9000 является </a:t>
            </a:r>
            <a:r>
              <a:rPr lang="ru-RU" b="1" dirty="0" smtClean="0">
                <a:latin typeface="Arial" pitchFamily="34" charset="0"/>
              </a:rPr>
              <a:t>примером успешной институционализации управленческой технологии.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За последние 25 лет создана не только система собственно документов (текстов стандартов), но и системы сертификации, аккредитации, обучения. Аудиты, или проверки, организаций-соискателей на получение сертификата проводятся только уполномоченными организациями – органами сертификации. Органы сертификации являются сервисными организациями, которые обучают сотрудников компаний-клиентов «науке </a:t>
            </a:r>
            <a:r>
              <a:rPr lang="ru-RU" dirty="0" err="1" smtClean="0">
                <a:latin typeface="Arial" pitchFamily="34" charset="0"/>
              </a:rPr>
              <a:t>исоизации</a:t>
            </a:r>
            <a:r>
              <a:rPr lang="ru-RU" dirty="0" smtClean="0">
                <a:latin typeface="Arial" pitchFamily="34" charset="0"/>
              </a:rPr>
              <a:t>» и проводят ежегодные проверки. Существует несколько международных органов сертификации, оперирующих в глобальном масштабе, оборот которых исчисляется сотнями миллионами долларов. В России известны </a:t>
            </a:r>
            <a:r>
              <a:rPr lang="en-US" dirty="0" smtClean="0">
                <a:latin typeface="Arial" pitchFamily="34" charset="0"/>
              </a:rPr>
              <a:t>Lloyd Register</a:t>
            </a:r>
            <a:r>
              <a:rPr lang="ru-RU" dirty="0" smtClean="0">
                <a:latin typeface="Arial" pitchFamily="34" charset="0"/>
              </a:rPr>
              <a:t> со штаб-квартирой в Лондоне</a:t>
            </a:r>
            <a:r>
              <a:rPr lang="en-US" dirty="0" smtClean="0">
                <a:latin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</a:rPr>
              <a:t>англо-французский </a:t>
            </a:r>
            <a:r>
              <a:rPr lang="en-US" dirty="0" smtClean="0">
                <a:latin typeface="Arial" pitchFamily="34" charset="0"/>
              </a:rPr>
              <a:t>Bureau </a:t>
            </a:r>
            <a:r>
              <a:rPr lang="en-US" dirty="0" err="1" smtClean="0">
                <a:latin typeface="Arial" pitchFamily="34" charset="0"/>
              </a:rPr>
              <a:t>Veritas</a:t>
            </a:r>
            <a:r>
              <a:rPr lang="ru-RU" dirty="0" smtClean="0">
                <a:latin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немецкий </a:t>
            </a:r>
            <a:r>
              <a:rPr lang="en-US" dirty="0" smtClean="0">
                <a:latin typeface="Arial" pitchFamily="34" charset="0"/>
              </a:rPr>
              <a:t>TUV, </a:t>
            </a:r>
            <a:r>
              <a:rPr lang="ru-RU" dirty="0" smtClean="0">
                <a:latin typeface="Arial" pitchFamily="34" charset="0"/>
              </a:rPr>
              <a:t>норвежский </a:t>
            </a:r>
            <a:r>
              <a:rPr lang="en-US" dirty="0" err="1" smtClean="0">
                <a:latin typeface="Arial" pitchFamily="34" charset="0"/>
              </a:rPr>
              <a:t>Det</a:t>
            </a:r>
            <a:r>
              <a:rPr lang="en-US" dirty="0" smtClean="0">
                <a:latin typeface="Arial" pitchFamily="34" charset="0"/>
              </a:rPr>
              <a:t> Norske </a:t>
            </a:r>
            <a:r>
              <a:rPr lang="en-US" dirty="0" err="1" smtClean="0">
                <a:latin typeface="Arial" pitchFamily="34" charset="0"/>
              </a:rPr>
              <a:t>Veritas</a:t>
            </a:r>
            <a:r>
              <a:rPr lang="en-US" dirty="0" smtClean="0">
                <a:latin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</a:rPr>
              <a:t> швейцарский </a:t>
            </a:r>
            <a:r>
              <a:rPr lang="en-US" dirty="0" smtClean="0">
                <a:latin typeface="Arial" pitchFamily="34" charset="0"/>
              </a:rPr>
              <a:t>SGS.</a:t>
            </a:r>
            <a:r>
              <a:rPr lang="ru-RU" dirty="0" smtClean="0"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Lloyd Register</a:t>
            </a:r>
            <a:r>
              <a:rPr lang="ru-RU" dirty="0" smtClean="0">
                <a:latin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</a:rPr>
              <a:t>Bureau </a:t>
            </a:r>
            <a:r>
              <a:rPr lang="en-US" dirty="0" err="1" smtClean="0">
                <a:latin typeface="Arial" pitchFamily="34" charset="0"/>
              </a:rPr>
              <a:t>Veritas</a:t>
            </a:r>
            <a:r>
              <a:rPr lang="ru-RU" dirty="0" smtClean="0">
                <a:latin typeface="Arial" pitchFamily="34" charset="0"/>
              </a:rPr>
              <a:t> были учреждены соответственно в</a:t>
            </a:r>
            <a:r>
              <a:rPr lang="en-US" dirty="0" smtClean="0">
                <a:latin typeface="Arial" pitchFamily="34" charset="0"/>
              </a:rPr>
              <a:t> XVIII</a:t>
            </a:r>
            <a:r>
              <a:rPr lang="ru-RU" dirty="0" smtClean="0">
                <a:latin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</a:rPr>
              <a:t>XIX</a:t>
            </a:r>
            <a:r>
              <a:rPr lang="ru-RU" dirty="0" smtClean="0">
                <a:latin typeface="Arial" pitchFamily="34" charset="0"/>
              </a:rPr>
              <a:t> веках. Другие органы сертификации также существовали задолго до появления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. Они были учреждены для осуществления независимых проверок весового и лабораторного оборудования, состояния морских и воздушных судов, строительных объектов, качества сельхозпродукции и других видов экспертиз. Когда появилась необходимость в сертификации стандартов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, эти организации стали проверять и системы менеджмента.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В  органах сертификации работают аудиторы систем менеджмента качества и других систем, отраслевых и функциональных стандартов. которые должны пройти подготовку и получить документ установленного образца, удостоверяющий их квалификацию и право на проведение аудитов. Для этого была создана еще одна международная организация –</a:t>
            </a:r>
            <a:r>
              <a:rPr lang="en-US" dirty="0" smtClean="0">
                <a:latin typeface="Arial" pitchFamily="34" charset="0"/>
              </a:rPr>
              <a:t> International Register of Certified Auditors (IRCA),</a:t>
            </a:r>
            <a:r>
              <a:rPr lang="ru-RU" dirty="0" smtClean="0">
                <a:latin typeface="Arial" pitchFamily="34" charset="0"/>
              </a:rPr>
              <a:t> которая является не только регистрирует аудиторов, но и предоставляет услуги по их обучению и аккредитации.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Аккредитация самих органов сертификации проводится т.наз. «органами аккредитации». Среди наиболее известных: </a:t>
            </a:r>
            <a:r>
              <a:rPr lang="en-US" dirty="0" smtClean="0">
                <a:latin typeface="Arial" pitchFamily="34" charset="0"/>
              </a:rPr>
              <a:t>UKAS (</a:t>
            </a:r>
            <a:r>
              <a:rPr lang="ru-RU" dirty="0" smtClean="0">
                <a:latin typeface="Arial" pitchFamily="34" charset="0"/>
              </a:rPr>
              <a:t>Великобритания), </a:t>
            </a:r>
            <a:r>
              <a:rPr lang="en-US" dirty="0" smtClean="0">
                <a:latin typeface="Arial" pitchFamily="34" charset="0"/>
              </a:rPr>
              <a:t>ANAB (</a:t>
            </a:r>
            <a:r>
              <a:rPr lang="ru-RU" dirty="0" smtClean="0">
                <a:latin typeface="Arial" pitchFamily="34" charset="0"/>
              </a:rPr>
              <a:t>США), </a:t>
            </a:r>
            <a:r>
              <a:rPr lang="en-US" dirty="0" smtClean="0">
                <a:latin typeface="Arial" pitchFamily="34" charset="0"/>
              </a:rPr>
              <a:t>COFRAC (</a:t>
            </a:r>
            <a:r>
              <a:rPr lang="ru-RU" dirty="0" smtClean="0">
                <a:latin typeface="Arial" pitchFamily="34" charset="0"/>
              </a:rPr>
              <a:t>Франция), </a:t>
            </a:r>
            <a:r>
              <a:rPr lang="en-US" dirty="0" smtClean="0">
                <a:latin typeface="Arial" pitchFamily="34" charset="0"/>
              </a:rPr>
              <a:t>DAR</a:t>
            </a:r>
            <a:r>
              <a:rPr lang="ru-RU" dirty="0" smtClean="0">
                <a:latin typeface="Arial" pitchFamily="34" charset="0"/>
              </a:rPr>
              <a:t> (Германия). Буква «А» в их названии означает «</a:t>
            </a:r>
            <a:r>
              <a:rPr lang="en-US" dirty="0" smtClean="0">
                <a:latin typeface="Arial" pitchFamily="34" charset="0"/>
              </a:rPr>
              <a:t>accreditation</a:t>
            </a:r>
            <a:r>
              <a:rPr lang="ru-RU" dirty="0" smtClean="0">
                <a:latin typeface="Arial" pitchFamily="34" charset="0"/>
              </a:rPr>
              <a:t>». Эти организации осуществляют независимую экспертизу органов сертификации, то есть проверяют проверяющих. Выдавать сертификаты </a:t>
            </a:r>
            <a:r>
              <a:rPr lang="en-US" dirty="0" smtClean="0">
                <a:latin typeface="Arial" pitchFamily="34" charset="0"/>
              </a:rPr>
              <a:t>ISO 9001</a:t>
            </a:r>
            <a:r>
              <a:rPr lang="ru-RU" dirty="0" smtClean="0">
                <a:latin typeface="Arial" pitchFamily="34" charset="0"/>
              </a:rPr>
              <a:t> международного образца имеют право лишь те органы сертификации, которые аккредитованы в указанных выше системах аккредитации.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С конца 1980-х годов сертификация, которая до этого была частью интеграционного процесса для выстраивания технологических цепочек в оборонных отраслях и позволяла унифицировать требования к производствам международных корпораций, становится частью идеологической доктрины стран ЕС по выстраиванию неторговых барьеров для развивающихся государств. В 1990-е годы объектом «</a:t>
            </a:r>
            <a:r>
              <a:rPr lang="ru-RU" dirty="0" err="1" smtClean="0">
                <a:latin typeface="Arial" pitchFamily="34" charset="0"/>
              </a:rPr>
              <a:t>исоизации</a:t>
            </a:r>
            <a:r>
              <a:rPr lang="ru-RU" dirty="0" smtClean="0">
                <a:latin typeface="Arial" pitchFamily="34" charset="0"/>
              </a:rPr>
              <a:t>» становятся страны бывшего СССР, в первую очередь Россия с ее огромным, в те годы, военно-промышленным потенциалом.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Сертификаты выдаются не на продукцию, услуги, технологию, оборудование, тару или упаковку, а на способ организации деятельности . Они удостоверяют то, что весь процесс последователен, логичен, он документируется, отслеживается, его результаты могут быть измерены. 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Сертификаты имеют срок действия 3 года. В течение этого срока ежегодно орган сертификации  проводят аудиты системы менеджмента качества или других систем менеджмента организации-клиента.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В России существует национальный стандарт ГОСТ Р ИСО 9000. Юридически этот стандарт является аналогом стандарта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 9000, однако из-за отсутствия прозрачной и непредвзятой процедуры аккредитации и сертификации этот стандарт не признается за рубежом. В основном, его получают иностранные производители для выхода на российский рынок и отечественные организации, для которых сертификат является «пропуском» для участия в тендерах.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Точной статистики выданных сертификатов не ведется. По нашим оценкам, к 2010 году сертификаты на соответствие стандартам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 серии 9000 получили более миллиона организаций по всему миру, как частные, так и государственные. Отрасли различны, тем не менее, доминируют производственные и строительные предприятия. В России сертифицированы порядка 5 тыс. организаций, б</a:t>
            </a:r>
            <a:r>
              <a:rPr lang="ru-RU" i="1" dirty="0" smtClean="0">
                <a:latin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</a:rPr>
              <a:t>льшая часть из которых имеет сертификат ГОСТ Р ИСО 9001.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В  последние 15 лет в мире ведется широкая кампания по сертификации на соответствие стандартам </a:t>
            </a:r>
            <a:r>
              <a:rPr lang="en-US" dirty="0" smtClean="0">
                <a:latin typeface="Arial" pitchFamily="34" charset="0"/>
              </a:rPr>
              <a:t>ISO </a:t>
            </a:r>
            <a:r>
              <a:rPr lang="ru-RU" dirty="0" smtClean="0">
                <a:latin typeface="Arial" pitchFamily="34" charset="0"/>
              </a:rPr>
              <a:t>9000 (системы менеджмента качества) и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 14000 (системы экологического менеджмента). В России, кроме того,  начинает активно применяться бывший британский стандарт </a:t>
            </a:r>
            <a:r>
              <a:rPr lang="en-US" dirty="0" smtClean="0">
                <a:latin typeface="Arial" pitchFamily="34" charset="0"/>
              </a:rPr>
              <a:t>OHSAS </a:t>
            </a:r>
            <a:r>
              <a:rPr lang="ru-RU" dirty="0" smtClean="0">
                <a:latin typeface="Arial" pitchFamily="34" charset="0"/>
              </a:rPr>
              <a:t>18000 </a:t>
            </a:r>
            <a:r>
              <a:rPr lang="en-US" dirty="0" smtClean="0">
                <a:latin typeface="Arial" pitchFamily="34" charset="0"/>
              </a:rPr>
              <a:t>(</a:t>
            </a:r>
            <a:r>
              <a:rPr lang="ru-RU" dirty="0" smtClean="0">
                <a:latin typeface="Arial" pitchFamily="34" charset="0"/>
              </a:rPr>
              <a:t>иногда пишется как</a:t>
            </a:r>
            <a:r>
              <a:rPr lang="en-US" dirty="0" smtClean="0">
                <a:latin typeface="Arial" pitchFamily="34" charset="0"/>
              </a:rPr>
              <a:t> OH&amp;S)</a:t>
            </a:r>
            <a:r>
              <a:rPr lang="ru-RU" dirty="0" smtClean="0">
                <a:latin typeface="Arial" pitchFamily="34" charset="0"/>
              </a:rPr>
              <a:t> на системы менеджмента охраны труда и техники безопасности (или профессиональной безопасности и здоровья). С 2008 года этот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стандарт в упрощенном и переработанном виде стал частью корпуса стандартов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</a:rPr>
              <a:t>Для пищевых производств актуальным является </a:t>
            </a:r>
            <a:r>
              <a:rPr lang="en-US" dirty="0" smtClean="0">
                <a:latin typeface="Arial" pitchFamily="34" charset="0"/>
              </a:rPr>
              <a:t>HASSP 22000</a:t>
            </a:r>
            <a:r>
              <a:rPr lang="ru-RU" dirty="0" smtClean="0">
                <a:latin typeface="Arial" pitchFamily="34" charset="0"/>
              </a:rPr>
              <a:t> (системы менеджмента пищевой безопасности).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Сертифицироваться по отраслевым стандартам в авиационной, автомобильной, нефтегазовой отраслях, энергетике российские компании вынуждает потребность в международном партнерстве.  В последние 10 лет, в связи с выходом российских компаний на международные рынки и акционирование, стал востребованным стандарт </a:t>
            </a:r>
            <a:r>
              <a:rPr lang="en-US" dirty="0" smtClean="0">
                <a:latin typeface="Arial" pitchFamily="34" charset="0"/>
              </a:rPr>
              <a:t>SA 8000</a:t>
            </a:r>
            <a:r>
              <a:rPr lang="ru-RU" dirty="0" smtClean="0">
                <a:latin typeface="Arial" pitchFamily="34" charset="0"/>
              </a:rPr>
              <a:t> (социальная ответственность).  </a:t>
            </a: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Arial" pitchFamily="34" charset="0"/>
              </a:rPr>
              <a:t>Таким образом, соответствие стандартам </a:t>
            </a:r>
            <a:r>
              <a:rPr lang="en-US" dirty="0" smtClean="0">
                <a:latin typeface="Arial" pitchFamily="34" charset="0"/>
              </a:rPr>
              <a:t>ISO</a:t>
            </a:r>
            <a:r>
              <a:rPr lang="ru-RU" dirty="0" smtClean="0">
                <a:latin typeface="Arial" pitchFamily="34" charset="0"/>
              </a:rPr>
              <a:t> не является столь уж «добровольным», как это записано в документации этой организации. Стандарты</a:t>
            </a:r>
            <a:r>
              <a:rPr lang="en-US" dirty="0" smtClean="0">
                <a:latin typeface="Arial" pitchFamily="34" charset="0"/>
              </a:rPr>
              <a:t> ISO</a:t>
            </a:r>
            <a:r>
              <a:rPr lang="ru-RU" dirty="0" smtClean="0">
                <a:latin typeface="Arial" pitchFamily="34" charset="0"/>
              </a:rPr>
              <a:t> – это пример </a:t>
            </a:r>
            <a:r>
              <a:rPr lang="ru-RU" b="1" dirty="0" smtClean="0">
                <a:latin typeface="Arial" pitchFamily="34" charset="0"/>
              </a:rPr>
              <a:t>рамочного управления</a:t>
            </a:r>
            <a:r>
              <a:rPr lang="ru-RU" dirty="0" smtClean="0">
                <a:latin typeface="Arial" pitchFamily="34" charset="0"/>
              </a:rPr>
              <a:t> через организацию документальных входных барьеров в международное сообщество развитых стран. А </a:t>
            </a:r>
            <a:r>
              <a:rPr lang="ru-RU" b="1" dirty="0" smtClean="0">
                <a:latin typeface="Arial" pitchFamily="34" charset="0"/>
              </a:rPr>
              <a:t>стандартизация – пример института</a:t>
            </a:r>
            <a:r>
              <a:rPr lang="ru-RU" dirty="0" smtClean="0">
                <a:latin typeface="Arial" pitchFamily="34" charset="0"/>
              </a:rPr>
              <a:t>, который постепенно замещает советский институт ГОСТов.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02065-E5AC-4651-8C3A-C5C4619DE05F}" type="slidenum">
              <a:rPr lang="en-GB" smtClean="0">
                <a:latin typeface="Arial" pitchFamily="34" charset="0"/>
              </a:rPr>
              <a:pPr/>
              <a:t>5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Times New Roman" pitchFamily="18" charset="0"/>
              </a:rPr>
              <a:t>И советская, и западная стандартизация производственных процессов обязана своим возникновением военно-промышленного комплексу. «Оборонка» нет-нет, да и заставит вспомнить о себе. Если вам приходилось ездить на поезде в западном направлении, то вы могли заметить, что в Бресте поезд стоит более двух часов, а в Чопе – больше трех. Это связано с тем, что ширина железнодорожной колеи за границами бывшего СССР меняется. Приходится краном поднимать вагоны и переносить на другую платформу. Так что советская граница, проходящая по железной дороге, до сих пор «на </a:t>
            </a:r>
            <a:r>
              <a:rPr lang="ru-RU" dirty="0" err="1" smtClean="0">
                <a:latin typeface="Arial" pitchFamily="34" charset="0"/>
                <a:cs typeface="Times New Roman" pitchFamily="18" charset="0"/>
              </a:rPr>
              <a:t>замкé</a:t>
            </a:r>
            <a:r>
              <a:rPr lang="ru-RU" dirty="0" smtClean="0">
                <a:latin typeface="Arial" pitchFamily="34" charset="0"/>
                <a:cs typeface="Times New Roman" pitchFamily="18" charset="0"/>
              </a:rPr>
              <a:t>». Диаметр советских макарон «удивительным» образом совпадал с диаметром пуль (заводы все были двойного назначения). Или возьмем электротехнику. Еще </a:t>
            </a:r>
            <a:r>
              <a:rPr lang="ru-RU" dirty="0" smtClean="0">
                <a:latin typeface="Arial" pitchFamily="34" charset="0"/>
              </a:rPr>
              <a:t>10-15 лет</a:t>
            </a:r>
            <a:r>
              <a:rPr lang="ru-RU" dirty="0" smtClean="0">
                <a:latin typeface="Arial" pitchFamily="34" charset="0"/>
                <a:cs typeface="Times New Roman" pitchFamily="18" charset="0"/>
              </a:rPr>
              <a:t> назад, покупая иностранный бытовой электроприбор, вы не сразу могли начать его использовать – не подходила ширина российской розетки, которая соответствовала </a:t>
            </a:r>
            <a:r>
              <a:rPr lang="ru-RU" dirty="0" err="1" smtClean="0">
                <a:latin typeface="Arial" pitchFamily="34" charset="0"/>
                <a:cs typeface="Times New Roman" pitchFamily="18" charset="0"/>
              </a:rPr>
              <a:t>ГОСТу</a:t>
            </a:r>
            <a:r>
              <a:rPr lang="ru-RU" dirty="0" smtClean="0">
                <a:latin typeface="Arial" pitchFamily="34" charset="0"/>
                <a:cs typeface="Times New Roman" pitchFamily="18" charset="0"/>
              </a:rPr>
              <a:t>, а вовсе не стандарту Международной электротехнической комиссии. А эта комиссия была создана еще в 1906 году ведущими европейскими промышленниками, которые тогда готовились к войне. Именно на базе МЭК в 1946 году была создана Международная организация по стандартизации – та самая </a:t>
            </a:r>
            <a:r>
              <a:rPr lang="en-US" dirty="0" smtClean="0">
                <a:latin typeface="Arial" pitchFamily="34" charset="0"/>
                <a:cs typeface="Times New Roman" pitchFamily="18" charset="0"/>
              </a:rPr>
              <a:t>ISO</a:t>
            </a:r>
            <a:r>
              <a:rPr lang="ru-RU" dirty="0" smtClean="0">
                <a:latin typeface="Arial" pitchFamily="34" charset="0"/>
                <a:cs typeface="Times New Roman" pitchFamily="18" charset="0"/>
              </a:rPr>
              <a:t>, чьим стандартам в области систем </a:t>
            </a:r>
            <a:r>
              <a:rPr lang="ru-RU" dirty="0" smtClean="0">
                <a:latin typeface="Arial" pitchFamily="34" charset="0"/>
              </a:rPr>
              <a:t>менеджмента</a:t>
            </a:r>
            <a:r>
              <a:rPr lang="ru-RU" dirty="0" smtClean="0">
                <a:latin typeface="Arial" pitchFamily="34" charset="0"/>
                <a:cs typeface="Times New Roman" pitchFamily="18" charset="0"/>
              </a:rPr>
              <a:t> российские организации сейчас пытаются соответствовать.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Arial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07DEE-DED2-48FE-8749-A740083F528A}" type="slidenum">
              <a:rPr lang="en-GB" smtClean="0">
                <a:latin typeface="Arial" pitchFamily="34" charset="0"/>
              </a:rPr>
              <a:pPr/>
              <a:t>6</a:t>
            </a:fld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458200" y="6248400"/>
            <a:ext cx="485775" cy="4349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6F73D2-6940-483C-9CB7-C676BA7E0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157BE1C-28F3-4FAE-847D-870C9EC47F52}" type="datetimeFigureOut">
              <a:rPr lang="ru-RU" smtClean="0"/>
              <a:pPr/>
              <a:t>16.12.2011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8269EC-D703-40E4-AE7C-044BFD21E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252526"/>
          </a:xfrm>
          <a:noFill/>
          <a:ln>
            <a:noFill/>
          </a:ln>
        </p:spPr>
        <p:txBody>
          <a:bodyPr/>
          <a:lstStyle/>
          <a:p>
            <a:pPr algn="ctr"/>
            <a:r>
              <a:rPr lang="ru-RU" sz="3600" dirty="0" smtClean="0"/>
              <a:t>Управление качеством</a:t>
            </a:r>
            <a:endParaRPr lang="en-GB" sz="3600" dirty="0" smtClean="0"/>
          </a:p>
        </p:txBody>
      </p:sp>
      <p:sp>
        <p:nvSpPr>
          <p:cNvPr id="14340" name="Rectangle 4"/>
          <p:cNvSpPr>
            <a:spLocks noGrp="1"/>
          </p:cNvSpPr>
          <p:nvPr>
            <p:ph type="subTitle" idx="1"/>
          </p:nvPr>
        </p:nvSpPr>
        <p:spPr>
          <a:xfrm>
            <a:off x="3354442" y="2357430"/>
            <a:ext cx="5114778" cy="200026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и сертификация системы качества основа для повышения конкурентоспособности предприятия </a:t>
            </a:r>
          </a:p>
          <a:p>
            <a:pPr marL="0" indent="0" algn="ctr">
              <a:lnSpc>
                <a:spcPct val="90000"/>
              </a:lnSpc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800" dirty="0" smtClean="0"/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59BAC-71F5-4B7D-84AA-1E92B0EE4AD1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533400" y="6019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285750" y="142875"/>
            <a:ext cx="8358188" cy="121443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sz="2800" dirty="0" smtClean="0"/>
              <a:t>УПРАВЛЕНИЕ  КАЧЕСТВОМ ПО ЦИКЛУ ДЕМИНГА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en-GB" sz="2800" dirty="0" smtClean="0"/>
          </a:p>
        </p:txBody>
      </p:sp>
      <p:sp>
        <p:nvSpPr>
          <p:cNvPr id="14340" name="Rectangle 4"/>
          <p:cNvSpPr>
            <a:spLocks noGrp="1"/>
          </p:cNvSpPr>
          <p:nvPr>
            <p:ph idx="1"/>
          </p:nvPr>
        </p:nvSpPr>
        <p:spPr>
          <a:xfrm>
            <a:off x="381000" y="1219200"/>
            <a:ext cx="5791200" cy="12382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ru-RU" sz="2000" smtClean="0"/>
              <a:t>Эдвард Деминг, американский статистик, создатель Американского общества по контолю качества: «Без цели нет системы».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ru-RU" sz="2000" smtClean="0"/>
              <a:t>Ввел понятие </a:t>
            </a:r>
            <a:r>
              <a:rPr lang="en-GB" sz="2000" smtClean="0"/>
              <a:t>Total Quality Management (TQM)</a:t>
            </a:r>
            <a:endParaRPr lang="ru-RU" sz="2000" smtClean="0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59BAC-71F5-4B7D-84AA-1E92B0EE4AD1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14342" name="Picture 4" descr="http://www.madeinwyoming.net/art/dem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571612"/>
            <a:ext cx="191928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533400" y="6019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/>
              <a:t>Цикл Шухарта-Деминга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3200400" y="29718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Планируй</a:t>
            </a: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2819400" y="5410200"/>
            <a:ext cx="1500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Выполняй</a:t>
            </a: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228600" y="29718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Улучшай</a:t>
            </a: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228600" y="5410200"/>
            <a:ext cx="135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Проверь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4343400" y="3810000"/>
            <a:ext cx="465772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507C54"/>
                </a:solidFill>
              </a:rPr>
              <a:t>Планируй</a:t>
            </a:r>
            <a:r>
              <a:rPr lang="ru-RU" sz="2000" dirty="0"/>
              <a:t> – установи цели и разработай план</a:t>
            </a:r>
          </a:p>
          <a:p>
            <a:pPr>
              <a:spcBef>
                <a:spcPts val="600"/>
              </a:spcBef>
            </a:pPr>
            <a:r>
              <a:rPr lang="ru-RU" sz="2000" b="1" dirty="0">
                <a:solidFill>
                  <a:srgbClr val="507C54"/>
                </a:solidFill>
              </a:rPr>
              <a:t>Выполняй</a:t>
            </a:r>
            <a:r>
              <a:rPr lang="ru-RU" sz="2000" dirty="0"/>
              <a:t> – сделай то, что запланировал</a:t>
            </a:r>
          </a:p>
          <a:p>
            <a:pPr>
              <a:spcBef>
                <a:spcPts val="600"/>
              </a:spcBef>
            </a:pPr>
            <a:r>
              <a:rPr lang="ru-RU" sz="2000" b="1" dirty="0">
                <a:solidFill>
                  <a:srgbClr val="507C54"/>
                </a:solidFill>
              </a:rPr>
              <a:t>Проверь</a:t>
            </a:r>
            <a:r>
              <a:rPr lang="ru-RU" sz="2000" dirty="0"/>
              <a:t> – измерь свой результат</a:t>
            </a:r>
            <a:r>
              <a:rPr lang="ru-RU" sz="1600" dirty="0"/>
              <a:t>  </a:t>
            </a:r>
            <a:r>
              <a:rPr lang="ru-RU" sz="1600" dirty="0" err="1"/>
              <a:t>Деминг</a:t>
            </a:r>
            <a:r>
              <a:rPr lang="ru-RU" sz="1600" dirty="0"/>
              <a:t> позднее заменил</a:t>
            </a:r>
            <a:r>
              <a:rPr lang="ru-RU" sz="1600" dirty="0">
                <a:latin typeface="Times New Roman" pitchFamily="18" charset="0"/>
              </a:rPr>
              <a:t> </a:t>
            </a:r>
            <a:r>
              <a:rPr lang="ru-RU" sz="1600" dirty="0"/>
              <a:t>на «</a:t>
            </a:r>
            <a:r>
              <a:rPr lang="ru-RU" sz="1600" b="1" dirty="0"/>
              <a:t>изучи</a:t>
            </a:r>
            <a:r>
              <a:rPr lang="ru-RU" sz="1600" dirty="0"/>
              <a:t>» (</a:t>
            </a:r>
            <a:r>
              <a:rPr lang="en-US" sz="1600" dirty="0"/>
              <a:t>study)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ru-RU" sz="2000" b="1" dirty="0">
                <a:solidFill>
                  <a:srgbClr val="507C54"/>
                </a:solidFill>
              </a:rPr>
              <a:t>Улучшай</a:t>
            </a:r>
            <a:r>
              <a:rPr lang="ru-RU" sz="2000" dirty="0"/>
              <a:t> – измени и улучши свои планы и способы их выполнения</a:t>
            </a:r>
            <a:endParaRPr lang="ru-RU" sz="1600" dirty="0"/>
          </a:p>
        </p:txBody>
      </p:sp>
      <p:pic>
        <p:nvPicPr>
          <p:cNvPr id="13314" name="Picture 2" descr="http://upload.wikimedia.org/wikipedia/commons/thumb/7/7a/PDCA_Cycle.svg/400px-PDCA_Cycle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143248"/>
            <a:ext cx="3810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371475" y="214313"/>
            <a:ext cx="8401050" cy="84613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Новый путь производства </a:t>
            </a:r>
            <a:br>
              <a:rPr lang="ru-RU" sz="2400" dirty="0" smtClean="0"/>
            </a:br>
            <a:r>
              <a:rPr lang="ru-RU" sz="2400" dirty="0" smtClean="0"/>
              <a:t>(из книги Деминга «Выход из кризиса»)</a:t>
            </a:r>
          </a:p>
        </p:txBody>
      </p:sp>
      <p:sp>
        <p:nvSpPr>
          <p:cNvPr id="10244" name="Содержимое 2"/>
          <p:cNvSpPr>
            <a:spLocks noGrp="1"/>
          </p:cNvSpPr>
          <p:nvPr>
            <p:ph idx="1"/>
          </p:nvPr>
        </p:nvSpPr>
        <p:spPr>
          <a:xfrm>
            <a:off x="214313" y="1008063"/>
            <a:ext cx="8715375" cy="549275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Шагами в этом цикле являются:</a:t>
            </a:r>
          </a:p>
          <a:p>
            <a:r>
              <a:rPr lang="ru-RU" sz="1600" dirty="0" smtClean="0"/>
              <a:t>1.  Разработай продукт;</a:t>
            </a:r>
          </a:p>
          <a:p>
            <a:r>
              <a:rPr lang="ru-RU" sz="1600" dirty="0" smtClean="0"/>
              <a:t>2.  Изготовь его, проверь на производственной линии и </a:t>
            </a:r>
            <a:r>
              <a:rPr lang="ru-RU" sz="1600" smtClean="0"/>
              <a:t>в </a:t>
            </a:r>
            <a:r>
              <a:rPr lang="ru-RU" sz="1600" smtClean="0"/>
              <a:t>лабораториях</a:t>
            </a:r>
            <a:r>
              <a:rPr lang="ru-RU" sz="1600" dirty="0" smtClean="0"/>
              <a:t>;</a:t>
            </a:r>
          </a:p>
          <a:p>
            <a:r>
              <a:rPr lang="ru-RU" sz="1600" dirty="0" smtClean="0"/>
              <a:t>3.  Поставь на рынок;</a:t>
            </a:r>
          </a:p>
          <a:p>
            <a:r>
              <a:rPr lang="ru-RU" sz="1600" dirty="0" smtClean="0"/>
              <a:t>4. Проверь его в работе, узнай, что о нем думает потребитель, пользователь и почему «не потребители» не нашли его.</a:t>
            </a:r>
          </a:p>
          <a:p>
            <a:endParaRPr lang="ru-RU" sz="1600" dirty="0" smtClean="0"/>
          </a:p>
          <a:p>
            <a:r>
              <a:rPr lang="ru-RU" sz="1600" dirty="0" smtClean="0"/>
              <a:t>Именно по такому непрерывному циклу осуществляется обеспечение требуемого качества и управ­ление им, а также дальнейшее его улучшение.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7E339-EAE6-4548-BFFF-6108F9354CE7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1428728" y="285728"/>
            <a:ext cx="5897880" cy="1173480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принципы </a:t>
            </a:r>
            <a:r>
              <a:rPr lang="ru-RU" dirty="0"/>
              <a:t>постоянного улучшения при решении любых проблем</a:t>
            </a:r>
            <a:endParaRPr lang="en-GB" dirty="0" smtClean="0"/>
          </a:p>
        </p:txBody>
      </p:sp>
      <p:sp>
        <p:nvSpPr>
          <p:cNvPr id="43012" name="Rectangle 4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4471990" cy="45719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None/>
            </a:pPr>
            <a:r>
              <a:rPr lang="en-GB" sz="2200" dirty="0" smtClean="0">
                <a:solidFill>
                  <a:srgbClr val="507C54"/>
                </a:solidFill>
              </a:rPr>
              <a:t>	</a:t>
            </a:r>
            <a:endParaRPr lang="en-GB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42910" y="1714488"/>
            <a:ext cx="7053290" cy="47908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Деятельность руководителя по улучшению качества включает четыре этапа: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1) наблюдение (руководитель собирает информацию о деятельности своего подразделения, определяет, какие изме­нения в этой области необходимы);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2) разработка мероприятия (руководитель решает, какие организационные меры он должен принять, как вовлечь в эту работу подчиненных, какие меры по их мотивации он должен использовать);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3) внедрение (руководитель наблюдает за ходом внедре­ния, контролирует действия подчиненных, собирает информа­цию для выполнения следующего этапа);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4) анализ (руководитель анализирует результаты внедре­ния, накапливает опыт для следующего этапа наблюдения).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15367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Причинно-следственные диаграммы </a:t>
            </a:r>
            <a:r>
              <a:rPr lang="ru-RU" sz="2800" dirty="0" err="1" smtClean="0"/>
              <a:t>исикавы</a:t>
            </a:r>
            <a:endParaRPr lang="ru-RU" sz="2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643938" cy="5072062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ru-RU" sz="1400" dirty="0" smtClean="0"/>
              <a:t>.</a:t>
            </a:r>
          </a:p>
          <a:p>
            <a:pPr>
              <a:buFont typeface="Arial" charset="0"/>
              <a:buNone/>
              <a:defRPr/>
            </a:pPr>
            <a:endParaRPr lang="ru-RU" sz="1600" dirty="0" smtClean="0"/>
          </a:p>
          <a:p>
            <a:pPr>
              <a:buFont typeface="Arial" charset="0"/>
              <a:buChar char="•"/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2AE74-1BC0-4620-881A-EB6989CE9011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8194" name="Picture 2" descr="http://www.metrologie.ru/isikava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8143900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29614" cy="814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Диаграммы строят, соблюдая следующие условия:</a:t>
            </a:r>
            <a:endParaRPr lang="ru-RU" sz="2800" dirty="0"/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4800600" cy="40386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ru-RU" sz="2000" dirty="0" smtClean="0"/>
              <a:t>	 1) диаграмму строит группа </a:t>
            </a:r>
            <a:r>
              <a:rPr lang="ru-RU" sz="2000" dirty="0" err="1" smtClean="0"/>
              <a:t>неруководящих</a:t>
            </a:r>
            <a:r>
              <a:rPr lang="ru-RU" sz="2000" dirty="0" smtClean="0"/>
              <a:t> работников;</a:t>
            </a:r>
          </a:p>
          <a:p>
            <a:pPr>
              <a:spcBef>
                <a:spcPct val="50000"/>
              </a:spcBef>
              <a:buFont typeface="Arial" pitchFamily="34" charset="0"/>
              <a:buNone/>
            </a:pPr>
            <a:endParaRPr lang="ru-RU" sz="2000" dirty="0" smtClean="0">
              <a:solidFill>
                <a:srgbClr val="507C54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ru-RU" sz="2000" dirty="0" smtClean="0"/>
              <a:t>	 2) применяется принцип анонимности высказываний;</a:t>
            </a:r>
          </a:p>
          <a:p>
            <a:pPr>
              <a:spcBef>
                <a:spcPct val="50000"/>
              </a:spcBef>
              <a:buFont typeface="Arial" pitchFamily="34" charset="0"/>
              <a:buNone/>
            </a:pPr>
            <a:endParaRPr lang="ru-RU" sz="2000" dirty="0" smtClean="0">
              <a:solidFill>
                <a:srgbClr val="507C54"/>
              </a:solidFill>
            </a:endParaRPr>
          </a:p>
          <a:p>
            <a:pPr>
              <a:buNone/>
            </a:pPr>
            <a:r>
              <a:rPr lang="ru-RU" sz="2000" dirty="0" smtClean="0"/>
              <a:t>	 3) на экспертизу выделяется ограниченное время;</a:t>
            </a:r>
          </a:p>
          <a:p>
            <a:pPr>
              <a:buNone/>
            </a:pPr>
            <a:r>
              <a:rPr lang="ru-RU" sz="2000" dirty="0" smtClean="0"/>
              <a:t>    4) найденное решение должно вознаграждаться. </a:t>
            </a:r>
            <a:endParaRPr lang="ru-RU" sz="2000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EF1AB-E980-4223-89DC-217DAE14D3B4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16389" name="Содержимое 2"/>
          <p:cNvSpPr txBox="1">
            <a:spLocks/>
          </p:cNvSpPr>
          <p:nvPr/>
        </p:nvSpPr>
        <p:spPr bwMode="auto">
          <a:xfrm>
            <a:off x="4343400" y="1371600"/>
            <a:ext cx="38719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000" dirty="0" smtClean="0"/>
              <a:t>Она позволяет выявить причины таких дефектов и сосредо­точиться на устранении этих причин. При этом анализируются четыре основных причинных фактора: человек, машина (обору­дование), материал и метод работ.</a:t>
            </a:r>
            <a:endParaRPr lang="ru-RU" sz="20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886200" y="5029200"/>
            <a:ext cx="50006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право 7"/>
          <p:cNvSpPr/>
          <p:nvPr/>
        </p:nvSpPr>
        <p:spPr>
          <a:xfrm>
            <a:off x="3886200" y="3581400"/>
            <a:ext cx="50006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трелка вправо 7"/>
          <p:cNvSpPr/>
          <p:nvPr/>
        </p:nvSpPr>
        <p:spPr>
          <a:xfrm>
            <a:off x="3886200" y="2590800"/>
            <a:ext cx="50006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В сфере производства продукции действует «принцип 5М», т. е. в качестве «крупных» выступают следующие пять «костей»</a:t>
            </a:r>
            <a:endParaRPr lang="en-GB" sz="1800" dirty="0" smtClean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13978-5C6F-4F94-BB9A-B5E28899866C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4098" name="Picture 2" descr="http://www.inventech.ru/pic/methods-1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3" y="1785926"/>
            <a:ext cx="6338339" cy="4024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0" dirty="0" smtClean="0"/>
              <a:t>определение причин снижения конкурентоспособности продукции предприятия в разрезе управления предприятием</a:t>
            </a:r>
            <a:endParaRPr lang="ru-RU" sz="1800" dirty="0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7488373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3839</Words>
  <Application>Microsoft Office PowerPoint</Application>
  <PresentationFormat>Экран (4:3)</PresentationFormat>
  <Paragraphs>115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Управление качеством</vt:lpstr>
      <vt:lpstr>УПРАВЛЕНИЕ  КАЧЕСТВОМ ПО ЦИКЛУ ДЕМИНГА  </vt:lpstr>
      <vt:lpstr>Новый путь производства  (из книги Деминга «Выход из кризиса»)</vt:lpstr>
      <vt:lpstr>принципы постоянного улучшения при решении любых проблем</vt:lpstr>
      <vt:lpstr>Причинно-следственные диаграммы исикавы</vt:lpstr>
      <vt:lpstr>Диаграммы строят, соблюдая следующие условия:</vt:lpstr>
      <vt:lpstr>В сфере производства продукции действует «принцип 5М», т. е. в качестве «крупных» выступают следующие пять «костей»</vt:lpstr>
      <vt:lpstr>определение причин снижения конкурентоспособности продукции предприятия в разрезе управления предприятием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20</cp:revision>
  <dcterms:created xsi:type="dcterms:W3CDTF">2010-08-22T06:03:47Z</dcterms:created>
  <dcterms:modified xsi:type="dcterms:W3CDTF">2011-12-16T11:11:13Z</dcterms:modified>
</cp:coreProperties>
</file>