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65" r:id="rId12"/>
    <p:sldId id="292" r:id="rId13"/>
    <p:sldId id="267" r:id="rId14"/>
    <p:sldId id="268" r:id="rId15"/>
    <p:sldId id="269" r:id="rId16"/>
    <p:sldId id="272" r:id="rId17"/>
    <p:sldId id="289" r:id="rId18"/>
    <p:sldId id="273" r:id="rId19"/>
    <p:sldId id="271" r:id="rId20"/>
    <p:sldId id="297" r:id="rId21"/>
    <p:sldId id="298" r:id="rId22"/>
    <p:sldId id="288" r:id="rId23"/>
    <p:sldId id="285" r:id="rId24"/>
    <p:sldId id="280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439"/>
    <a:srgbClr val="A5B2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6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8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8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0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9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2B37-0B61-43B3-9186-A9EAD65FCAB7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F5E6-3E5C-4C9F-A143-7FF1DB252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3682" y="2284742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– основа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72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языка </a:t>
            </a:r>
            <a:r>
              <a:rPr lang="ru-RU" sz="7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</a:t>
            </a:r>
            <a:endParaRPr lang="ru-RU" sz="72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7694" y="1667101"/>
            <a:ext cx="9228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должен организовать всю стихию цвета, чтобы достичь необходимого по его замыслу воздействия, чтобы полностью раскрыть смысл произведения.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415" y="379980"/>
            <a:ext cx="98558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одно из самых выразительных средств в искусстве. Цвет влияет на чувства, состояние, настроение людей. </a:t>
            </a: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красный цвет - это символ Солнца, огня, жизни. Он обычно связывается с радостью, красотой, добром, теплом; но он же означает тревогу, опасность.</a:t>
            </a: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:ANd9GcQ-FQImVb74Tc-xNsTXdWH-bro_S3gNVJ9b9KtSzze2yuPQh2CH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11" y="2658140"/>
            <a:ext cx="2953402" cy="40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UFBQUFhUUFBQWFBQUFRUUFRYYFxQUFBQYHCggGB0lGxQVITEhJSksLi4uFyAzODMsNygtLisBCgoKDg0OGxAQGywkHCUsLC00LCwsLCwsLCwsLCwsLCwsLCwsLSwvLC8sLCwsLCwsLCwsLCwsLCwsLCwsLCwsLP/AABEIAMIBAwMBIgACEQEDEQH/xAAcAAACAgMBAQAAAAAAAAAAAAACAwAGAQQFBwj/xAA9EAABAwIDBgQDBgYCAQUAAAABAAIRAyEEEjEFIkFRYXEGEzKBkbHBByNCUqHwFGJy0eHxM7KCFUNTkqL/xAAZAQADAQEBAAAAAAAAAAAAAAACAwQBAAX/xAAvEQACAgEDAgUCBQUBAAAAAAAAAQIDERIhMQRBEyJhcfBRwTKBkbHRIzNCYuGh/9oADAMBAAIRAxEAPwDxcKQoEbULGxjkCFITcqmVZqGeEKhSE3KplXajvCINAiAWQFkIWUwjhIwosqALMB4BKw4onFA5q1ICXoCSsZkwBAYk9/ndbgTJtEYiUbyRO+i4NLYB3UqMcFHLDR812Ac4ew4BEAhYUzMhwVxaBWHaoll2q3BzYEKQjJUlbgFiiEyi4jsoHIpXYFvc1Ko3j3PzQQn1G3Pc/NDlW5JvDFQpCblUyrtR3hCoUhMIQFbkGUcAKKKLRQQRtQBG1YxkBgRgIAmNS2WwMZVMqYFnKhyO8PJhlEugCJM6mBYTqthmBGVskNcQ52aQWkQMoPLieOqUHQWkiYIJHMTouyKrZDhTlgl0E8Iu0NAtcEzf0oZyaxgHSsnBqUy0kHUGLXQQmOIk+6jhZGbgUpCihWiwFHC/cKASt/BYXObCSLwbyBrb6LnLSss6Fbs2Rzx6gjLTOmsAfFdXaNJrmjch7CA62WxuJHBcupY9o/2sjPUjbaXXlZGnAHISbHMxty2BmnW8jTlokV6ZY4tOrTBC7WFqAszBhOZoa4yHbxdBMOuQRm0Iu48lxce4ZzFxp8Lcz810JNtpk8klHKCpkFFSYph2BPqsjRbJj4LZNmHtQvbomDRZraBCnuOaQlwWSmBA4I0DjYW1qMqBZRCxTm3KmVOc26xCVkaqthWVCUxyWVqFzWAHJZRuQFMRHYAoooiJwgjagCNqxjqxjUbUDUbUtllY0I2oAjalMtrF1Tf4LfpMeaUTclpaJ1ZlcCOQ0b8FpPEuE6Wnsr1sFxdQplpcHMOjQMoc6c0yDlMOP7KX1FvhwTwTxWqxp+pQqtMtMHUdQfkhVyx2Iwe9HluN97KCZN54cSVrUMRhLS2nEX3XEk9L2XLqW1nQw9C4yVQhYyqz1sXhQ10MZmndIzxHUZuUrTxm0KE7tNuWL+qZm3Hp1Rxub/xYqcUuWcSmN4Dut2gS0hzTBCGiypXP3VGchJOQXIP8s3iOC7vhnAgOFao0FrXANa68ni4jpwXXWKMW3+gXT7vY2a+EqVqQf5bzuRZriCNRflJsqtjcO5hh7XMPEOBB6GD+7L2lu1mWpktkwdDJmxIJ104KreN6dFzGOJa/I68GCA4RfkC4Ae/dQdP1TU9ONmWdRHVHL5RRMHiahY8Gd4NcJ0eWvaACDrAzacu65lem4eoEE3uIVxw3k5m06LgA6XGwJlreZH8s2Vd29ScKoz+otBPy09l6FVmZNYx+55VkPLzk18M2whbrx/laGFNlusFkyQ+lrSA26wdPdG0Qh1B+KzuNfBJWFluiEpiAZlQCSoRZEwLgWE8apbkx6WUhFcuBbkspjkspiI7AHJZRuQFMRHMBRRREICCNqAI2rGNrGNRtQNRtS2V1jQjagCNqUy6sW6rvx2g9VfPCTanlPLfVLHG4gDeBkT/L+gXnmKJDwR0V/wDBNN58xuYNcRTJuZmX/Qi31U/XL+jn2JqZN3NerKbXEvf/AFO+ZWGMTsXTy1ag5PcD7OKgFlUpbDYo1agWriPmtuoVjZ8edTLvSHCePYx3hGnhZJ791hHY8LnKKtF+49zTUoktgio0cHcNB8Cu14UrRAeMwEtA/KDM/JXGtsKhi8P5boDomnU0dTePS4HlPDiFSqFB+FqtbU3d4h/Q9/exXmWtWRb7vt7FHSyw1F9vuWh+Fw9IU3NbmOYuvvOBMZrm/KB8FV/GOHpUsPDZD31pLZJv+J1yeQ5a9V16mDfWBHms8p9/LIIO6DdrrwRzsqh4rovbTp5nZ8r3NkCwkAtBPEwHXjgldNHNkfMUdS1Gp+X9jmeH3RiaRFjmgcNQR9U/xWwiowlwdLSQQZtmMCeMaey0NlPHnUp08xk9swldPxZSaPLLXZsxqk9Dm01teV6j2uj7fyeQ3mp/PocfCuXQZw6wuXSfBXTw9QEiUyaG9PNYwODLH9/6WvzHOU08et/38UriO6XEoZhqF1lkWKiaDgyNCi4IQjJXGMj0spj+KWUlFUuBbkspjkspiI7BbkBTHJZTERzAUUURCAgjagCNqxjIDGo2oAmNS2W1jAjalhMalMsrNTG6q/8AgcTUe0vAc5guAZG+XWJ4wTdUDHq+eC2AVQC+c9LNLQN0SyMxvOntHdJ63ej8iWr+/L3K7tlmXEVRrvuPxM/Vaxcuj4qEYqrH5h/1H79lzWTrBMXNrDumVPMIv0RUuWkJySeQWy3CCJHxUZTJ/wA2XS2bs+o4y1pI62B6Sissws5HU0JvdfmXPwZtKaRzSC28aiLS5vSfh7hd7b2zaWJpgVAWvHpqNAJHdv4h0Xm1ak+jUDm5mOaZBFsrhoQrG7xY91EyMtQww1WtBa2fx5ZsenuOSkSXKBv6CyMvJ8/4ch1Gth3upsfmeDlyi4LT+IDUduC2zgDVweIFQZjZ1hG+xua3LkuDVwxzZsstMy5pG9FyS6NYB9V9V0tnY59KlVY4uNJ7Xlgs4sm2adLkj3hdpWdSe4MultxjlIpTMK5pa+DlDmmeV51XZ8X02gNicwe8OkkzMFrrjQhWvwrsum7Duc+m1+YnI13GBA7Xm6rHinBPojyS0ZQ4PYc4eWiCMkjUTpPJOjbrtXp/6Jv6RVwen6FVC2qNSIWsEdF11czy620zpudJsgIUoORAJXB6C3WQKn0QBOqDRC4aI0FpMSiBulgJlNcA8hVNT3SymVNSlFIRXLgByWUwpZTESWC3ICjcgKYiKwBRRREICCNqAI2rGNrGBG1A1G1LZZWMamNSwmNS2WVmtjVc/AoHnMBk5qRtyBDZ7+n/APQ7qm4v+ytngaqynUpve+BkeXA8AGPvPD0TCV1azQ/b7Ele17EeMmAYupy3YHPdAHyStkbZfRLWvbmYLR6XCTMgjXjY81r7R2galV9SBvmdNBADWjsAAkYdhPAu6arI1/0lGa7I9GKw/K9y+YRzcVUINMZWtnM4AwDpB4aGy330H074ciP/AI3XY8ccp/CVwdgY2tVLaL6bCwaktAytvy62VzwtHJu8JsJlebZFxlhfyWa2lv8AocjEOFZpysByjfYcuYc2uZr/AOQVcr4ISXYaXR/yUHbzgOMD8bf1V3xWBD3ZpLKg9NRuvQEcR0Va27s6Pv2CHttWY22U6CoziAdU2GzChOMkktvnz9ji4Yi5aHNEgOaDYTYAk31NuKRiHOqAN1dUcCdIDG8yORJJnkF3qFKljpDpZVy2qN/FEEFwOtwBfoi2RgaWcMqDJwc1o3qrgYALWyWtDmukdkxS3z3NnNPZ/PYsexqIp06bQIkNy3vl1k9eKrWxcGyvUrtqtztzOAnuTM8+q6Y207zajnD7qnckGA0AEAaSS4wI69Cl+DKbsrnu1qOc4DkAI+ZKTuotiJRe7Z5ntvZ3l1XtY0hoc4NBMmOFxqYXKFlevE2EzYio0CS11tNHAH31XA2hhS4y5mUxq1ga2w4hvzXqU3ZisnldT0TT1RTNLCulNBS8JQIOsLYDb/vgmN7g1p6dyVh9EDjdFUKUUURkuTI4BGltRLsAhvSimOSykoplwA5LKY5LKYiOwByWUbkBTERzAUUURCAgjagCNqxjaxjUbUDUbUtldYxqY1LCY1LZbWJxOq2cM4ikIMzw4jKS2J5QdOq1sTqn0d0C9xpxi5P7CZ2RJGObm/c6zNjOABqPpUpGbK8vzRzytafhr7o6ez2PIy4loceD6dRg/wDtBXPqbUqu9Ty7jDofF5tOg6CAnUNqEH7ynTe06gMZTcOrXMAg95HRIcbOT0oWV98nYbs6rSZ5zX3Yd2pRIeyOPmXkDpC6+z/EXmkMqNAq/gc1wax3xMBVahtUMfmoudT7kTH83ArrigzEaN8mv6spaRSrci1psw/oZU04bedFScZPZ5PRqTJYzzCGvIGh+q09o4F3rZDnARB9NRh9VN30PZVnwvtF4rZKsh4tBsMvAOHA3OnRXQ0wHSRHSbd+qS8J8CGpVsoeO2aaZFTDPIY8khpsWPHqpuM/EJ1DaVSg1xbTfniC55cQyQLn8wBcYJ0kDjK720qLHF4YIc8b7Pzxo5s6PH66ciOQ2nSpk5nZyILDVBqNy5QM1QgSC3K+AQB8BGqZQ8Tiso59eg9zKdFszVcHO5k3bTnmAA93wVywtJtPdERTY1o+FyVxfC2z3OqVMTUcSC5wpE8RpnFrAjTom47Z9WsxwzZA95fUfNhSaYY0d2iT3QyXZsGyWp4OTiiypXLQ1zy43LSLXgkrmVcQRmp0ABSa456r/S4wRBHKPwiTxXUdVp06bqeGBzPkF7jfKBd7jG60D9yq3tCuDAZam3dYP5R+I9XEZj1d0CZVHI+ycsYAxdWm45Q4uEDeytF+JDeXSVpPYA4wTHCQJ9wCVtbG2U/E1xSp2zXLiLMaPU4x8uJIC9Ho/ZzhS3IXVTUv95nAg8wwWieH6qiVkKtmzybLM88nlflzxWvVHBXDxJ4JqYUtcyrTq0yYL3RSLDb1SYd7Xtoqv/ClzXVAWw1wZE7xJE2Ead+afXNPdPYTqTWO5rwskI8igBKZk5xMOSnJr0opSHz4AcllMcllMRHYLcgKY5LKYiOYCiiiIQEEbUARtWMZAY1MalhMalstrDamNQBG1KZZWLrj6Jjbm3FKrPg/BdDw/VZnBqiWTp9SOPZG3iGSXXGM3n6ssfhrwJXxRl/3FLdOdwzF+YwMjZ73Nu69CwH2a4GlBeH13TrUduk8sjQBHdM2Vt9mWnMAPaYFoDmWgH+/MLdp+IabnQHNDoO6TGgMhvVedK+U3gxzfOTq7O2Fh6R3KFJp1sxoi3Awt6tSYTvAOMcQDHRU7E/aFhaD/vHiCJESXRE2EXvIXHr/AGpYd2YsFZpkQXU7Obr+EyOXuh0Sa2TYvOXuyw7c8KUKpc9oNOrFngnKejmaR2CqVLa9TD0z59OpWpsgeaySWCbCqHAEdCdUWyvH1KrX++hv4WvMlsk2IJG7rxVzr0mVWycuVw1mQ4G4Fkp6oPE1sXVXPThvK/YotXa+GxWVoe5jp3TGV39M8PjyWntinUoloquYATIe7fMiNQAM5uY+iLxj4UpUvvaRLGEwRcta78pI9M8OHZV3B7TczdfUL2RAaQ147HODb992whGSzH9C+M9s9i9bKxz3hxLclNmYO8wEVJAmQ0WDQCP7odo7RZRpNFZ4YCLtaS57o/LPA9VwztjEUbeUHMLYAIaIgCwLLQFVNo4p9ao59RwLjygADgAOS6FGuW/HoY3p3R2NveIjiNymPLpQJFgXkfmI1Gllwqj5tryA4lCX25fUrSxjnhws5nFpu09wff8AVXV1pbImu6hVx+rPUPBlehhKBdWcG1ajm5nchG62eAHE85Q1vGrKNUg1AQ2Ltg5mBwJBjm1uo5heUFxPqLiOpJ6LJcIg6IX0cXLU2eXK2T5PYMRtaji90EPeHODmEEhrhxE2m+ovcrnO2Dh6xc0OcxzSJaIjkSQRfQrz9m3a4qNqB8uADQcrRIbEA5QJ91f/AA0W4mvTqkvpVajCH03NOSo2PVTmOPEciob+nnS9UW8fcuothNYa3RTsfhHU6jqbhDm/qODh0skNEL2fG+CcNXc11Y1HESLOyiCZiwmPdVvxp4Po0cN5mGpgGm+ajsznE0yCOJPHL8VVV1KaSlywXPfY82q6nuUkp1XU9z80oqhDpi3JZTHJZTESTAcllG5AUxEVgCiiiIQEEbUARtWMbWMCNqBqNqWyysaEbUARtSmW1mvitUnzCLA2ubLYxIutYi46/wBk+PCPMu/HL3+51MB4lq06ZpWcwnNB1DrbzTqDYLbwePqV7E5Wk5ZF3B0T6iPkq0rd4a2bUc1zQwzqR7WB62SrowinLCyIi5PY4mL2bVY45rniSZ+JWux5i0j3+iu1fCEtipIcN0Ej1AyW3/Nb3hVKtgzTdkdBdbTjOiyu5T2GRWDq4DZGKxLA6lRztIgEFomJBG+/mD8FfaeyHYagMNUqVHBuSrUdcNDHwzIwSdHwI0iSqj4fxT8PkAG8wmZIyglxMEHuVe6XiAVWZK7R6mOsSRukEX5KHqnJ7LgoosSl5g6gfWY4EE0nU3UqpdrmactJ5B42d+ipO0/DGMohvm4UVGkf8lKcw/qaCvY/D2BpmlUk5xVeXnsTma0con9VYBSGiT08bI/Pcdd1OH5D55b4dxlWAMLWOkEtFOxiJMQeC6uz/s0xrzv020xYy54+Q+oXurBzUabwrUn7CJdXY+55/s77NKDGxVcXP1kCA3oCVv4nwVRfS8qq1r26XEEdWkXaY4hXAarD+SV4OfN9xXiM8O8SfZrkBqYVxLWkTSfLj/4u1I6ELzfH0CwlrmlpB0MHWNCNdF9VYqiA4Hny5qhfaF4MGJY+pSkV8suaLCrlMgHgHcjxtPMFXfKEsT3X1GyxKOx4fQGnT63Xu3ggCpgsLpLacDpeLfALwp7S2Qe2kFblDHVgwNFaqGAWaKjg3tAMcVR1FXirk2tNbI+ijiKbLuqNHOXAAAaKs+MNs0DhK7G16RcWQGio0lxBEAAHWwXihMmTfvdbOGIlIXSJbt8Dox3JV1Pc/NKKY9LKoRVPgW5LKY5LKYiKwByWUbkBTERzBUWFEQgII2oAjasY2AxqNqBqNqWyysaEbUARtSmW1gVgtR4utuqbrUq6junR4POvXmfudvwRgm1MbRa6I3nCbjM1pLbd165hMCyi0hsEuMzpJ5+0Lx7w5Se6u11NwDqbTVAP4srhLPcEr0TZu0jSeGvsx5ztnQSZI+PyXn9bnV+QNeEWDbGxBWogSGFrjvRNpJAgdCV5xidkh2KLKW81wpibXc58busTa44Feq0trUspOYGwtMk29P7+irvg/BmrtSvVDSKdH1SP/cMZQO8Zv9qWq14ePm47TFPLLHtPwfRNZtRoy5oY8aiR6XX0NoTcP4SpzLvhHzXfc097z8DKw2pveyGKWdzHwHgsG2nAZIAtHDgumAtSg+6c2r8bL0a4xSJ57sa4xdIrC8hNaZCS75I58ZBjyF5mhQGolh0W4FFx/d0lyYzCCyyFp4llwfZbhdaQtfEQUN0PKbB7nhf2m+GjQruqtH3VU5pH4XkXB7m/uqW3keC+kNs4Btei+k8TmaQD8iJ4r5627gTh6r6btWGCRoQdCj6W3UtD5RWmksmpMe6dhytXMtqhoqpcBRllmXpZTHJZQIfPgW5LKY5LKYiOwW5AUxyWUxEcwFFlYRCAgjagCNqxjIDAmNSwjBS2WwGhZlKzKZkGChWYCqLWqjQczZOe5Ie647hNiRXPZnUoCvhTTrsAmCY13ZIIc3lIhel4GnSx1IZIzMhwj8rxJBPdp/Rebt2hmcA5oI3ZGh5GDw4fBdnwdt1uDrl2tF+7WBu5oE5XCNRLrjXWOCivhKcf9kEoKL9C7f8AplYNysidAA03MHdI4HT92V28NYLyKLGGC6JqOEb1Q3dHMA2vwAC5uzNrUnsa/wAxgzuIaC4Nc45jpPHddou3SqgA8gYHHVeZCMs7jHjGxvuIt1Wm6pDiOWn+FnE1fSAoBudTJBPXRMeXLCBWyCfUMgg9xz0v7H5rcpvvbouYww6COvxhPoVRmP700/SVZUsbi5vsdFtTj8VPda76lx8f38EVJ0khN1Z2AwZqjilNdeOWnUf7+idFoSKhiOYS5oKIxpjsUuo5ZL7WvOiRVqCLIbMacGxTyYxDOMf2Xkf2tbKaC2uAQSfLdaxGrZ62K9dLwRGnRUzx3g/NwtRv4tWz+dpzAe+WPdSqXh2xkvqUQ9TwlljC28KkVG2lOwwXsS3RkfK8BOdc9yhJQ1HXPc/NDmQ4HeIZcllGSgKJCZi3ICjcgKYiOwBRZWEQgII2oAsysYyDwNBWcyTmUlDpG+KNzLOZJlSV2k7xQqrksnRMpuAc0uEtkSNZE3/RbzG0L71xmaLGCAwta6I4ne5yVzeOxsIeJ/kl7vAgqZo7cQt91OjOo1tJeOHG2k/JC5lCYc7mOPCBcx/V+iVq9GehKj/aP6nY2FtY4Z1J+QPytJaC4gAuBgtI0uT7L1fwxtN9eix1QHO4FzgGkNDS45Wh34jGW/U6aLxrBsB3WkQQwCCSLmHETdXXAvrFppZ3tpNkQDESb6Lz+pS7ci7EoHpLa5IkcP8AWi2w6w5QP1Va2btfdZSLXGoQWgzIIENDnEmfxX6qwvFgAdIB9kNEcyeNxE3hBV7nrAg/RavmXB/eq2K7rAyLDmtCsLX43142/smYaktgXvE6tOrI6wY7pv8AECR1Whgzp3+h+CZUcR1vz6/3W5ks5R2F9TcqPvKDEv8Ah/ha7K8/GP3+iY6LDnMe2iHVubp2NepXgxwNvdC6qRf2K18Zaxv2/WEGHql7ZNi0lpvyJyyecX9l0pc4MSN11UC+gK4+12Cox4dOVwM8wRx9jf2TKuJhwabguaNbgukH23UutUFwRYEi2sfuyXZFtZDi0meB4ukWOex2rXFp7tMFDQfC7XjPAPo4pwfBDzmY4CAW2/Xn3niuFmv7r1IPVFMPPcGo657n5ocyCo657n5oZTNJK7RuZTMlSpK7Sd4owpZUzKFakBKSYKwooiEkUUUXHEUWFFxxlRYUXHBLAUUXHM36gt7lar1FEqJfZwWDw1/yM/rp/wDcL2HbbAGGABvDQQoovN6n8YyX4Su7Oef4llz/AMNf/orXsiof4OiZM5AZkzMkqKI6OfyJZ8DmuOUXPqZ9FNoOOQmb+UD75hdRRcwzYwbjDbnT6rFd5zOufSePVRRdN7nRMUDbuXT1sFlzzmZc+p3HoFFFHLkf2NTaxuOroPUFzplcTzXChjyHEEVHEEEgg/w7DY91FF0e4L5Rs4iofLpmTPmtvN9Qq743xD2uolrnNl1YGHESPLfrHZZUTKefn0MnyVz7Qnk+QSSTlqXNzqFTz9VFF6XT/wBtBs1qmp7n5oVFFUeY+SKKKLjCKKKLjSKKKLjj/9k="/>
          <p:cNvSpPr>
            <a:spLocks noChangeAspect="1" noChangeArrowheads="1"/>
          </p:cNvSpPr>
          <p:nvPr/>
        </p:nvSpPr>
        <p:spPr bwMode="auto">
          <a:xfrm>
            <a:off x="7640896" y="4765005"/>
            <a:ext cx="467266" cy="4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lovelus.com/wp-content/uploads/2012/03/%D0%9A%D1%80%D0%B0%D1%81%D0%BD%D0%B0%D1%8F-%D0%B6%D0%B5%D0%BD%D1%89%D0%B8%D0%BD%D0%B0-200x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0" y="2658139"/>
            <a:ext cx="2920410" cy="40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59" y="1007706"/>
            <a:ext cx="11234057" cy="682982"/>
          </a:xfrm>
        </p:spPr>
        <p:txBody>
          <a:bodyPr>
            <a:noAutofit/>
          </a:bodyPr>
          <a:lstStyle/>
          <a:p>
            <a:pPr lvl="0" indent="222250" fontAlgn="base">
              <a:spcAft>
                <a:spcPct val="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цвет чаще всего символизирует свежесть, чистоту, молодость; но может означать покой, безжизненность и даже траур у некоторых народов. 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Черный цвет с точки зрения физики - пустота, отсутствие света и цвета; его традиционный смысл - все «ночное», недоброе, враждебное человеку, горе и смерть.</a:t>
            </a:r>
            <a:endParaRPr lang="ru-RU" sz="2800" dirty="0"/>
          </a:p>
        </p:txBody>
      </p:sp>
      <p:pic>
        <p:nvPicPr>
          <p:cNvPr id="4" name="Содержимое 4" descr="4d3dfa65cdeb-web.jpg"/>
          <p:cNvPicPr>
            <a:picLocks noChangeAspect="1"/>
          </p:cNvPicPr>
          <p:nvPr/>
        </p:nvPicPr>
        <p:blipFill>
          <a:blip r:embed="rId2" cstate="print"/>
          <a:srcRect t="6730"/>
          <a:stretch>
            <a:fillRect/>
          </a:stretch>
        </p:blipFill>
        <p:spPr>
          <a:xfrm>
            <a:off x="1108540" y="2750680"/>
            <a:ext cx="4654831" cy="3707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37" y="2713820"/>
            <a:ext cx="4800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95" y="178196"/>
            <a:ext cx="101305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2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Цветоведение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наука о цвете</a:t>
            </a:r>
            <a:endParaRPr lang="ru-RU" sz="3600" i="1" dirty="0" smtClean="0">
              <a:solidFill>
                <a:srgbClr val="00006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22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Вам, наверное, известно, что «белый» солнечный цвет на самом деле очень сложен и состоит из многих цветов. При прохождении тонкого солнечного луча через стеклянную призму он разлагается, образуя так называемый спектр, то есть беспрерывный ряд цветов, радугу.</a:t>
            </a:r>
            <a:endParaRPr lang="ru-RU" sz="2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img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570" y="3166423"/>
            <a:ext cx="6879998" cy="33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5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4071510" y="256303"/>
            <a:ext cx="3530345" cy="6276420"/>
            <a:chOff x="5286549" y="2174100"/>
            <a:chExt cx="2041811" cy="3887635"/>
          </a:xfrm>
        </p:grpSpPr>
        <p:pic>
          <p:nvPicPr>
            <p:cNvPr id="10" name="Picture 2" descr="http://en.es-static.us/upl/2012/05/color_spectrum_shutterstock-300x22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369760" y="3095050"/>
              <a:ext cx="3875224" cy="2033324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5452217" y="2235640"/>
              <a:ext cx="15103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Красный</a:t>
              </a:r>
              <a:endPara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86549" y="2700103"/>
              <a:ext cx="19246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Оранжевый</a:t>
              </a:r>
              <a:endParaRPr lang="ru-RU" sz="24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299984" y="5600070"/>
              <a:ext cx="20283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Фиолетовый</a:t>
              </a:r>
              <a:endParaRPr lang="ru-RU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23537" y="4303926"/>
              <a:ext cx="13525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B0F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Голубой</a:t>
              </a:r>
              <a:endParaRPr lang="ru-RU" sz="2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18766" y="3799870"/>
              <a:ext cx="143340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Зеленый</a:t>
              </a:r>
              <a:endParaRPr lang="ru-RU" sz="2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418766" y="3194189"/>
              <a:ext cx="139051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Желтый</a:t>
              </a:r>
              <a:endParaRPr lang="ru-RU" sz="2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15006" y="4951998"/>
              <a:ext cx="121063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Синий</a:t>
              </a:r>
              <a:endParaRPr lang="ru-RU" sz="2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2" descr="Картинка 3 из 131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47" y="256302"/>
            <a:ext cx="3357007" cy="62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а 26 из 1311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9669" y="293624"/>
            <a:ext cx="3751945" cy="621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14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578" y="730153"/>
            <a:ext cx="4564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Спектральная  полоса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73924" y="322831"/>
            <a:ext cx="52282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Спектральная  полоса,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Сомкнутая в кольцо –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</a:p>
        </p:txBody>
      </p:sp>
      <p:pic>
        <p:nvPicPr>
          <p:cNvPr id="5" name="Picture 2" descr="http://en.es-static.us/upl/2012/05/color_spectrum_shutterstock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607578" y="1741511"/>
            <a:ext cx="5354693" cy="4858888"/>
          </a:xfrm>
          <a:prstGeom prst="rect">
            <a:avLst/>
          </a:prstGeom>
          <a:noFill/>
        </p:spPr>
      </p:pic>
      <p:pic>
        <p:nvPicPr>
          <p:cNvPr id="6" name="Рисунок 5" descr="color-whe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10" y="2119328"/>
            <a:ext cx="4407315" cy="4407315"/>
          </a:xfrm>
          <a:prstGeom prst="rect">
            <a:avLst/>
          </a:prstGeom>
        </p:spPr>
      </p:pic>
      <p:sp>
        <p:nvSpPr>
          <p:cNvPr id="7" name="Oval 38" descr="Полотно"/>
          <p:cNvSpPr>
            <a:spLocks noChangeArrowheads="1"/>
          </p:cNvSpPr>
          <p:nvPr/>
        </p:nvSpPr>
        <p:spPr bwMode="auto">
          <a:xfrm>
            <a:off x="7857623" y="3099022"/>
            <a:ext cx="2376487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8746" y="5715893"/>
            <a:ext cx="3526975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Ахроматические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(бесцветные)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901" y="5733893"/>
            <a:ext cx="671804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Хроматические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(цветные)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328420"/>
            <a:ext cx="96678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65125"/>
            <a:ext cx="11563350" cy="612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256466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Ахроматические</a:t>
            </a:r>
          </a:p>
          <a:p>
            <a:pPr algn="ctr"/>
            <a:r>
              <a:rPr lang="ru-RU" sz="6000" b="1" dirty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ru-RU" sz="6000" b="1" dirty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бесцветные</a:t>
            </a:r>
            <a:r>
              <a:rPr lang="ru-RU" sz="6000" b="1" dirty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5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419156" y="953975"/>
            <a:ext cx="5544914" cy="5760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 цвета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50682" y="2105929"/>
            <a:ext cx="1584325" cy="7191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31994" y="2105929"/>
            <a:ext cx="1584325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95819" y="2105929"/>
            <a:ext cx="1584325" cy="719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05648" y="1595349"/>
            <a:ext cx="8210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цвета невозможно получить смешением каких-либо красок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2771407" y="3185429"/>
            <a:ext cx="58324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цвета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555507" y="3834717"/>
            <a:ext cx="1584325" cy="719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979244" y="4122054"/>
            <a:ext cx="1584325" cy="7191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7019557" y="4122054"/>
            <a:ext cx="1584325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500194" y="4122054"/>
            <a:ext cx="1584325" cy="7191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003432" y="3834717"/>
            <a:ext cx="1584325" cy="719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7595819" y="3834717"/>
            <a:ext cx="1584325" cy="7191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834782" y="5634942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получают цвета смешением основных красок</a:t>
            </a:r>
          </a:p>
        </p:txBody>
      </p:sp>
      <p:sp>
        <p:nvSpPr>
          <p:cNvPr id="16" name="WordArt 32"/>
          <p:cNvSpPr>
            <a:spLocks noChangeArrowheads="1" noChangeShapeType="1" noTextEdit="1"/>
          </p:cNvSpPr>
          <p:nvPr/>
        </p:nvSpPr>
        <p:spPr bwMode="auto">
          <a:xfrm>
            <a:off x="2050682" y="5058679"/>
            <a:ext cx="14922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/>
              <a:t>фиолетовый</a:t>
            </a:r>
          </a:p>
        </p:txBody>
      </p:sp>
      <p:sp>
        <p:nvSpPr>
          <p:cNvPr id="17" name="WordArt 33"/>
          <p:cNvSpPr>
            <a:spLocks noChangeArrowheads="1" noChangeShapeType="1" noTextEdit="1"/>
          </p:cNvSpPr>
          <p:nvPr/>
        </p:nvSpPr>
        <p:spPr bwMode="auto">
          <a:xfrm>
            <a:off x="4858969" y="4985654"/>
            <a:ext cx="131603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</a:t>
            </a:r>
          </a:p>
        </p:txBody>
      </p:sp>
      <p:sp>
        <p:nvSpPr>
          <p:cNvPr id="18" name="WordArt 34"/>
          <p:cNvSpPr>
            <a:spLocks noChangeArrowheads="1" noChangeShapeType="1" noTextEdit="1"/>
          </p:cNvSpPr>
          <p:nvPr/>
        </p:nvSpPr>
        <p:spPr bwMode="auto">
          <a:xfrm>
            <a:off x="7524382" y="4985654"/>
            <a:ext cx="13477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984782" y="4122054"/>
            <a:ext cx="1081087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536857" y="4122054"/>
            <a:ext cx="1008062" cy="4318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7577169" y="4122054"/>
            <a:ext cx="1008063" cy="431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6449"/>
            <a:ext cx="10899710" cy="18536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цвет имеет свой строго определенный дополнительный цвет.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дополнительных цвета противоположны друг другу.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рядом, они усиливают друг друга,  придают яркость друг другу.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img020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168419" y="2095300"/>
            <a:ext cx="25923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384319" y="3390700"/>
            <a:ext cx="2663825" cy="1444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4671656" y="2455663"/>
            <a:ext cx="1368425" cy="230346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4887556" y="2382638"/>
            <a:ext cx="1439863" cy="237648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3808056" y="4832150"/>
            <a:ext cx="1008063" cy="935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023956" y="6056113"/>
            <a:ext cx="433388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6976706" y="3174800"/>
            <a:ext cx="1008063" cy="935038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6113106" y="4759125"/>
            <a:ext cx="1008063" cy="93503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6702265" y="6056113"/>
            <a:ext cx="433387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8505276" y="3462931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84602" y="351843"/>
            <a:ext cx="4822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цвета</a:t>
            </a:r>
          </a:p>
        </p:txBody>
      </p:sp>
    </p:spTree>
    <p:extLst>
      <p:ext uri="{BB962C8B-B14F-4D97-AF65-F5344CB8AC3E}">
        <p14:creationId xmlns:p14="http://schemas.microsoft.com/office/powerpoint/2010/main" val="15237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67052E-7 L 0.00799 -0.13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2357 -0.146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11028 0.010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7948" y="332656"/>
            <a:ext cx="91651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изображены на картинках?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0430" y="5747849"/>
            <a:ext cx="212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cap="none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endParaRPr lang="ru-RU" sz="3600" i="1" cap="none" spc="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6399" y="5805264"/>
            <a:ext cx="2577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</a:t>
            </a:r>
            <a:endParaRPr lang="ru-RU" sz="36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2127" y="5807005"/>
            <a:ext cx="2465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  <a:endParaRPr lang="ru-RU" sz="3600" i="1" cap="none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encrypted-tbn0.gstatic.com/images?q=tbn:ANd9GcTab_i5LbTMs7VVS9oqfrXv8b_VqFJDOx3W1lL597gZiPkxcTr9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86" y="2520267"/>
            <a:ext cx="2584637" cy="32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05" y="2394759"/>
            <a:ext cx="2247900" cy="3343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36" y="2490995"/>
            <a:ext cx="20478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R5-PysbSH8cGsUNeVMVLP-O0otbNV3DByt1LZxSNkfZtiF5RO1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83" y="957412"/>
            <a:ext cx="3375341" cy="49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7688" y="870108"/>
            <a:ext cx="2349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09934" y="16198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 - это  более  светлый   цвет, чем  предыдущий, изменяется  </a:t>
            </a:r>
          </a:p>
          <a:p>
            <a:pPr algn="ctr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добавлении  белого цвета.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2201" y="3105835"/>
            <a:ext cx="711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Насыщенность</a:t>
            </a:r>
            <a:br>
              <a:rPr lang="ru-RU" sz="3600" i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9721" y="40683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изменение насыщенности хроматических цветов  при добавлении серой краски.</a:t>
            </a:r>
          </a:p>
        </p:txBody>
      </p:sp>
    </p:spTree>
    <p:extLst>
      <p:ext uri="{BB962C8B-B14F-4D97-AF65-F5344CB8AC3E}">
        <p14:creationId xmlns:p14="http://schemas.microsoft.com/office/powerpoint/2010/main" val="34556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6525"/>
            <a:ext cx="10515600" cy="140845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характером распределения излучения в спектре видимого света, причём, главным образом, положением пика излучения, а не его интенсивностью и характером распределения излучения в других областях спектра. Именно тон определяет название цвета, например «красный», «синий», «зелёный».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encrypted-tbn1.gstatic.com/images?q=tbn:ANd9GcQk9q1ee7wvykoViYysMAD84oVPLjGW05j7Npl2lx9rsXo-AZYuZD-U37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63" y="3451931"/>
            <a:ext cx="4717883" cy="29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9589" y="533221"/>
            <a:ext cx="3046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58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foto.my.mail.ru/community/arteta/_groupsphoto/h-26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70" y="365125"/>
            <a:ext cx="7832002" cy="61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9219040" y="755650"/>
            <a:ext cx="1008063" cy="935038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5662613" y="1690688"/>
            <a:ext cx="433387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2246" y="3916137"/>
            <a:ext cx="4142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Светлота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9138" y="5147776"/>
            <a:ext cx="5516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1552" y="874359"/>
            <a:ext cx="79088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цвета</a:t>
            </a:r>
          </a:p>
        </p:txBody>
      </p:sp>
    </p:spTree>
    <p:extLst>
      <p:ext uri="{BB962C8B-B14F-4D97-AF65-F5344CB8AC3E}">
        <p14:creationId xmlns:p14="http://schemas.microsoft.com/office/powerpoint/2010/main" val="22385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Теплая гамма цветов            Холодная гамма цветов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551322"/>
            <a:ext cx="100774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цвета называют теплыми и холодными? </a:t>
            </a:r>
            <a:b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три основных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63203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Руанский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 </a:t>
            </a:r>
          </a:p>
          <a:p>
            <a:pPr lvl="0" algn="ctr">
              <a:spcBef>
                <a:spcPct val="50000"/>
              </a:spcBef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свете восходящего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солнца.2.Утром 3.Вечером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686802"/>
            <a:ext cx="84486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17432" y="2592242"/>
            <a:ext cx="87715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Что изучает наука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цветоведение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Что такое спектр?</a:t>
            </a:r>
            <a:r>
              <a:rPr lang="ru-RU" sz="2400" i="1" dirty="0" smtClean="0"/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Назовите основные цвета. 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Какие цвета называются составными? </a:t>
            </a:r>
            <a:r>
              <a:rPr lang="ru-RU" sz="2400" i="1" dirty="0" smtClean="0"/>
              <a:t>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Какие цвета называются дополнительными?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Какие цвета хроматические  и  ахроматические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2888" y="978816"/>
            <a:ext cx="4653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1692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8652" y="1628800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1452" y="40111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жанры живописи</a:t>
            </a:r>
          </a:p>
          <a:p>
            <a:pPr algn="ctr"/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изображены </a:t>
            </a:r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i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картинах</a:t>
            </a:r>
            <a:r>
              <a:rPr lang="ru-RU" sz="3600" i="1" spc="50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02" y="2391061"/>
            <a:ext cx="3076575" cy="415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7" y="2391061"/>
            <a:ext cx="54197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51" y="49575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8545" y="52883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940" y="1299878"/>
            <a:ext cx="4502930" cy="5173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85" y="1291857"/>
            <a:ext cx="41338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121920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content.foto.my.mail.ru/community/arteta/_groupsphoto/h-269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4" y="2593910"/>
            <a:ext cx="5973933" cy="29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&amp;Mcy;&amp;acy;&amp;scy;&amp;tcy;&amp;icy;&amp;khcy;&amp;i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73" y="1959429"/>
            <a:ext cx="5164714" cy="44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19730" y="-191890"/>
            <a:ext cx="8229600" cy="129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Бытовой  жанр</a:t>
            </a:r>
            <a:endParaRPr lang="ru-RU" sz="36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907382"/>
            <a:ext cx="71151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57215" y="93308"/>
            <a:ext cx="8229600" cy="119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+mn-lt"/>
              </a:rPr>
              <a:t>Исторический жанр</a:t>
            </a:r>
            <a:endParaRPr lang="ru-RU" sz="36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194" name="Picture 2" descr="http://content.foto.my.mail.ru/community/arteta/_groupsphoto/h-27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8" y="1268964"/>
            <a:ext cx="7272088" cy="54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0625"/>
            <a:ext cx="10515600" cy="146675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Анималистический жанр</a:t>
            </a:r>
            <a:endParaRPr lang="ru-RU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75" y="1074822"/>
            <a:ext cx="5605649" cy="5555954"/>
          </a:xfrm>
        </p:spPr>
      </p:pic>
    </p:spTree>
    <p:extLst>
      <p:ext uri="{BB962C8B-B14F-4D97-AF65-F5344CB8AC3E}">
        <p14:creationId xmlns:p14="http://schemas.microsoft.com/office/powerpoint/2010/main" val="3115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15190" y="1052736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 – основа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языка живописи</a:t>
            </a:r>
            <a:endParaRPr kumimoji="0" lang="ru-RU" sz="4800" i="1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6728" y="3242780"/>
            <a:ext cx="7215238" cy="162695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Жи́вопись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вид изобразительного искусства, связанный с передачей зрительных образов посредством нанесения красок на твёрдую или гибкую поверхность.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419</Words>
  <Application>Microsoft Office PowerPoint</Application>
  <PresentationFormat>Широкоэкранный</PresentationFormat>
  <Paragraphs>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Анималистический жанр</vt:lpstr>
      <vt:lpstr>Презентация PowerPoint</vt:lpstr>
      <vt:lpstr>Презентация PowerPoint</vt:lpstr>
      <vt:lpstr>Презентация PowerPoint</vt:lpstr>
      <vt:lpstr>Белый цвет чаще всего символизирует свежесть, чистоту, молодость; но может означать покой, безжизненность и даже траур у некоторых народов.  Черный цвет с точки зрения физики - пустота, отсутствие света и цвета; его традиционный смысл - все «ночное», недоброе, враждебное человеку, горе и смерть.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цвет имеет свой строго определенный дополнительный цвет. Два дополнительных цвета противоположны друг другу. Расположенные рядом, они усиливают друг друга,  придают яркость друг другу. </vt:lpstr>
      <vt:lpstr>Презентация PowerPoint</vt:lpstr>
      <vt:lpstr>Тон определяется характером распределения излучения в спектре видимого света, причём, главным образом, положением пика излучения, а не его интенсивностью и характером распределения излучения в других областях спектра. Именно тон определяет название цвета, например «красный», «синий», «зелёный».  </vt:lpstr>
      <vt:lpstr>Презентация PowerPoint</vt:lpstr>
      <vt:lpstr>Теплая гамма цветов            Холодная гамма цветов</vt:lpstr>
      <vt:lpstr>Какие цвета называют теплыми и холодными?   Назовите три основных свойства цвета?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Елена Прохожева</cp:lastModifiedBy>
  <cp:revision>88</cp:revision>
  <dcterms:created xsi:type="dcterms:W3CDTF">2014-12-02T19:39:15Z</dcterms:created>
  <dcterms:modified xsi:type="dcterms:W3CDTF">2015-06-20T05:38:35Z</dcterms:modified>
</cp:coreProperties>
</file>