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57" r:id="rId4"/>
    <p:sldId id="258" r:id="rId5"/>
    <p:sldId id="259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>
        <p:scale>
          <a:sx n="117" d="100"/>
          <a:sy n="117" d="100"/>
        </p:scale>
        <p:origin x="1434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882A01-4C23-4D21-AA1C-B55CC3014BAF}" type="datetimeFigureOut">
              <a:rPr lang="ru-RU" smtClean="0"/>
              <a:pPr/>
              <a:t>20.06.2015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3454A-1B3E-4A67-9FCC-F9F5F82BB8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882A01-4C23-4D21-AA1C-B55CC3014BAF}" type="datetimeFigureOut">
              <a:rPr lang="ru-RU" smtClean="0"/>
              <a:pPr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3454A-1B3E-4A67-9FCC-F9F5F82BB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882A01-4C23-4D21-AA1C-B55CC3014BAF}" type="datetimeFigureOut">
              <a:rPr lang="ru-RU" smtClean="0"/>
              <a:pPr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3454A-1B3E-4A67-9FCC-F9F5F82BB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882A01-4C23-4D21-AA1C-B55CC3014BAF}" type="datetimeFigureOut">
              <a:rPr lang="ru-RU" smtClean="0"/>
              <a:pPr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3454A-1B3E-4A67-9FCC-F9F5F82BB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882A01-4C23-4D21-AA1C-B55CC3014BAF}" type="datetimeFigureOut">
              <a:rPr lang="ru-RU" smtClean="0"/>
              <a:pPr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3454A-1B3E-4A67-9FCC-F9F5F82BB8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882A01-4C23-4D21-AA1C-B55CC3014BAF}" type="datetimeFigureOut">
              <a:rPr lang="ru-RU" smtClean="0"/>
              <a:pPr/>
              <a:t>20.06.2015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3454A-1B3E-4A67-9FCC-F9F5F82BB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882A01-4C23-4D21-AA1C-B55CC3014BAF}" type="datetimeFigureOut">
              <a:rPr lang="ru-RU" smtClean="0"/>
              <a:pPr/>
              <a:t>20.06.2015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3454A-1B3E-4A67-9FCC-F9F5F82BB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882A01-4C23-4D21-AA1C-B55CC3014BAF}" type="datetimeFigureOut">
              <a:rPr lang="ru-RU" smtClean="0"/>
              <a:pPr/>
              <a:t>20.06.2015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3454A-1B3E-4A67-9FCC-F9F5F82BB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882A01-4C23-4D21-AA1C-B55CC3014BAF}" type="datetimeFigureOut">
              <a:rPr lang="ru-RU" smtClean="0"/>
              <a:pPr/>
              <a:t>20.06.2015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3454A-1B3E-4A67-9FCC-F9F5F82BB8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882A01-4C23-4D21-AA1C-B55CC3014BAF}" type="datetimeFigureOut">
              <a:rPr lang="ru-RU" smtClean="0"/>
              <a:pPr/>
              <a:t>20.06.2015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3454A-1B3E-4A67-9FCC-F9F5F82BB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882A01-4C23-4D21-AA1C-B55CC3014BAF}" type="datetimeFigureOut">
              <a:rPr lang="ru-RU" smtClean="0"/>
              <a:pPr/>
              <a:t>20.06.2015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3454A-1B3E-4A67-9FCC-F9F5F82BB8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3882A01-4C23-4D21-AA1C-B55CC3014BAF}" type="datetimeFigureOut">
              <a:rPr lang="ru-RU" smtClean="0"/>
              <a:pPr/>
              <a:t>20.06.2015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503454A-1B3E-4A67-9FCC-F9F5F82BB8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914400" y="141277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latin typeface="Bolero script" pitchFamily="66" charset="0"/>
              </a:rPr>
              <a:t>Художники </a:t>
            </a:r>
            <a:br>
              <a:rPr lang="ru-RU" sz="5400" dirty="0" smtClean="0">
                <a:latin typeface="Bolero script" pitchFamily="66" charset="0"/>
              </a:rPr>
            </a:br>
            <a:r>
              <a:rPr lang="ru-RU" sz="5400" dirty="0" smtClean="0">
                <a:latin typeface="Bolero script" pitchFamily="66" charset="0"/>
              </a:rPr>
              <a:t>и живопись </a:t>
            </a:r>
            <a:br>
              <a:rPr lang="ru-RU" sz="5400" dirty="0" smtClean="0">
                <a:latin typeface="Bolero script" pitchFamily="66" charset="0"/>
              </a:rPr>
            </a:br>
            <a:r>
              <a:rPr lang="ru-RU" sz="5400" dirty="0" smtClean="0">
                <a:latin typeface="Bolero script" pitchFamily="66" charset="0"/>
              </a:rPr>
              <a:t>эпохи Возрождения</a:t>
            </a:r>
            <a:endParaRPr lang="ru-RU" sz="5400" dirty="0">
              <a:latin typeface="Bolero script" pitchFamily="66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143504" y="0"/>
            <a:ext cx="3714744" cy="621510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Bolero script" pitchFamily="66" charset="0"/>
              </a:rPr>
              <a:t/>
            </a:r>
            <a:br>
              <a:rPr lang="ru-RU" sz="3600" dirty="0" smtClean="0">
                <a:latin typeface="Bolero script" pitchFamily="66" charset="0"/>
              </a:rPr>
            </a:br>
            <a:r>
              <a:rPr lang="ru-RU" sz="3600" dirty="0" smtClean="0">
                <a:latin typeface="Bolero script" pitchFamily="66" charset="0"/>
              </a:rPr>
              <a:t>Эта картина вызывает чувство доброты , чистоты и радости . Чувствуется  что художник вложил в картину как можно  много света.             </a:t>
            </a:r>
            <a:endParaRPr lang="ru-RU" sz="3600" dirty="0">
              <a:latin typeface="Bolero script" pitchFamily="66" charset="0"/>
            </a:endParaRPr>
          </a:p>
        </p:txBody>
      </p:sp>
      <p:pic>
        <p:nvPicPr>
          <p:cNvPr id="4" name="Содержимое 4" descr="raffaello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58928" y="1106792"/>
            <a:ext cx="4084572" cy="5036852"/>
          </a:xfrm>
        </p:spPr>
      </p:pic>
    </p:spTree>
  </p:cSld>
  <p:clrMapOvr>
    <a:masterClrMapping/>
  </p:clrMapOvr>
  <p:transition spd="slow" advTm="14359"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357166"/>
            <a:ext cx="5429288" cy="2357454"/>
          </a:xfrm>
        </p:spPr>
        <p:txBody>
          <a:bodyPr numCol="1" spcCol="0">
            <a:noAutofit/>
          </a:bodyPr>
          <a:lstStyle/>
          <a:p>
            <a:pPr algn="ctr"/>
            <a:r>
              <a:rPr lang="ru-RU" sz="4800" dirty="0" smtClean="0">
                <a:latin typeface="Bolero script" pitchFamily="66" charset="0"/>
              </a:rPr>
              <a:t>История живописи</a:t>
            </a:r>
            <a:br>
              <a:rPr lang="ru-RU" sz="4800" dirty="0" smtClean="0">
                <a:latin typeface="Bolero script" pitchFamily="66" charset="0"/>
              </a:rPr>
            </a:br>
            <a:r>
              <a:rPr lang="ru-RU" sz="4800" dirty="0" smtClean="0">
                <a:latin typeface="Bolero script" pitchFamily="66" charset="0"/>
              </a:rPr>
              <a:t>эпохи  Возрождения</a:t>
            </a:r>
            <a:br>
              <a:rPr lang="ru-RU" sz="4800" dirty="0" smtClean="0">
                <a:latin typeface="Bolero script" pitchFamily="66" charset="0"/>
              </a:rPr>
            </a:br>
            <a:r>
              <a:rPr lang="ru-RU" sz="4800" dirty="0" smtClean="0">
                <a:latin typeface="Bolero script" pitchFamily="66" charset="0"/>
              </a:rPr>
              <a:t>   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143116"/>
            <a:ext cx="8072462" cy="4714884"/>
          </a:xfrm>
        </p:spPr>
        <p:txBody>
          <a:bodyPr wrap="square">
            <a:noAutofit/>
          </a:bodyPr>
          <a:lstStyle/>
          <a:p>
            <a:pPr>
              <a:buNone/>
            </a:pPr>
            <a:r>
              <a:rPr lang="ru-RU" sz="3600" dirty="0" smtClean="0">
                <a:latin typeface="Bolero script" pitchFamily="66" charset="0"/>
              </a:rPr>
              <a:t>Для живописи эпохи Возрождения характерно обращение профессионального взгляда художника к природе, к законам анатомии, жизненной перспективе, действию света и другим идентичным естественным явлениям.</a:t>
            </a:r>
            <a:endParaRPr lang="ru-RU" sz="3600" dirty="0">
              <a:latin typeface="Bolero script" pitchFamily="66" charset="0"/>
            </a:endParaRPr>
          </a:p>
        </p:txBody>
      </p:sp>
    </p:spTree>
  </p:cSld>
  <p:clrMapOvr>
    <a:masterClrMapping/>
  </p:clrMapOvr>
  <p:transition spd="slow" advTm="45641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5076056" y="288032"/>
            <a:ext cx="3747868" cy="630932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Bolero script" pitchFamily="66" charset="0"/>
              </a:rPr>
              <a:t>Леонардо да Винчи </a:t>
            </a:r>
            <a:br>
              <a:rPr lang="ru-RU" sz="3600" dirty="0" smtClean="0">
                <a:latin typeface="Bolero script" pitchFamily="66" charset="0"/>
              </a:rPr>
            </a:br>
            <a:r>
              <a:rPr lang="ru-RU" sz="3600" dirty="0" smtClean="0">
                <a:latin typeface="Bolero script" pitchFamily="66" charset="0"/>
              </a:rPr>
              <a:t> </a:t>
            </a:r>
            <a:r>
              <a:rPr lang="ru-RU" sz="2800" dirty="0" smtClean="0">
                <a:latin typeface="Bolero script" pitchFamily="66" charset="0"/>
              </a:rPr>
              <a:t>Родился  15 апреля  1452 года в городке Винчи, который  расположен к западу от  Флоренции.</a:t>
            </a:r>
            <a:br>
              <a:rPr lang="ru-RU" sz="2800" dirty="0" smtClean="0">
                <a:latin typeface="Bolero script" pitchFamily="66" charset="0"/>
              </a:rPr>
            </a:br>
            <a:r>
              <a:rPr lang="ru-RU" sz="2800" dirty="0" smtClean="0">
                <a:latin typeface="Bolero script" pitchFamily="66" charset="0"/>
              </a:rPr>
              <a:t> Он был одной из самых ярких и загадочных личностей в </a:t>
            </a:r>
            <a:br>
              <a:rPr lang="ru-RU" sz="2800" dirty="0" smtClean="0">
                <a:latin typeface="Bolero script" pitchFamily="66" charset="0"/>
              </a:rPr>
            </a:br>
            <a:r>
              <a:rPr lang="ru-RU" sz="2800" dirty="0" smtClean="0">
                <a:latin typeface="Bolero script" pitchFamily="66" charset="0"/>
              </a:rPr>
              <a:t>истории человечества . Выдающийся рисовальщик,</a:t>
            </a:r>
            <a:r>
              <a:rPr lang="en-US" sz="2800" dirty="0" smtClean="0">
                <a:latin typeface="Bolero script" pitchFamily="66" charset="0"/>
              </a:rPr>
              <a:t> </a:t>
            </a:r>
            <a:r>
              <a:rPr lang="ru-RU" sz="2800" dirty="0" smtClean="0">
                <a:latin typeface="Bolero script" pitchFamily="66" charset="0"/>
              </a:rPr>
              <a:t>превосходный живописец , гениальный инженер – он намного опередил свое время. Умер 2 мая 1519 года.</a:t>
            </a:r>
            <a:endParaRPr lang="ru-RU" sz="2800" dirty="0">
              <a:latin typeface="Bolero script" pitchFamily="66" charset="0"/>
            </a:endParaRPr>
          </a:p>
        </p:txBody>
      </p:sp>
      <p:pic>
        <p:nvPicPr>
          <p:cNvPr id="14" name="Содержимое 13" descr="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2976" y="857232"/>
            <a:ext cx="3789071" cy="4857784"/>
          </a:xfrm>
        </p:spPr>
      </p:pic>
    </p:spTree>
  </p:cSld>
  <p:clrMapOvr>
    <a:masterClrMapping/>
  </p:clrMapOvr>
  <p:transition spd="slow" advTm="40546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1285852" y="5357826"/>
            <a:ext cx="7498080" cy="1154416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latin typeface="Bolero script" pitchFamily="66" charset="0"/>
              </a:rPr>
              <a:t>Дама с горностаем                  Джоконда</a:t>
            </a:r>
            <a:endParaRPr lang="ru-RU" sz="3600" dirty="0">
              <a:latin typeface="Bolero script" pitchFamily="66" charset="0"/>
            </a:endParaRPr>
          </a:p>
        </p:txBody>
      </p:sp>
      <p:pic>
        <p:nvPicPr>
          <p:cNvPr id="26" name="Содержимое 25" descr="i (2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42976" y="285728"/>
            <a:ext cx="3351872" cy="4529556"/>
          </a:xfrm>
        </p:spPr>
      </p:pic>
      <p:pic>
        <p:nvPicPr>
          <p:cNvPr id="29" name="Содержимое 28" descr="2910878_0_0_monalisa_tlog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000760" y="285728"/>
            <a:ext cx="2990902" cy="4500594"/>
          </a:xfrm>
        </p:spPr>
      </p:pic>
    </p:spTree>
  </p:cSld>
  <p:clrMapOvr>
    <a:masterClrMapping/>
  </p:clrMapOvr>
  <p:transition spd="slow" advTm="9579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357290" y="550070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Bolero script" pitchFamily="66" charset="0"/>
              </a:rPr>
              <a:t> Мадонна </a:t>
            </a:r>
            <a:r>
              <a:rPr lang="ru-RU" sz="3600" dirty="0" err="1" smtClean="0">
                <a:latin typeface="Bolero script" pitchFamily="66" charset="0"/>
              </a:rPr>
              <a:t>Литта</a:t>
            </a:r>
            <a:r>
              <a:rPr lang="ru-RU" sz="3600" dirty="0" smtClean="0">
                <a:latin typeface="Bolero script" pitchFamily="66" charset="0"/>
              </a:rPr>
              <a:t>           Мадонна с цветком </a:t>
            </a:r>
            <a:endParaRPr lang="ru-RU" sz="4000" dirty="0">
              <a:latin typeface="Bolero script" pitchFamily="66" charset="0"/>
            </a:endParaRPr>
          </a:p>
        </p:txBody>
      </p:sp>
      <p:pic>
        <p:nvPicPr>
          <p:cNvPr id="7" name="Содержимое 6" descr="1madlit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571604" y="410106"/>
            <a:ext cx="3649827" cy="4568810"/>
          </a:xfrm>
        </p:spPr>
      </p:pic>
      <p:pic>
        <p:nvPicPr>
          <p:cNvPr id="8" name="Содержимое 7" descr="mJlMS00Nz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429256" y="357166"/>
            <a:ext cx="3058410" cy="4664075"/>
          </a:xfrm>
        </p:spPr>
      </p:pic>
    </p:spTree>
  </p:cSld>
  <p:clrMapOvr>
    <a:masterClrMapping/>
  </p:clrMapOvr>
  <p:transition spd="slow" advTm="5437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92080" y="332656"/>
            <a:ext cx="3672408" cy="6525344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Bolero script" pitchFamily="66" charset="0"/>
              </a:rPr>
              <a:t>Эта картина вызывает чувства спокойствия и немного радости . </a:t>
            </a:r>
            <a:br>
              <a:rPr lang="ru-RU" sz="3200" dirty="0" smtClean="0">
                <a:latin typeface="Bolero script" pitchFamily="66" charset="0"/>
              </a:rPr>
            </a:br>
            <a:r>
              <a:rPr lang="ru-RU" sz="3200" dirty="0" smtClean="0">
                <a:latin typeface="Bolero script" pitchFamily="66" charset="0"/>
              </a:rPr>
              <a:t>Когда смотришь на нее ты удивляешься  сколько линий и красок , любви ,нежности  вложил в эту картину художник</a:t>
            </a:r>
            <a:r>
              <a:rPr lang="ru-RU" sz="3600" dirty="0" smtClean="0">
                <a:latin typeface="Bolero script" pitchFamily="66" charset="0"/>
              </a:rPr>
              <a:t>.                 </a:t>
            </a:r>
            <a:endParaRPr lang="ru-RU" sz="3600" dirty="0">
              <a:latin typeface="Bolero script" pitchFamily="66" charset="0"/>
            </a:endParaRPr>
          </a:p>
        </p:txBody>
      </p:sp>
      <p:pic>
        <p:nvPicPr>
          <p:cNvPr id="6" name="Содержимое 5" descr="2910878_0_0_monalisa_tlo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357166"/>
            <a:ext cx="4063389" cy="6114433"/>
          </a:xfrm>
        </p:spPr>
      </p:pic>
    </p:spTree>
  </p:cSld>
  <p:clrMapOvr>
    <a:masterClrMapping/>
  </p:clrMapOvr>
  <p:transition spd="slow" advTm="22766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2066" y="285728"/>
            <a:ext cx="3783304" cy="635798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Bolero script" pitchFamily="66" charset="0"/>
              </a:rPr>
              <a:t>     Рафаэль </a:t>
            </a:r>
            <a:r>
              <a:rPr lang="ru-RU" sz="3600" dirty="0" err="1" smtClean="0">
                <a:latin typeface="Bolero script" pitchFamily="66" charset="0"/>
              </a:rPr>
              <a:t>Санти</a:t>
            </a:r>
            <a:r>
              <a:rPr lang="ru-RU" sz="3600" dirty="0" smtClean="0">
                <a:latin typeface="Bolero script" pitchFamily="66" charset="0"/>
              </a:rPr>
              <a:t> </a:t>
            </a:r>
            <a:br>
              <a:rPr lang="ru-RU" sz="3600" dirty="0" smtClean="0">
                <a:latin typeface="Bolero script" pitchFamily="66" charset="0"/>
              </a:rPr>
            </a:br>
            <a:r>
              <a:rPr lang="ru-RU" sz="3100" dirty="0" smtClean="0">
                <a:latin typeface="Bolero script" pitchFamily="66" charset="0"/>
              </a:rPr>
              <a:t>Родился 28 марта 1483 года в Центральной Италии , в небольшом городке </a:t>
            </a:r>
            <a:r>
              <a:rPr lang="ru-RU" sz="3100" dirty="0" err="1" smtClean="0">
                <a:latin typeface="Bolero script" pitchFamily="66" charset="0"/>
              </a:rPr>
              <a:t>Урбино</a:t>
            </a:r>
            <a:r>
              <a:rPr lang="ru-RU" sz="3100" dirty="0" smtClean="0">
                <a:latin typeface="Bolero script" pitchFamily="66" charset="0"/>
              </a:rPr>
              <a:t>. </a:t>
            </a:r>
            <a:br>
              <a:rPr lang="ru-RU" sz="3100" dirty="0" smtClean="0">
                <a:latin typeface="Bolero script" pitchFamily="66" charset="0"/>
              </a:rPr>
            </a:br>
            <a:r>
              <a:rPr lang="ru-RU" sz="3100" dirty="0" smtClean="0">
                <a:latin typeface="Bolero script" pitchFamily="66" charset="0"/>
              </a:rPr>
              <a:t> Он считается одни из самых талантливых художников и архитекторов , когда – либо живших на Земле . Его гений получил признание не только у современников , но и в последующие века</a:t>
            </a:r>
            <a:br>
              <a:rPr lang="ru-RU" sz="3100" dirty="0" smtClean="0">
                <a:latin typeface="Bolero script" pitchFamily="66" charset="0"/>
              </a:rPr>
            </a:br>
            <a:r>
              <a:rPr lang="ru-RU" sz="2800" dirty="0" smtClean="0"/>
              <a:t>  </a:t>
            </a:r>
            <a:r>
              <a:rPr lang="ru-RU" sz="3100" dirty="0" smtClean="0">
                <a:latin typeface="Bolero script" pitchFamily="66" charset="0"/>
              </a:rPr>
              <a:t>Умер 6 апреля 1520 года</a:t>
            </a:r>
            <a:endParaRPr lang="ru-RU" sz="3100" dirty="0">
              <a:latin typeface="Bolero script" pitchFamily="66" charset="0"/>
            </a:endParaRPr>
          </a:p>
        </p:txBody>
      </p:sp>
      <p:pic>
        <p:nvPicPr>
          <p:cNvPr id="8" name="Содержимое 7" descr="Raphael-sel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2976" y="857232"/>
            <a:ext cx="3904411" cy="4994015"/>
          </a:xfrm>
        </p:spPr>
      </p:pic>
    </p:spTree>
  </p:cSld>
  <p:clrMapOvr>
    <a:masterClrMapping/>
  </p:clrMapOvr>
  <p:transition spd="slow" advTm="44203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00100" y="5357826"/>
            <a:ext cx="8143900" cy="1285876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Bolero script" pitchFamily="66" charset="0"/>
              </a:rPr>
              <a:t/>
            </a:r>
            <a:br>
              <a:rPr lang="ru-RU" sz="3100" b="1" dirty="0" smtClean="0">
                <a:latin typeface="Bolero script" pitchFamily="66" charset="0"/>
              </a:rPr>
            </a:br>
            <a:r>
              <a:rPr lang="ru-RU" sz="3600" b="1" dirty="0" smtClean="0">
                <a:latin typeface="Bolero script" pitchFamily="66" charset="0"/>
              </a:rPr>
              <a:t>Сикстинская</a:t>
            </a:r>
            <a:r>
              <a:rPr lang="ru-RU" b="1" dirty="0" smtClean="0">
                <a:latin typeface="Bolero script" pitchFamily="66" charset="0"/>
              </a:rPr>
              <a:t> мадонна  </a:t>
            </a:r>
            <a:r>
              <a:rPr lang="ru-RU" sz="3600" b="1" dirty="0" smtClean="0">
                <a:latin typeface="Bolero script" pitchFamily="66" charset="0"/>
              </a:rPr>
              <a:t>Видение пророка </a:t>
            </a:r>
            <a:r>
              <a:rPr lang="ru-RU" sz="3600" b="1" dirty="0" err="1" smtClean="0">
                <a:latin typeface="Bolero script" pitchFamily="66" charset="0"/>
              </a:rPr>
              <a:t>Иезекииля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b="1" dirty="0" smtClean="0">
                <a:latin typeface="Bolero script" pitchFamily="66" charset="0"/>
              </a:rPr>
              <a:t/>
            </a:r>
            <a:br>
              <a:rPr lang="ru-RU" b="1" dirty="0" smtClean="0">
                <a:latin typeface="Bolero script" pitchFamily="66" charset="0"/>
              </a:rPr>
            </a:br>
            <a:endParaRPr lang="ru-RU" dirty="0">
              <a:latin typeface="Bolero script" pitchFamily="66" charset="0"/>
            </a:endParaRPr>
          </a:p>
        </p:txBody>
      </p:sp>
      <p:pic>
        <p:nvPicPr>
          <p:cNvPr id="9" name="Содержимое 8" descr="raffaello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43504" y="500042"/>
            <a:ext cx="3388742" cy="4664075"/>
          </a:xfrm>
        </p:spPr>
      </p:pic>
      <p:pic>
        <p:nvPicPr>
          <p:cNvPr id="8" name="Содержимое 7" descr="raffaello01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500166" y="500042"/>
            <a:ext cx="3337729" cy="4664075"/>
          </a:xfrm>
        </p:spPr>
      </p:pic>
    </p:spTree>
  </p:cSld>
  <p:clrMapOvr>
    <a:masterClrMapping/>
  </p:clrMapOvr>
  <p:transition spd="slow" advTm="12015"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500702"/>
            <a:ext cx="8143900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Bolero script" pitchFamily="66" charset="0"/>
              </a:rPr>
              <a:t>   Святое семейство                Мадонна </a:t>
            </a:r>
            <a:r>
              <a:rPr lang="ru-RU" sz="3200" b="1" dirty="0" err="1" smtClean="0">
                <a:latin typeface="Bolero script" pitchFamily="66" charset="0"/>
              </a:rPr>
              <a:t>Грандука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dirty="0">
              <a:latin typeface="Bolero script" pitchFamily="66" charset="0"/>
            </a:endParaRPr>
          </a:p>
        </p:txBody>
      </p:sp>
      <p:pic>
        <p:nvPicPr>
          <p:cNvPr id="5" name="Содержимое 4" descr="raffaello0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428728" y="642918"/>
            <a:ext cx="3657600" cy="4510335"/>
          </a:xfrm>
        </p:spPr>
      </p:pic>
      <p:pic>
        <p:nvPicPr>
          <p:cNvPr id="6" name="Содержимое 5" descr="raffaello7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572132" y="500042"/>
            <a:ext cx="3111813" cy="4664075"/>
          </a:xfrm>
        </p:spPr>
      </p:pic>
    </p:spTree>
  </p:cSld>
  <p:clrMapOvr>
    <a:masterClrMapping/>
  </p:clrMapOvr>
  <p:transition spd="slow" advTm="7766">
    <p:pull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1567</TotalTime>
  <Words>60</Words>
  <Application>Microsoft Office PowerPoint</Application>
  <PresentationFormat>Экран (4:3)</PresentationFormat>
  <Paragraphs>11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Bolero script</vt:lpstr>
      <vt:lpstr>Corbel</vt:lpstr>
      <vt:lpstr>Gill Sans MT</vt:lpstr>
      <vt:lpstr>Verdana</vt:lpstr>
      <vt:lpstr>Wingdings 2</vt:lpstr>
      <vt:lpstr>Солнцестояние</vt:lpstr>
      <vt:lpstr>Художники  и живопись  эпохи Возрождения</vt:lpstr>
      <vt:lpstr>История живописи эпохи  Возрождения    </vt:lpstr>
      <vt:lpstr>Леонардо да Винчи   Родился  15 апреля  1452 года в городке Винчи, который  расположен к западу от  Флоренции.  Он был одной из самых ярких и загадочных личностей в  истории человечества . Выдающийся рисовальщик, превосходный живописец , гениальный инженер – он намного опередил свое время. Умер 2 мая 1519 года.</vt:lpstr>
      <vt:lpstr>Дама с горностаем                  Джоконда</vt:lpstr>
      <vt:lpstr> Мадонна Литта           Мадонна с цветком </vt:lpstr>
      <vt:lpstr>Эта картина вызывает чувства спокойствия и немного радости .  Когда смотришь на нее ты удивляешься  сколько линий и красок , любви ,нежности  вложил в эту картину художник.                 </vt:lpstr>
      <vt:lpstr>     Рафаэль Санти  Родился 28 марта 1483 года в Центральной Италии , в небольшом городке Урбино.   Он считается одни из самых талантливых художников и архитекторов , когда – либо живших на Земле . Его гений получил признание не только у современников , но и в последующие века   Умер 6 апреля 1520 года</vt:lpstr>
      <vt:lpstr> Сикстинская мадонна  Видение пророка Иезекииля  </vt:lpstr>
      <vt:lpstr>   Святое семейство                Мадонна Грандука </vt:lpstr>
      <vt:lpstr> Эта картина вызывает чувство доброты , чистоты и радости . Чувствуется  что художник вложил в картину как можно  много света.             </vt:lpstr>
    </vt:vector>
  </TitlesOfParts>
  <Company>DreamLair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</dc:title>
  <dc:creator>Paradise</dc:creator>
  <cp:lastModifiedBy>Елена Прохожева</cp:lastModifiedBy>
  <cp:revision>136</cp:revision>
  <dcterms:created xsi:type="dcterms:W3CDTF">2014-03-23T09:22:27Z</dcterms:created>
  <dcterms:modified xsi:type="dcterms:W3CDTF">2015-06-20T05:26:41Z</dcterms:modified>
</cp:coreProperties>
</file>