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12" r:id="rId2"/>
    <p:sldId id="308" r:id="rId3"/>
    <p:sldId id="309" r:id="rId4"/>
    <p:sldId id="310" r:id="rId5"/>
    <p:sldId id="311" r:id="rId6"/>
    <p:sldId id="303" r:id="rId7"/>
    <p:sldId id="304" r:id="rId8"/>
    <p:sldId id="305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9" r:id="rId24"/>
    <p:sldId id="300" r:id="rId25"/>
    <p:sldId id="301" r:id="rId26"/>
    <p:sldId id="302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307" r:id="rId37"/>
    <p:sldId id="289" r:id="rId38"/>
    <p:sldId id="287" r:id="rId39"/>
    <p:sldId id="288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06" r:id="rId50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5" autoAdjust="0"/>
    <p:restoredTop sz="91358" autoAdjust="0"/>
  </p:normalViewPr>
  <p:slideViewPr>
    <p:cSldViewPr>
      <p:cViewPr varScale="1">
        <p:scale>
          <a:sx n="65" d="100"/>
          <a:sy n="65" d="100"/>
        </p:scale>
        <p:origin x="-6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04929-D6CB-4F8C-AE40-8103082A7999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7E3EE-F4C3-4661-A64C-AE9D436E2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E3EE-F4C3-4661-A64C-AE9D436E259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311970-2CAA-4A4F-8833-BAAF9F6506E8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p.by/upimg/3dbcf1e95a9df2bc3cfa526f880f3a43063654af/354069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slavs.org.ua/img/misc/solnce.jpg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g-fotki.yandex.ru/get/18/zhannaprokopeva.17/0_16437_f811f2c8_X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ante-tech.ru/images/katalog/fizio/t_t_m250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macropolis.narod.ru/images/macropolis4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hyperlink" Target="http://moltat.ru/wp-content/uploads/2010/01/2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images.km.ru/education/referats/img/27760~008.gi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uaprom-image.s3.amazonaws.com/715709_w640_h640_08rgp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corumgazetesi.com.tr/images_up/1721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edtechmarket.ru/zadmin_data/good.image/1155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netguruonline.com/wp-content/uploads/2009/11/dental-laser-treatmen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hyperlink" Target="http://www.stomlaser.ru/upload/sites/erter01.jp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Медицинская физиотерапевтическая </a:t>
            </a: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аппаратура</a:t>
            </a:r>
            <a:b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(продолжение)</a:t>
            </a:r>
            <a:endParaRPr lang="ru-RU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86322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215370" cy="2462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C00000"/>
                </a:solidFill>
                <a:latin typeface="Arial" charset="0"/>
                <a:cs typeface="Arial" charset="0"/>
              </a:rPr>
              <a:t>Специальные лампы </a:t>
            </a:r>
            <a:r>
              <a:rPr lang="ru-RU" sz="2200" dirty="0">
                <a:solidFill>
                  <a:srgbClr val="000000"/>
                </a:solidFill>
                <a:latin typeface="Arial" charset="0"/>
                <a:cs typeface="Arial" charset="0"/>
              </a:rPr>
              <a:t>– источники Видимого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и ИК </a:t>
            </a:r>
            <a:r>
              <a:rPr lang="ru-RU" sz="2200" dirty="0">
                <a:solidFill>
                  <a:srgbClr val="000000"/>
                </a:solidFill>
                <a:latin typeface="Arial" charset="0"/>
                <a:cs typeface="Arial" charset="0"/>
              </a:rPr>
              <a:t>– излучения ( спектр ламп накаливания содержит ≥85% ИК - лучей ) .</a:t>
            </a:r>
          </a:p>
          <a:p>
            <a:pPr>
              <a:defRPr/>
            </a:pPr>
            <a:endParaRPr lang="ru-RU" sz="2200" dirty="0">
              <a:solidFill>
                <a:srgbClr val="C00000"/>
              </a:solidFill>
              <a:latin typeface="Arial" charset="0"/>
            </a:endParaRPr>
          </a:p>
          <a:p>
            <a:pPr>
              <a:defRPr/>
            </a:pPr>
            <a:r>
              <a:rPr lang="ru-RU" sz="2200" dirty="0">
                <a:solidFill>
                  <a:srgbClr val="C00000"/>
                </a:solidFill>
                <a:latin typeface="Arial" charset="0"/>
                <a:cs typeface="Arial" charset="0"/>
              </a:rPr>
              <a:t>Проникновение в тело на 20 мм </a:t>
            </a:r>
            <a:r>
              <a:rPr lang="ru-RU" sz="2200" dirty="0">
                <a:solidFill>
                  <a:srgbClr val="000000"/>
                </a:solidFill>
                <a:latin typeface="Arial" charset="0"/>
                <a:cs typeface="Arial" charset="0"/>
              </a:rPr>
              <a:t>=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&gt;</a:t>
            </a:r>
            <a:r>
              <a:rPr lang="ru-RU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прогрев поверхности =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&gt; </a:t>
            </a:r>
            <a:r>
              <a:rPr lang="ru-RU" sz="2200" dirty="0">
                <a:solidFill>
                  <a:srgbClr val="000000"/>
                </a:solidFill>
                <a:latin typeface="Arial" charset="0"/>
                <a:cs typeface="Arial" charset="0"/>
              </a:rPr>
              <a:t>возникает градиент температур 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gradT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) =&gt; </a:t>
            </a:r>
            <a:r>
              <a:rPr lang="ru-RU" sz="2200" dirty="0">
                <a:solidFill>
                  <a:srgbClr val="000000"/>
                </a:solidFill>
                <a:latin typeface="Arial" charset="0"/>
                <a:cs typeface="Arial" charset="0"/>
              </a:rPr>
              <a:t>активизация деятельности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теплорегулирующей</a:t>
            </a:r>
            <a:r>
              <a:rPr lang="ru-RU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системы. </a:t>
            </a:r>
          </a:p>
          <a:p>
            <a:pPr>
              <a:defRPr/>
            </a:pPr>
            <a:endParaRPr lang="ru-RU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3813175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4907" y="5556587"/>
            <a:ext cx="414340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Лампа СОЛЛЮКС(переносная)</a:t>
            </a:r>
          </a:p>
          <a:p>
            <a:pPr>
              <a:defRPr/>
            </a:pP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(Лампа для проведения местных теплосветовых процедур)</a:t>
            </a:r>
          </a:p>
        </p:txBody>
      </p:sp>
      <p:pic>
        <p:nvPicPr>
          <p:cNvPr id="409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438400"/>
            <a:ext cx="2924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37338" y="3346643"/>
            <a:ext cx="2143141" cy="3611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Лампа «Соллюкс» стационарная  предназначена для проведения общих и местных светотепловых процедур в физиотерапевтических кабинетах лечебных учреждений.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42143" y="867193"/>
            <a:ext cx="8317397" cy="5665319"/>
            <a:chOff x="0" y="0"/>
            <a:chExt cx="8501090" cy="5533696"/>
          </a:xfrm>
        </p:grpSpPr>
        <p:grpSp>
          <p:nvGrpSpPr>
            <p:cNvPr id="4" name="Группа 5"/>
            <p:cNvGrpSpPr/>
            <p:nvPr/>
          </p:nvGrpSpPr>
          <p:grpSpPr>
            <a:xfrm>
              <a:off x="0" y="0"/>
              <a:ext cx="8501090" cy="2246769"/>
              <a:chOff x="285720" y="214290"/>
              <a:chExt cx="7786687" cy="2246769"/>
            </a:xfrm>
            <a:gradFill>
              <a:gsLst>
                <a:gs pos="100000">
                  <a:srgbClr val="F6DF8A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grpSpPr>
          <p:sp>
            <p:nvSpPr>
              <p:cNvPr id="3" name="TextBox 3"/>
              <p:cNvSpPr txBox="1">
                <a:spLocks noChangeArrowheads="1"/>
              </p:cNvSpPr>
              <p:nvPr/>
            </p:nvSpPr>
            <p:spPr bwMode="auto">
              <a:xfrm>
                <a:off x="285720" y="214290"/>
                <a:ext cx="7786687" cy="2246769"/>
              </a:xfrm>
              <a:prstGeom prst="rect">
                <a:avLst/>
              </a:prstGeom>
              <a:grpFill/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2000" b="1" i="1" dirty="0">
                    <a:solidFill>
                      <a:srgbClr val="C00000"/>
                    </a:solidFill>
                  </a:rPr>
                  <a:t>Лечебное применение</a:t>
                </a:r>
                <a:r>
                  <a:rPr lang="ru-RU" sz="2000" dirty="0"/>
                  <a:t>: кванты с     = 3-4 мкм =</a:t>
                </a:r>
                <a:r>
                  <a:rPr lang="en-US" sz="2000" dirty="0"/>
                  <a:t>&gt;</a:t>
                </a:r>
                <a:r>
                  <a:rPr lang="ru-RU" sz="2000" dirty="0"/>
                  <a:t> небольшая энергия =</a:t>
                </a:r>
                <a:r>
                  <a:rPr lang="en-US" sz="2000" dirty="0"/>
                  <a:t>&gt; </a:t>
                </a:r>
                <a:r>
                  <a:rPr lang="ru-RU" sz="2000" dirty="0"/>
                  <a:t>только тепловой эффект.</a:t>
                </a:r>
              </a:p>
              <a:p>
                <a:pPr>
                  <a:defRPr/>
                </a:pPr>
                <a:r>
                  <a:rPr lang="ru-RU" sz="2000" dirty="0"/>
                  <a:t>Глубина проникновения – 2-3 см =</a:t>
                </a:r>
                <a:r>
                  <a:rPr lang="en-US" sz="2000" dirty="0"/>
                  <a:t>&gt; </a:t>
                </a:r>
                <a:r>
                  <a:rPr lang="en-US" sz="2000" dirty="0" err="1"/>
                  <a:t>gradT</a:t>
                </a:r>
                <a:r>
                  <a:rPr lang="en-US" sz="2000" dirty="0"/>
                  <a:t> =&gt;</a:t>
                </a:r>
                <a:endParaRPr lang="ru-RU" sz="2000" dirty="0"/>
              </a:p>
              <a:p>
                <a:pPr marL="457200" indent="-457200">
                  <a:buFontTx/>
                  <a:buAutoNum type="arabicPeriod"/>
                  <a:defRPr/>
                </a:pPr>
                <a:r>
                  <a:rPr lang="ru-RU" sz="2000" dirty="0"/>
                  <a:t>↑ </a:t>
                </a:r>
                <a:r>
                  <a:rPr lang="ru-RU" sz="2000" dirty="0" err="1"/>
                  <a:t>обмен,кровоток</a:t>
                </a:r>
                <a:endParaRPr lang="ru-RU" sz="2000" dirty="0"/>
              </a:p>
              <a:p>
                <a:pPr marL="457200" indent="-457200">
                  <a:buFontTx/>
                  <a:buAutoNum type="arabicPeriod"/>
                  <a:defRPr/>
                </a:pPr>
                <a:r>
                  <a:rPr lang="ru-RU" sz="2000" dirty="0"/>
                  <a:t>↑ фагоцитарная активность лейкоцитов</a:t>
                </a:r>
              </a:p>
              <a:p>
                <a:pPr marL="457200" indent="-457200">
                  <a:buFontTx/>
                  <a:buAutoNum type="arabicPeriod"/>
                  <a:defRPr/>
                </a:pPr>
                <a:r>
                  <a:rPr lang="ru-RU" sz="2000" dirty="0"/>
                  <a:t>Транквилизирующее и болеутоляющее действие.</a:t>
                </a:r>
              </a:p>
              <a:p>
                <a:pPr marL="457200" indent="-457200">
                  <a:defRPr/>
                </a:pPr>
                <a:r>
                  <a:rPr lang="ru-RU" sz="2000" dirty="0"/>
                  <a:t>   </a:t>
                </a:r>
                <a:r>
                  <a:rPr lang="en-US" sz="2000" dirty="0"/>
                  <a:t>=&gt; </a:t>
                </a:r>
                <a:r>
                  <a:rPr lang="ru-RU" sz="2000" dirty="0"/>
                  <a:t>обратное развитие воспалительных процессов.</a:t>
                </a:r>
              </a:p>
            </p:txBody>
          </p:sp>
          <p:pic>
            <p:nvPicPr>
              <p:cNvPr id="41988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15462" y="214290"/>
                <a:ext cx="200017" cy="5000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0" y="2214554"/>
              <a:ext cx="8501090" cy="1785104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i="1">
                  <a:solidFill>
                    <a:srgbClr val="C00000"/>
                  </a:solidFill>
                  <a:latin typeface="Arial" charset="0"/>
                  <a:cs typeface="Arial" charset="0"/>
                </a:rPr>
                <a:t>Показания: </a:t>
              </a:r>
            </a:p>
            <a:p>
              <a:pPr>
                <a:buFontTx/>
                <a:buAutoNum type="arabicPeriod"/>
                <a:defRPr/>
              </a:pPr>
              <a:r>
                <a:rPr lang="ru-RU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Негнойные воспалительные процессы.</a:t>
              </a:r>
            </a:p>
            <a:p>
              <a:pPr>
                <a:buFontTx/>
                <a:buAutoNum type="arabicPeriod"/>
                <a:defRPr/>
              </a:pPr>
              <a:r>
                <a:rPr lang="ru-RU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Травмы суставов и мышечно-связочного</a:t>
              </a:r>
              <a:endParaRPr lang="ru-RU" sz="2000">
                <a:solidFill>
                  <a:srgbClr val="000000"/>
                </a:solidFill>
                <a:latin typeface="Arial" charset="0"/>
              </a:endParaRPr>
            </a:p>
            <a:p>
              <a:pPr>
                <a:buFontTx/>
                <a:buAutoNum type="arabicPeriod"/>
                <a:defRPr/>
              </a:pPr>
              <a:r>
                <a:rPr lang="ru-RU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 аппарата</a:t>
              </a:r>
            </a:p>
            <a:p>
              <a:pPr>
                <a:buFontTx/>
                <a:buAutoNum type="arabicPeriod"/>
                <a:defRPr/>
              </a:pPr>
              <a:r>
                <a:rPr lang="ru-RU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Ожоговая болезнь</a:t>
              </a:r>
            </a:p>
            <a:p>
              <a:pPr>
                <a:buFontTx/>
                <a:buAutoNum type="arabicPeriod"/>
                <a:defRPr/>
              </a:pPr>
              <a:r>
                <a:rPr lang="ru-RU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Невралгии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4000504"/>
              <a:ext cx="8501090" cy="1533192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2200" b="1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Приборы:</a:t>
              </a:r>
              <a:r>
                <a:rPr lang="ru-RU" sz="2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ru-RU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Лампы </a:t>
              </a:r>
              <a:r>
                <a:rPr lang="ru-RU" sz="20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ИК-лучей</a:t>
              </a:r>
              <a:endParaRPr lang="ru-RU" sz="2000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defRPr/>
              </a:pPr>
              <a:r>
                <a:rPr lang="ru-RU" sz="2000" dirty="0">
                  <a:solidFill>
                    <a:srgbClr val="000000"/>
                  </a:solidFill>
                  <a:latin typeface="Arial" charset="0"/>
                </a:rPr>
                <a:t>                   </a:t>
              </a:r>
              <a:r>
                <a:rPr lang="ru-RU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– </a:t>
              </a:r>
              <a:r>
                <a:rPr lang="ru-RU" sz="2000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Инфраруж</a:t>
              </a:r>
              <a:r>
                <a:rPr lang="ru-RU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, «Лик – 5м»;</a:t>
              </a:r>
            </a:p>
            <a:p>
              <a:pPr>
                <a:defRPr/>
              </a:pPr>
              <a:r>
                <a:rPr lang="ru-RU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Сочетанное действие теплового и видимого  </a:t>
              </a:r>
            </a:p>
            <a:p>
              <a:pPr>
                <a:defRPr/>
              </a:pPr>
              <a:r>
                <a:rPr lang="ru-RU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излучения – лампа «Соллюкс» стационарная;</a:t>
              </a:r>
            </a:p>
            <a:p>
              <a:pPr>
                <a:defRPr/>
              </a:pPr>
              <a:r>
                <a:rPr lang="ru-RU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ручной рефлектор с синей лампой.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1538" y="214290"/>
            <a:ext cx="7000924" cy="430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Средневолновая область ИК – излучения.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1242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Прямоугольник 4"/>
          <p:cNvSpPr>
            <a:spLocks noChangeArrowheads="1"/>
          </p:cNvSpPr>
          <p:nvPr/>
        </p:nvSpPr>
        <p:spPr bwMode="auto">
          <a:xfrm>
            <a:off x="5562600" y="58674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Инфракрасный облучатель «Соллюкс»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14282" y="671691"/>
            <a:ext cx="8429684" cy="61863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539750" algn="just" eaLnBrk="0" hangingPunct="0">
              <a:defRPr/>
            </a:pPr>
            <a:r>
              <a:rPr lang="ru-RU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Рефлектор состоит из зеркального металлического плафона , соединенного кронштейном с цельной металлической рукояткой. </a:t>
            </a:r>
            <a:endParaRPr lang="en-US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indent="539750" algn="just" eaLnBrk="0" hangingPunct="0"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                                 </a:t>
            </a:r>
            <a:r>
              <a:rPr lang="ru-RU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Внутри зеркального плафона находится </a:t>
            </a:r>
            <a:endParaRPr lang="en-US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indent="539750" algn="just" eaLnBrk="0" hangingPunct="0"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                                 </a:t>
            </a:r>
            <a:r>
              <a:rPr lang="ru-RU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лампа накаливания мощностью 60 Вт со </a:t>
            </a:r>
            <a:endParaRPr lang="en-US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indent="539750" algn="just" eaLnBrk="0" hangingPunct="0"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                                 </a:t>
            </a:r>
            <a:r>
              <a:rPr lang="ru-RU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стеклянной колбой синего цвета, которая и </a:t>
            </a:r>
            <a:endParaRPr lang="en-US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indent="539750" algn="just" eaLnBrk="0" hangingPunct="0"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                                 </a:t>
            </a:r>
            <a:r>
              <a:rPr lang="ru-RU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является источником инфракрасных и </a:t>
            </a:r>
            <a:endParaRPr lang="en-US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indent="539750" algn="just" eaLnBrk="0" hangingPunct="0"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                                 </a:t>
            </a:r>
            <a:r>
              <a:rPr lang="ru-RU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видимых лучей. </a:t>
            </a:r>
            <a:endParaRPr lang="en-US" b="1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indent="539750" algn="just" eaLnBrk="0" hangingPunct="0"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                                 </a:t>
            </a:r>
            <a:r>
              <a:rPr lang="ru-RU" b="1" u="sng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Лечебные эффекты инфракрасного </a:t>
            </a:r>
            <a:endParaRPr lang="en-US" b="1" u="sng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indent="539750" eaLnBrk="0" hangingPunct="0"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                                </a:t>
            </a:r>
            <a:r>
              <a:rPr lang="en-US" b="1" u="sng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b="1" u="sng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облучени</a:t>
            </a:r>
            <a:r>
              <a:rPr lang="ru-RU" b="1" u="sng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я  </a:t>
            </a:r>
          </a:p>
          <a:p>
            <a:pPr indent="539750" eaLnBrk="0" hangingPunct="0">
              <a:defRPr/>
            </a:pPr>
            <a:r>
              <a:rPr lang="ru-RU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                                      </a:t>
            </a:r>
            <a:r>
              <a:rPr lang="ru-RU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Противовоспалительный (противоотечный,      </a:t>
            </a:r>
          </a:p>
          <a:p>
            <a:pPr indent="539750" eaLnBrk="0" hangingPunct="0">
              <a:defRPr/>
            </a:pPr>
            <a:r>
              <a:rPr lang="ru-RU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                                 </a:t>
            </a:r>
            <a:r>
              <a:rPr lang="ru-RU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ренгенеративно-пролиферативный), </a:t>
            </a:r>
          </a:p>
          <a:p>
            <a:pPr indent="539750" eaLnBrk="0" hangingPunct="0">
              <a:defRPr/>
            </a:pPr>
            <a:r>
              <a:rPr lang="ru-RU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                                 </a:t>
            </a:r>
            <a:r>
              <a:rPr lang="ru-RU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трофический, местный анальгетический,  </a:t>
            </a:r>
          </a:p>
          <a:p>
            <a:pPr indent="539750" eaLnBrk="0" hangingPunct="0">
              <a:defRPr/>
            </a:pPr>
            <a:r>
              <a:rPr lang="ru-RU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                                  </a:t>
            </a:r>
            <a:r>
              <a:rPr lang="ru-RU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вазоактивный.</a:t>
            </a:r>
          </a:p>
          <a:p>
            <a:pPr indent="539750" eaLnBrk="0" hangingPunct="0"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  <a:p>
            <a:pPr indent="539750" algn="just" eaLnBrk="0" hangingPunct="0">
              <a:defRPr/>
            </a:pPr>
            <a:endParaRPr lang="ru-RU" b="1" u="sng">
              <a:solidFill>
                <a:schemeClr val="tx1"/>
              </a:solidFill>
              <a:latin typeface="Arial" charset="0"/>
            </a:endParaRPr>
          </a:p>
          <a:p>
            <a:pPr indent="539750" algn="just" eaLnBrk="0" hangingPunct="0">
              <a:defRPr/>
            </a:pPr>
            <a:endParaRPr lang="ru-RU" b="1" u="sng">
              <a:solidFill>
                <a:schemeClr val="tx1"/>
              </a:solidFill>
              <a:latin typeface="Arial" charset="0"/>
            </a:endParaRPr>
          </a:p>
          <a:p>
            <a:pPr indent="539750" algn="just" eaLnBrk="0" hangingPunct="0">
              <a:defRPr/>
            </a:pPr>
            <a:r>
              <a:rPr lang="ru-RU" b="1" u="sng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Показания для инфракрасного облучения</a:t>
            </a:r>
            <a:endParaRPr lang="ru-RU" u="sng">
              <a:solidFill>
                <a:schemeClr val="tx1"/>
              </a:solidFill>
              <a:latin typeface="Arial" charset="0"/>
            </a:endParaRPr>
          </a:p>
          <a:p>
            <a:pPr indent="539750" algn="just" eaLnBrk="0" hangingPunct="0">
              <a:defRPr/>
            </a:pPr>
            <a:r>
              <a:rPr lang="ru-RU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Хронические и подострые негнойные воспалительные заболевания внутренних органов, ожоги и отморожения, вялозаживающие раны, язвы, заболевания периферической нервной системы с болевым синдромом (миозиты, невралгия), последствия травм опорно-двигательного аппарата.</a:t>
            </a: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17" y="1499857"/>
            <a:ext cx="2782146" cy="375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4" name="Прямоугольник 3"/>
          <p:cNvSpPr>
            <a:spLocks noChangeArrowheads="1"/>
          </p:cNvSpPr>
          <p:nvPr/>
        </p:nvSpPr>
        <p:spPr bwMode="auto">
          <a:xfrm>
            <a:off x="214313" y="214313"/>
            <a:ext cx="8429625" cy="430212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/>
              <a:t>Рефлектор "Ясное солнышко" "АРМЕД" (синяя лампа)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7073" y="4553763"/>
            <a:ext cx="5131330" cy="615554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u="sng">
                <a:solidFill>
                  <a:srgbClr val="C00000"/>
                </a:solidFill>
                <a:latin typeface="Arial" charset="0"/>
                <a:cs typeface="Arial" charset="0"/>
              </a:rPr>
              <a:t>Методика</a:t>
            </a:r>
            <a:r>
              <a:rPr 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: ИК и Вид – 15</a:t>
            </a:r>
            <a:r>
              <a:rPr lang="ru-RU" sz="1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ru-RU" sz="1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40</a:t>
            </a: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’ </a:t>
            </a:r>
            <a:r>
              <a:rPr 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ежедневно или через день. </a:t>
            </a:r>
          </a:p>
          <a:p>
            <a:pPr>
              <a:defRPr/>
            </a:pPr>
            <a:r>
              <a:rPr 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Курс – 20-25 процедур.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57166"/>
            <a:ext cx="7572428" cy="178510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000000"/>
                </a:solidFill>
                <a:latin typeface="Arial" charset="0"/>
                <a:cs typeface="Arial" charset="0"/>
              </a:rPr>
              <a:t>Часть инфракрасного излучения с максимумом на длине волны около </a:t>
            </a:r>
            <a:r>
              <a:rPr lang="ru-RU" sz="2200" b="1">
                <a:solidFill>
                  <a:srgbClr val="0000CC"/>
                </a:solidFill>
                <a:latin typeface="Arial" charset="0"/>
                <a:cs typeface="Arial" charset="0"/>
              </a:rPr>
              <a:t>10 мкм</a:t>
            </a:r>
            <a:r>
              <a:rPr lang="ru-RU" sz="22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200" u="sng">
                <a:solidFill>
                  <a:srgbClr val="000000"/>
                </a:solidFill>
                <a:latin typeface="Arial" charset="0"/>
                <a:cs typeface="Arial" charset="0"/>
              </a:rPr>
              <a:t>соответствует излучению самого человеческого тела.</a:t>
            </a:r>
            <a:r>
              <a:rPr lang="ru-RU" sz="2200">
                <a:solidFill>
                  <a:srgbClr val="000000"/>
                </a:solidFill>
                <a:latin typeface="Arial" charset="0"/>
                <a:cs typeface="Arial" charset="0"/>
              </a:rPr>
              <a:t> Поэтому любое внешнее излучение с такими длинами волн наш организм воспринимает как «</a:t>
            </a:r>
            <a:r>
              <a:rPr lang="ru-RU" sz="2200">
                <a:solidFill>
                  <a:srgbClr val="0000CC"/>
                </a:solidFill>
                <a:latin typeface="Arial" charset="0"/>
                <a:cs typeface="Arial" charset="0"/>
              </a:rPr>
              <a:t>своё</a:t>
            </a:r>
            <a:r>
              <a:rPr lang="ru-RU" sz="2200">
                <a:solidFill>
                  <a:srgbClr val="000000"/>
                </a:solidFill>
                <a:latin typeface="Arial" charset="0"/>
                <a:cs typeface="Arial" charset="0"/>
              </a:rPr>
              <a:t>».</a:t>
            </a:r>
          </a:p>
        </p:txBody>
      </p:sp>
      <p:sp>
        <p:nvSpPr>
          <p:cNvPr id="5" name="Солнце 4"/>
          <p:cNvSpPr/>
          <p:nvPr/>
        </p:nvSpPr>
        <p:spPr>
          <a:xfrm>
            <a:off x="357158" y="928670"/>
            <a:ext cx="500066" cy="428628"/>
          </a:xfrm>
          <a:prstGeom prst="sun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25" y="2428875"/>
            <a:ext cx="7572375" cy="414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/>
              <a:t>Воздействуя на организм человека в длинноволновой части инфракрасного диапазона, можно получить явление, называемое «</a:t>
            </a:r>
            <a:r>
              <a:rPr lang="ru-RU" sz="2200">
                <a:solidFill>
                  <a:srgbClr val="D60093"/>
                </a:solidFill>
              </a:rPr>
              <a:t>резонансным поглощением</a:t>
            </a:r>
            <a:r>
              <a:rPr lang="ru-RU" sz="2200"/>
              <a:t>», при котором внешняя энергия будет активно поглощаться организмом, вызывая при этом </a:t>
            </a:r>
            <a:r>
              <a:rPr lang="ru-RU" sz="2200" u="sng"/>
              <a:t>улучшение микроциркуляции крови и повышая скорость окислительно-восстановительных процессов</a:t>
            </a:r>
            <a:r>
              <a:rPr lang="ru-RU" sz="2200"/>
              <a:t>, что субъективно ощущается как улучшение самочувствия, снятия чувства усталости и стресса.</a:t>
            </a:r>
          </a:p>
          <a:p>
            <a:pPr>
              <a:defRPr/>
            </a:pPr>
            <a:r>
              <a:rPr lang="ru-RU" sz="2200"/>
              <a:t> </a:t>
            </a:r>
            <a:r>
              <a:rPr lang="ru-RU" sz="2200" i="1"/>
              <a:t>Дальнее инфракрасное излучение проникает в организм до 4-5 см, вызывая его максимальный прогрев.</a:t>
            </a:r>
          </a:p>
        </p:txBody>
      </p:sp>
      <p:sp>
        <p:nvSpPr>
          <p:cNvPr id="7" name="Солнце 6"/>
          <p:cNvSpPr/>
          <p:nvPr/>
        </p:nvSpPr>
        <p:spPr>
          <a:xfrm>
            <a:off x="357158" y="3857628"/>
            <a:ext cx="500066" cy="428628"/>
          </a:xfrm>
          <a:prstGeom prst="sun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2"/>
          <p:cNvSpPr>
            <a:spLocks noChangeArrowheads="1"/>
          </p:cNvSpPr>
          <p:nvPr/>
        </p:nvSpPr>
        <p:spPr bwMode="auto">
          <a:xfrm>
            <a:off x="214313" y="214313"/>
            <a:ext cx="8286750" cy="76993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/>
              <a:t>Самый известный на Руси искусственный источник длинноволновых ИК - лучей - это русская печь.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00125"/>
            <a:ext cx="43402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C:\Users\админ\Desktop\Новая папка (3)\11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000125"/>
            <a:ext cx="478631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3929066"/>
            <a:ext cx="6215106" cy="25717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Очищение организма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2)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Омоложение кожи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3)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Повышение иммунитета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4)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Улучшение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микроциркуляции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крови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5)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Благоприятное психологическое воздействие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6)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Улучшение кровообращения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7)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Тренировка функциональных систем организма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8)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Восстановление организма</a:t>
            </a:r>
          </a:p>
        </p:txBody>
      </p:sp>
      <p:sp>
        <p:nvSpPr>
          <p:cNvPr id="45064" name="Прямоугольник 6"/>
          <p:cNvSpPr>
            <a:spLocks noChangeArrowheads="1"/>
          </p:cNvSpPr>
          <p:nvPr/>
        </p:nvSpPr>
        <p:spPr bwMode="auto">
          <a:xfrm>
            <a:off x="357188" y="3500438"/>
            <a:ext cx="2597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Инфракрасная сауна</a:t>
            </a:r>
            <a:endParaRPr lang="ru-RU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07" name="Прямоугольник 4"/>
          <p:cNvSpPr>
            <a:spLocks noChangeArrowheads="1"/>
          </p:cNvSpPr>
          <p:nvPr/>
        </p:nvSpPr>
        <p:spPr bwMode="auto">
          <a:xfrm>
            <a:off x="214313" y="1857375"/>
            <a:ext cx="8143875" cy="177641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i="1"/>
              <a:t>Понятие об ультрафиолетовых лучах впервые встречается у индийского философа 13-го века Shri Madhvacharya. Атмосфера описанной им местности содержала фиолетовые лучи, которые невозможно увидеть обычным глазом.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5875" y="214313"/>
            <a:ext cx="6307138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u="sng" dirty="0">
                <a:solidFill>
                  <a:srgbClr val="C00000"/>
                </a:solidFill>
              </a:rPr>
              <a:t>Ультрафиолетовое излучение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8143932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электромагнитное излучение, занимающее диапазон между фиолетовым концом видимого излучения и рентгеновским излучением (380 — 10 нм 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3643315"/>
            <a:ext cx="621510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Вскоре после того, как было обнаружено инфракрасное излучение,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Риттер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начал поиски излучения и в противоположном конце спектра, с длиной волны короче, чем у фиолетового цвета. В 1801 году он обнаружил </a:t>
            </a:r>
          </a:p>
          <a:p>
            <a:pPr algn="ctr">
              <a:defRPr/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УФ – излучение.</a:t>
            </a:r>
          </a:p>
        </p:txBody>
      </p:sp>
      <p:pic>
        <p:nvPicPr>
          <p:cNvPr id="4711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643313"/>
            <a:ext cx="1928812" cy="24622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7116" name="Rectangle 11"/>
          <p:cNvSpPr>
            <a:spLocks noChangeArrowheads="1"/>
          </p:cNvSpPr>
          <p:nvPr/>
        </p:nvSpPr>
        <p:spPr bwMode="auto">
          <a:xfrm>
            <a:off x="214313" y="5578475"/>
            <a:ext cx="8143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                                 Иога́нн Вильге́льм Ри́ттер (1776 —1810) —          </a:t>
            </a:r>
          </a:p>
          <a:p>
            <a:pPr eaLnBrk="0" hangingPunct="0"/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                                 немецкий химик,физик, философ-романтик.</a:t>
            </a:r>
            <a:endParaRPr lang="ru-RU" sz="2000" b="1">
              <a:solidFill>
                <a:schemeClr val="bg1"/>
              </a:solidFill>
            </a:endParaRPr>
          </a:p>
          <a:p>
            <a:pPr eaLnBrk="0" hangingPunct="0"/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Сделал ряд важнейших открытий в области электрохимии и УФ - излучения</a:t>
            </a:r>
            <a:r>
              <a:rPr lang="ru-RU" sz="2000" b="1">
                <a:solidFill>
                  <a:schemeClr val="bg1"/>
                </a:solidFill>
              </a:rPr>
              <a:t> 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38" y="214313"/>
            <a:ext cx="6837362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rgbClr val="C00000"/>
                </a:solidFill>
              </a:rPr>
              <a:t>Виды ультрафиолетового излучения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08025"/>
          <a:ext cx="8858313" cy="6149834"/>
        </p:xfrm>
        <a:graphic>
          <a:graphicData uri="http://schemas.openxmlformats.org/drawingml/2006/table">
            <a:tbl>
              <a:tblPr/>
              <a:tblGrid>
                <a:gridCol w="2271876"/>
                <a:gridCol w="2195479"/>
                <a:gridCol w="2195479"/>
                <a:gridCol w="2195479"/>
              </a:tblGrid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Аббревиатура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Длина волны в нанометрах</a:t>
                      </a:r>
                      <a:endParaRPr lang="ru-RU" sz="2000" u="none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</a:t>
                      </a:r>
                      <a:r>
                        <a:rPr lang="ru-RU" sz="2000" b="1" u="non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энергии на фотон</a:t>
                      </a:r>
                      <a:endParaRPr lang="ru-RU" sz="2000" u="none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9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Ближний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NUV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 нм — 300 нм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3.10 — 4.13 эВ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MUV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 нм — 200 нм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4.13 — 6.20 эВ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Дальний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FUV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 нм — 122 нм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6.20 — 10.2 эВ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Экстремальный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EUV, XUV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121 нм — 10 нм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10.2 — 124 эВ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Вакуумный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VUV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 нм — 10 нм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6.20 — 124 эВ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Ультрафиолет А, длинноволновой диапазон, </a:t>
                      </a:r>
                      <a:r>
                        <a:rPr lang="ru-RU" sz="2000" u="non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Чёрный свет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UVA (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ДУФ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 нм — 315 нм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3.10 — 3.94 эВ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65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Ультрафиолет B (средний диапазон)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UVB (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СУФ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315 нм — 280 нм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3.94 — 4.43 эВ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298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Ультрафиолет С, коротковолновой,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гермицидный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диапазон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UVC (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КУФ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 нм — 100 нм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4.43 — 12.4 эВ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chemeClr val="accent1">
                            <a:lumMod val="20000"/>
                            <a:lumOff val="8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25689"/>
            <a:ext cx="8715404" cy="563231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Основной источник </a:t>
            </a:r>
            <a:r>
              <a:rPr lang="ru-RU" sz="2000" b="1" dirty="0" err="1">
                <a:solidFill>
                  <a:schemeClr val="tx1"/>
                </a:solidFill>
              </a:rPr>
              <a:t>ультрафиолетов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ого излучения на Земле — Солнце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 (9% его излучения приходится на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 УФ область).</a:t>
            </a:r>
          </a:p>
          <a:p>
            <a:pPr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Соотношение интенсивности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излучения ДУФ и СУФ, общее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 количество ультрафиолетовых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лучей, достигающих поверхности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 Земли, зависит от следующих </a:t>
            </a:r>
          </a:p>
          <a:p>
            <a:pPr>
              <a:defRPr/>
            </a:pPr>
            <a:r>
              <a:rPr lang="ru-RU" sz="2000" b="1" i="1" u="sng" dirty="0">
                <a:solidFill>
                  <a:schemeClr val="tx1"/>
                </a:solidFill>
              </a:rPr>
              <a:t>факторов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-от концентрации атмосферного озона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над земной поверхностью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-от высоты Солнца над горизонтом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-от высоты над уровнем моря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-от атмосферного рассеивания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-от состояния облачного покрова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-от степени отражения </a:t>
            </a:r>
            <a:r>
              <a:rPr lang="ru-RU" sz="2000" b="1" dirty="0" err="1">
                <a:solidFill>
                  <a:schemeClr val="tx1"/>
                </a:solidFill>
              </a:rPr>
              <a:t>УФ-лучей</a:t>
            </a:r>
            <a:r>
              <a:rPr lang="ru-RU" sz="2000" b="1" dirty="0">
                <a:solidFill>
                  <a:schemeClr val="tx1"/>
                </a:solidFill>
              </a:rPr>
              <a:t> от поверхности (воды, почвы)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71540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Ближний ультрафиолетовый диапазон часто называют «чёрным светом», так как он не распознаётся человеческим глазом, но при отражении  от некоторых материалов спектр переходит в область фиолетового видимого излучения.</a:t>
            </a:r>
          </a:p>
        </p:txBody>
      </p:sp>
      <p:pic>
        <p:nvPicPr>
          <p:cNvPr id="49156" name="Picture 2" descr="F:\Медицинская и биологическая физика курс лекций с задачами Федорова Фаустов\Презентации Галина Вячеславовна\3 Тепл. излю\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214438"/>
            <a:ext cx="3071813" cy="3171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9157" name="Picture 4" descr="Картинка 2 из 39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929188"/>
            <a:ext cx="14287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" descr="Картинка 13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572000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а 74 из 529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34000"/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214313" y="2214563"/>
            <a:ext cx="8429625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CC"/>
                </a:solidFill>
              </a:rPr>
              <a:t>Положительные эффекты действия УФ</a:t>
            </a:r>
          </a:p>
          <a:p>
            <a:r>
              <a:rPr lang="ru-RU" sz="2000" b="1">
                <a:solidFill>
                  <a:srgbClr val="0000CC"/>
                </a:solidFill>
              </a:rPr>
              <a:t> (диапазоны ДУФ и СУФ) </a:t>
            </a:r>
          </a:p>
          <a:p>
            <a:pPr>
              <a:buFont typeface="Symbol" pitchFamily="18" charset="2"/>
              <a:buChar char="·"/>
            </a:pPr>
            <a:r>
              <a:rPr lang="ru-RU" b="1"/>
              <a:t>повышает тонус симпатико-адреналиновой </a:t>
            </a:r>
          </a:p>
          <a:p>
            <a:pPr>
              <a:buFont typeface="Symbol" pitchFamily="18" charset="2"/>
              <a:buNone/>
            </a:pPr>
            <a:r>
              <a:rPr lang="ru-RU" b="1"/>
              <a:t>  системы, </a:t>
            </a:r>
          </a:p>
          <a:p>
            <a:r>
              <a:rPr lang="ru-RU" b="1">
                <a:sym typeface="Symbol" pitchFamily="18" charset="2"/>
              </a:rPr>
              <a:t></a:t>
            </a:r>
            <a:r>
              <a:rPr lang="ru-RU" b="1"/>
              <a:t> активирует защитные механизмы,</a:t>
            </a:r>
          </a:p>
          <a:p>
            <a:r>
              <a:rPr lang="ru-RU" b="1">
                <a:sym typeface="Symbol" pitchFamily="18" charset="2"/>
              </a:rPr>
              <a:t></a:t>
            </a:r>
            <a:r>
              <a:rPr lang="ru-RU" b="1"/>
              <a:t>  повышает уровень неспецифического иммунитета,</a:t>
            </a:r>
          </a:p>
          <a:p>
            <a:r>
              <a:rPr lang="ru-RU" b="1">
                <a:sym typeface="Symbol" pitchFamily="18" charset="2"/>
              </a:rPr>
              <a:t></a:t>
            </a:r>
            <a:r>
              <a:rPr lang="ru-RU" b="1"/>
              <a:t>  увеличивает секрецию ряда гормонов,</a:t>
            </a:r>
          </a:p>
          <a:p>
            <a:r>
              <a:rPr lang="ru-RU" b="1">
                <a:sym typeface="Symbol" pitchFamily="18" charset="2"/>
              </a:rPr>
              <a:t></a:t>
            </a:r>
            <a:r>
              <a:rPr lang="ru-RU" b="1"/>
              <a:t>  образуются гистамин и подобные ему вещества, которые обладают  сосудорасширяющим действием, повышают проницаемость кожных сосудов,</a:t>
            </a:r>
          </a:p>
          <a:p>
            <a:r>
              <a:rPr lang="ru-RU" b="1">
                <a:sym typeface="Symbol" pitchFamily="18" charset="2"/>
              </a:rPr>
              <a:t></a:t>
            </a:r>
            <a:r>
              <a:rPr lang="ru-RU" b="1"/>
              <a:t> изменяется углеводный и белковый обмен веществ в организме,</a:t>
            </a:r>
          </a:p>
          <a:p>
            <a:r>
              <a:rPr lang="ru-RU" b="1">
                <a:sym typeface="Symbol" pitchFamily="18" charset="2"/>
              </a:rPr>
              <a:t></a:t>
            </a:r>
            <a:r>
              <a:rPr lang="ru-RU" b="1"/>
              <a:t>  изменяет легочную вентиляцию — частоту и ритм дыхания;</a:t>
            </a:r>
          </a:p>
          <a:p>
            <a:r>
              <a:rPr lang="ru-RU" b="1">
                <a:sym typeface="Symbol" pitchFamily="18" charset="2"/>
              </a:rPr>
              <a:t></a:t>
            </a:r>
            <a:r>
              <a:rPr lang="ru-RU" b="1"/>
              <a:t>  повышается газообмен, потребление кислорода, активизируется деятельность эндокринной системы,</a:t>
            </a:r>
          </a:p>
          <a:p>
            <a:r>
              <a:rPr lang="ru-RU" b="1">
                <a:sym typeface="Symbol" pitchFamily="18" charset="2"/>
              </a:rPr>
              <a:t></a:t>
            </a:r>
            <a:r>
              <a:rPr lang="ru-RU" b="1"/>
              <a:t> образование в организме витамина Д, укрепляющего костно-мышечную систему и обладающего антирахитным действием.</a:t>
            </a:r>
            <a:r>
              <a:rPr lang="ru-RU" sz="2000" b="1"/>
              <a:t> 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8786813" cy="21113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Биологические эффекты ультрафиолетового излучения в трёх спектральных участках существенно различаются:</a:t>
            </a:r>
          </a:p>
          <a:p>
            <a:pPr>
              <a:defRPr/>
            </a:pP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ДУФ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– пигментообразующее действие (лечение псориаза в сочетании с    фотосенсибилизирующими препаратами;</a:t>
            </a:r>
          </a:p>
          <a:p>
            <a:pPr>
              <a:defRPr/>
            </a:pP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СУФ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эритемообразующее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антирахитическое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действие;</a:t>
            </a:r>
          </a:p>
          <a:p>
            <a:pPr>
              <a:defRPr/>
            </a:pP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КУФ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– бактерицидное действие.</a:t>
            </a:r>
          </a:p>
        </p:txBody>
      </p:sp>
      <p:pic>
        <p:nvPicPr>
          <p:cNvPr id="50181" name="Picture 2" descr="Картинка 30 из 2783"/>
          <p:cNvPicPr>
            <a:picLocks noChangeAspect="1" noChangeArrowheads="1"/>
          </p:cNvPicPr>
          <p:nvPr/>
        </p:nvPicPr>
        <p:blipFill>
          <a:blip r:embed="rId4"/>
          <a:srcRect b="7895"/>
          <a:stretch>
            <a:fillRect/>
          </a:stretch>
        </p:blipFill>
        <p:spPr bwMode="auto">
          <a:xfrm>
            <a:off x="6553200" y="2178050"/>
            <a:ext cx="22098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3"/>
          <p:cNvSpPr txBox="1">
            <a:spLocks noChangeArrowheads="1"/>
          </p:cNvSpPr>
          <p:nvPr/>
        </p:nvSpPr>
        <p:spPr bwMode="auto">
          <a:xfrm>
            <a:off x="214313" y="4286250"/>
            <a:ext cx="8621712" cy="1766888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Показания к применению:</a:t>
            </a:r>
          </a:p>
          <a:p>
            <a:pPr>
              <a:buFontTx/>
              <a:buChar char="-"/>
            </a:pPr>
            <a:r>
              <a:rPr lang="ru-RU" sz="2200"/>
              <a:t>пневмонии,бронхиты, бронхиальная астма, ревматоидный артрит, рожистое воспаление кожи, невриты, радикулиты, инфицированные раны, ожоги, закаливание, профилактика рахита.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4572000" y="1576388"/>
            <a:ext cx="3643313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200" b="1">
                <a:cs typeface="Times New Roman" pitchFamily="18" charset="0"/>
              </a:rPr>
              <a:t>Ультрафиолетовый облучатель ОУФб-04 "Солнышко"</a:t>
            </a:r>
            <a:endParaRPr lang="ru-RU" sz="2200"/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50"/>
            <a:ext cx="4098925" cy="30003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1205" name="Прямоугольник 5"/>
          <p:cNvSpPr>
            <a:spLocks noChangeArrowheads="1"/>
          </p:cNvSpPr>
          <p:nvPr/>
        </p:nvSpPr>
        <p:spPr bwMode="auto">
          <a:xfrm>
            <a:off x="1785938" y="214313"/>
            <a:ext cx="5500687" cy="465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/>
              <a:t>Ультрафиолетовые облучатели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СВЧ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терапия</a:t>
            </a:r>
            <a:r>
              <a:rPr lang="ru-RU" sz="3200" dirty="0"/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2" descr="Картинка 7 из 1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714375"/>
            <a:ext cx="2071687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2571750" y="714375"/>
            <a:ext cx="6572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В микроволновой (СВЧ) терапии используется электромагнитное поле с частотой </a:t>
            </a:r>
            <a:r>
              <a:rPr lang="ru-RU" sz="2000" b="1"/>
              <a:t>460 МГц </a:t>
            </a:r>
            <a:r>
              <a:rPr lang="ru-RU" sz="2000"/>
              <a:t>(деци­метровый диапазон ) и </a:t>
            </a:r>
            <a:r>
              <a:rPr lang="ru-RU" sz="2000" b="1"/>
              <a:t>2375 МГц </a:t>
            </a:r>
            <a:r>
              <a:rPr lang="ru-RU" sz="2000"/>
              <a:t>(сантиметровый диапазон).</a:t>
            </a:r>
          </a:p>
        </p:txBody>
      </p:sp>
      <p:pic>
        <p:nvPicPr>
          <p:cNvPr id="30725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143125"/>
            <a:ext cx="3786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0" y="3379788"/>
            <a:ext cx="9144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solidFill>
                  <a:srgbClr val="FF0000"/>
                </a:solidFill>
              </a:rPr>
              <a:t>Действующий фактор </a:t>
            </a:r>
            <a:r>
              <a:rPr lang="ru-RU" sz="2000"/>
              <a:t>- ультракороткие электромагнитные волны.</a:t>
            </a:r>
          </a:p>
          <a:p>
            <a:r>
              <a:rPr lang="ru-RU" sz="2000" u="sng">
                <a:solidFill>
                  <a:srgbClr val="FF0000"/>
                </a:solidFill>
              </a:rPr>
              <a:t>Первичный механизм действия</a:t>
            </a:r>
            <a:r>
              <a:rPr lang="ru-RU" sz="2000">
                <a:solidFill>
                  <a:srgbClr val="FF0000"/>
                </a:solidFill>
              </a:rPr>
              <a:t> </a:t>
            </a:r>
            <a:r>
              <a:rPr lang="ru-RU" sz="2000"/>
              <a:t>- возбуждение колебаний ионов в растворах электролитов и переориентация легких диполей диэлектриков (в основном , воды).</a:t>
            </a:r>
          </a:p>
          <a:p>
            <a:r>
              <a:rPr lang="ru-RU" sz="2000" u="sng">
                <a:solidFill>
                  <a:srgbClr val="FF0000"/>
                </a:solidFill>
              </a:rPr>
              <a:t>Первичный физический эффект воздействия</a:t>
            </a:r>
            <a:r>
              <a:rPr lang="ru-RU" sz="2000">
                <a:solidFill>
                  <a:srgbClr val="FF0000"/>
                </a:solidFill>
              </a:rPr>
              <a:t> </a:t>
            </a:r>
            <a:r>
              <a:rPr lang="ru-RU" sz="2000"/>
              <a:t>- тепловой эффект.</a:t>
            </a:r>
          </a:p>
          <a:p>
            <a:r>
              <a:rPr lang="ru-RU" sz="2000"/>
              <a:t>Количество выделяемой теплоты в диэлектрике:</a:t>
            </a:r>
          </a:p>
          <a:p>
            <a:pPr algn="ctr"/>
            <a:r>
              <a:rPr lang="en-US" sz="2000"/>
              <a:t>q</a:t>
            </a:r>
            <a:r>
              <a:rPr lang="ru-RU" sz="2000"/>
              <a:t>= ωЕ</a:t>
            </a:r>
            <a:r>
              <a:rPr lang="ru-RU" sz="2000" baseline="30000"/>
              <a:t>2</a:t>
            </a:r>
            <a:r>
              <a:rPr lang="ru-RU" sz="2000"/>
              <a:t>ε</a:t>
            </a:r>
            <a:r>
              <a:rPr lang="en-US" sz="2000" baseline="-25000"/>
              <a:t>r</a:t>
            </a:r>
            <a:r>
              <a:rPr lang="ru-RU" sz="2000"/>
              <a:t>ε</a:t>
            </a:r>
            <a:r>
              <a:rPr lang="ru-RU" sz="2000" baseline="-25000"/>
              <a:t>0</a:t>
            </a:r>
            <a:r>
              <a:rPr lang="en-US" sz="2000"/>
              <a:t>tg</a:t>
            </a:r>
            <a:r>
              <a:rPr lang="ru-RU" sz="2000"/>
              <a:t>δ</a:t>
            </a:r>
          </a:p>
          <a:p>
            <a:r>
              <a:rPr lang="ru-RU" sz="2000"/>
              <a:t>Большое выделение теплоты наблюдается в водосодержащих тканях (кровь, мышцы).</a:t>
            </a:r>
          </a:p>
          <a:p>
            <a:r>
              <a:rPr lang="ru-RU" sz="2000" u="sng">
                <a:solidFill>
                  <a:srgbClr val="FF0000"/>
                </a:solidFill>
              </a:rPr>
              <a:t>Глубина проникновения</a:t>
            </a:r>
            <a:r>
              <a:rPr lang="ru-RU" sz="2000"/>
              <a:t> для ДМВ - 9-11 см, а для СМВ - 3-5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38" y="214313"/>
            <a:ext cx="3216275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/>
              <a:t>Искусственные источники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425" y="685780"/>
            <a:ext cx="8643966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УФ источники излучения, как правило, имеют селективный спектр, рассчитанный на достижение максимально возможного эффекта для определенного фотобиологического процесса. </a:t>
            </a:r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75"/>
            <a:ext cx="2667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11436" y="2359013"/>
            <a:ext cx="6072230" cy="1754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latin typeface="Arial" pitchFamily="34" charset="0"/>
                <a:cs typeface="Arial" pitchFamily="34" charset="0"/>
              </a:rPr>
              <a:t>Эритемные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лампы</a:t>
            </a:r>
            <a:r>
              <a:rPr lang="ru-RU" dirty="0">
                <a:latin typeface="Arial" pitchFamily="34" charset="0"/>
                <a:cs typeface="Arial" pitchFamily="34" charset="0"/>
              </a:rPr>
              <a:t> (ЛЭЗО, ЛЭР40) были разработаны в 60-х годах прошлого века для компенсации «УФ недостаточности» естественного излучения, интенсификации процесса фотохимического синтеза витамина D3 в коже человека («антирахитное действие»).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357694"/>
            <a:ext cx="3071802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Лампа ЛЭ 30 люминесцентная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эритемная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люминисцентная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), ртутная, низкого давления, терапевтическая, медицинская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37" name="Прямоугольник 8"/>
          <p:cNvSpPr>
            <a:spLocks noChangeArrowheads="1"/>
          </p:cNvSpPr>
          <p:nvPr/>
        </p:nvSpPr>
        <p:spPr bwMode="auto">
          <a:xfrm>
            <a:off x="3505200" y="4572000"/>
            <a:ext cx="5429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Обладая хорошим «антирахитным действием», излучение эритемных ламп с максимумом в диапазоне 305—315 нм оказывает одновременно сильное повреждающее воздействие на коньюктиву (слизистую оболочку глаза).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апля 6"/>
          <p:cNvSpPr/>
          <p:nvPr/>
        </p:nvSpPr>
        <p:spPr>
          <a:xfrm>
            <a:off x="0" y="0"/>
            <a:ext cx="8858280" cy="6858000"/>
          </a:xfrm>
          <a:prstGeom prst="teardrop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3251" name="Picture 6" descr="Картинка 106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048000"/>
            <a:ext cx="2143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85750"/>
            <a:ext cx="8286750" cy="2800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/>
              <a:t>«Искусственный солярий», в которых используются УФ - источники, вызывающие достаточно быстрое образование загара. В их спектре  преобладает «мягкое» излучение в зоне УФА.  Доля УФВ строго регламентируется, зависит от вида установок и типа кожи (в Европе различают 4 типа человеческой кожи от «кельтского» до «средиземноморского») и составляет 1-5 % от общего УФ излучения. </a:t>
            </a:r>
          </a:p>
        </p:txBody>
      </p:sp>
      <p:pic>
        <p:nvPicPr>
          <p:cNvPr id="53253" name="Picture 2" descr="Картинка 7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286125"/>
            <a:ext cx="5076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апля 5"/>
          <p:cNvSpPr/>
          <p:nvPr/>
        </p:nvSpPr>
        <p:spPr>
          <a:xfrm>
            <a:off x="0" y="0"/>
            <a:ext cx="9144000" cy="6858000"/>
          </a:xfrm>
          <a:prstGeom prst="teardrop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85813"/>
            <a:ext cx="4164012" cy="2428875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1214422"/>
            <a:ext cx="4143404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Кварцевая лампа "Солнышко" ( мини-солярий)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Лампы дают мягкий ультрафиолет, идеальный для загара.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9" name="Прямоугольник 4"/>
          <p:cNvSpPr>
            <a:spLocks noChangeArrowheads="1"/>
          </p:cNvSpPr>
          <p:nvPr/>
        </p:nvSpPr>
        <p:spPr bwMode="auto">
          <a:xfrm>
            <a:off x="214313" y="3643313"/>
            <a:ext cx="83581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(предназначен для местного лечения горла, уха, носа от воспалений различного рода. Лампа ДРТ-240 в этом "Солнышке" обладает мощным бактерицидным и вируцидным действием, которое помогает организму быстрее справиться с инфекцией)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dirty="0" err="1">
                <a:solidFill>
                  <a:srgbClr val="FF0000"/>
                </a:solidFill>
              </a:rPr>
              <a:t>Ла́зер</a:t>
            </a:r>
            <a:r>
              <a:rPr lang="ru-RU" sz="2800" dirty="0"/>
              <a:t> (англ. </a:t>
            </a:r>
            <a:r>
              <a:rPr lang="ru-RU" sz="2800" i="1" dirty="0" err="1"/>
              <a:t>laser</a:t>
            </a:r>
            <a:r>
              <a:rPr lang="ru-RU" sz="2800" dirty="0"/>
              <a:t>, акроним от англ. </a:t>
            </a:r>
            <a:r>
              <a:rPr lang="ru-RU" sz="2800" i="1" dirty="0" err="1"/>
              <a:t>light</a:t>
            </a:r>
            <a:r>
              <a:rPr lang="ru-RU" sz="2800" i="1" dirty="0"/>
              <a:t> </a:t>
            </a:r>
            <a:r>
              <a:rPr lang="ru-RU" sz="2800" i="1" dirty="0" err="1"/>
              <a:t>amplification</a:t>
            </a:r>
            <a:r>
              <a:rPr lang="ru-RU" sz="2800" i="1" dirty="0"/>
              <a:t> </a:t>
            </a:r>
            <a:r>
              <a:rPr lang="ru-RU" sz="2800" i="1" dirty="0" err="1"/>
              <a:t>by</a:t>
            </a:r>
            <a:r>
              <a:rPr lang="ru-RU" sz="2800" i="1" dirty="0"/>
              <a:t> </a:t>
            </a:r>
            <a:r>
              <a:rPr lang="ru-RU" sz="2800" i="1" dirty="0" err="1"/>
              <a:t>stimulated</a:t>
            </a:r>
            <a:r>
              <a:rPr lang="ru-RU" sz="2800" i="1" dirty="0"/>
              <a:t> </a:t>
            </a:r>
            <a:r>
              <a:rPr lang="ru-RU" sz="2800" i="1" dirty="0" err="1"/>
              <a:t>emission</a:t>
            </a:r>
            <a:r>
              <a:rPr lang="ru-RU" sz="2800" i="1" dirty="0"/>
              <a:t> </a:t>
            </a:r>
            <a:r>
              <a:rPr lang="ru-RU" sz="2800" i="1" dirty="0" err="1"/>
              <a:t>of</a:t>
            </a:r>
            <a:r>
              <a:rPr lang="ru-RU" sz="2800" i="1" dirty="0"/>
              <a:t> </a:t>
            </a:r>
            <a:r>
              <a:rPr lang="ru-RU" sz="2800" i="1" dirty="0" err="1"/>
              <a:t>radiation</a:t>
            </a:r>
            <a:r>
              <a:rPr lang="ru-RU" sz="2800" dirty="0"/>
              <a:t> — усиление света посредством вынужденного излучения), </a:t>
            </a:r>
            <a:r>
              <a:rPr lang="ru-RU" sz="2800" b="1" dirty="0">
                <a:solidFill>
                  <a:srgbClr val="FF0000"/>
                </a:solidFill>
              </a:rPr>
              <a:t>оптический квантовый генератор</a:t>
            </a:r>
            <a:r>
              <a:rPr lang="ru-RU" sz="2800" dirty="0"/>
              <a:t> — устройство, преобразующее энергию накачки (световую, электрическую, тепловую, химическую и др.) в энергию когерентного, монохроматического, поляризованного и узконаправленного потока излучения</a:t>
            </a:r>
            <a:r>
              <a:rPr lang="ru-RU" sz="2800" dirty="0" smtClean="0"/>
              <a:t>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Излучение лазера может быть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непрерывным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 постоянной мощностью, или импульсным.</a:t>
            </a:r>
            <a:endParaRPr lang="ru-RU" sz="2800" dirty="0"/>
          </a:p>
          <a:p>
            <a:pPr algn="just"/>
            <a:endParaRPr lang="ru-RU" sz="3200" dirty="0"/>
          </a:p>
        </p:txBody>
      </p:sp>
      <p:pic>
        <p:nvPicPr>
          <p:cNvPr id="23554" name="Picture 2" descr="http://im3-tub.yandex.net/i?id=267920079-08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181600"/>
            <a:ext cx="2057400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556" name="Picture 4" descr="http://im5-tub.yandex.net/i?id=41850575-13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572008"/>
            <a:ext cx="1905000" cy="14287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558" name="Picture 6" descr="http://im2-tub.yandex.net/i?id=90945525-15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714884"/>
            <a:ext cx="1828800" cy="1368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429132"/>
            <a:ext cx="32053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779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Фундаментальные физические идеи для создания лазеров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228600" y="1524000"/>
            <a:ext cx="8915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/>
              <a:t> Вынужденное излучение</a:t>
            </a:r>
          </a:p>
          <a:p>
            <a:pPr>
              <a:buFont typeface="Arial" charset="0"/>
              <a:buChar char="•"/>
            </a:pPr>
            <a:endParaRPr lang="ru-RU" sz="3600"/>
          </a:p>
          <a:p>
            <a:pPr>
              <a:buFont typeface="Arial" charset="0"/>
              <a:buChar char="•"/>
            </a:pPr>
            <a:r>
              <a:rPr lang="ru-RU" sz="3600"/>
              <a:t> Среда с инверсной заселённостью уровней.</a:t>
            </a:r>
          </a:p>
          <a:p>
            <a:pPr>
              <a:buFont typeface="Arial" charset="0"/>
              <a:buChar char="•"/>
            </a:pPr>
            <a:endParaRPr lang="ru-RU" sz="3600"/>
          </a:p>
          <a:p>
            <a:pPr>
              <a:buFont typeface="Arial" charset="0"/>
              <a:buChar char="•"/>
            </a:pPr>
            <a:r>
              <a:rPr lang="ru-RU" sz="3600"/>
              <a:t> Использование положительной обратной связи (оптического резонатора)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9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/>
              <a:t>Поглощение и излучение электромагнитных квантов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86296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86200"/>
            <a:ext cx="9144000" cy="1816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Спонтанное излучение – случайно и хаотично по времени, частоте, направлению распространения и поляризации. </a:t>
            </a:r>
          </a:p>
          <a:p>
            <a:pPr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85800"/>
            <a:ext cx="36195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Спонтанное излучение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620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0" y="4919663"/>
            <a:ext cx="9144000" cy="1938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Вынужденное (индуцированное) излучение – возникает при взаимодействии фотона с возбужденным атомом, если энергия фотона равна разности соответствующих уровней энергии атома. Кванты вынужденного излучения имеют одинаковую частоту и поляризацию.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Вынужденное излучение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Активная усиливающая среда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среда с инверсной заселённостью энергетических уровней: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1658938" y="3979862"/>
            <a:ext cx="5715000" cy="412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68" name="TextBox 35"/>
          <p:cNvSpPr txBox="1">
            <a:spLocks noChangeArrowheads="1"/>
          </p:cNvSpPr>
          <p:nvPr/>
        </p:nvSpPr>
        <p:spPr bwMode="auto">
          <a:xfrm>
            <a:off x="0" y="5041900"/>
            <a:ext cx="4495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rgbClr val="FF0000"/>
                </a:solidFill>
              </a:rPr>
              <a:t>Нормальная </a:t>
            </a:r>
            <a:r>
              <a:rPr lang="ru-RU" sz="2800"/>
              <a:t>заселённость уровней: нижние заняты, верхние свободны</a:t>
            </a:r>
          </a:p>
        </p:txBody>
      </p:sp>
      <p:sp>
        <p:nvSpPr>
          <p:cNvPr id="11269" name="TextBox 36"/>
          <p:cNvSpPr txBox="1">
            <a:spLocks noChangeArrowheads="1"/>
          </p:cNvSpPr>
          <p:nvPr/>
        </p:nvSpPr>
        <p:spPr bwMode="auto">
          <a:xfrm>
            <a:off x="4724400" y="5041900"/>
            <a:ext cx="4419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rgbClr val="FF0000"/>
                </a:solidFill>
              </a:rPr>
              <a:t>Инверсная </a:t>
            </a:r>
          </a:p>
          <a:p>
            <a:r>
              <a:rPr lang="ru-RU" sz="2800"/>
              <a:t>заселённость уровней: верхние заняты, нижние свободны</a:t>
            </a:r>
          </a:p>
        </p:txBody>
      </p:sp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4495800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4700" y="990600"/>
            <a:ext cx="4559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9"/>
          <p:cNvSpPr txBox="1">
            <a:spLocks noChangeArrowheads="1"/>
          </p:cNvSpPr>
          <p:nvPr/>
        </p:nvSpPr>
        <p:spPr bwMode="auto">
          <a:xfrm>
            <a:off x="152400" y="152400"/>
            <a:ext cx="8763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  <a:r>
              <a:rPr lang="ru-RU" sz="3600"/>
              <a:t>Процесс перевода среды из нормального состояния в инверсное называется </a:t>
            </a:r>
            <a:r>
              <a:rPr lang="ru-RU" sz="3600" b="1">
                <a:solidFill>
                  <a:srgbClr val="FF0000"/>
                </a:solidFill>
              </a:rPr>
              <a:t>накачкой</a:t>
            </a:r>
            <a:r>
              <a:rPr lang="ru-RU" sz="3600"/>
              <a:t>.</a:t>
            </a:r>
          </a:p>
          <a:p>
            <a:endParaRPr lang="ru-RU" sz="3600"/>
          </a:p>
          <a:p>
            <a:r>
              <a:rPr lang="ru-RU" sz="3600"/>
              <a:t>	</a:t>
            </a:r>
            <a:r>
              <a:rPr lang="ru-RU" sz="3600" u="sng"/>
              <a:t>Основные виды накачки:</a:t>
            </a:r>
          </a:p>
          <a:p>
            <a:endParaRPr lang="ru-RU" sz="3600"/>
          </a:p>
          <a:p>
            <a:pPr>
              <a:buFont typeface="Arial" charset="0"/>
              <a:buChar char="•"/>
            </a:pPr>
            <a:r>
              <a:rPr lang="ru-RU" sz="3600"/>
              <a:t> Оптическая</a:t>
            </a:r>
          </a:p>
          <a:p>
            <a:pPr>
              <a:buFont typeface="Arial" charset="0"/>
              <a:buChar char="•"/>
            </a:pPr>
            <a:r>
              <a:rPr lang="ru-RU" sz="3600"/>
              <a:t> Электрическая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36098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СВЧ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терапия</a:t>
            </a:r>
            <a:r>
              <a:rPr lang="ru-RU" sz="3200" dirty="0"/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16 из 2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7620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Оптический резонатор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62674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6324600" y="4191000"/>
            <a:ext cx="2819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 – активная среда;</a:t>
            </a:r>
          </a:p>
          <a:p>
            <a:r>
              <a:rPr lang="ru-RU" sz="2000"/>
              <a:t>2 – непрозрачное зеркало;</a:t>
            </a:r>
          </a:p>
          <a:p>
            <a:r>
              <a:rPr lang="ru-RU" sz="2000"/>
              <a:t>3 – полупрозрачное зеркало.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914400"/>
            <a:ext cx="2819400" cy="2246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Состоит из двух зеркал, подобранных так, что возникающее излучение многократно усиливается проходя через активную среду.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Box 5"/>
          <p:cNvSpPr txBox="1">
            <a:spLocks noChangeArrowheads="1"/>
          </p:cNvSpPr>
          <p:nvPr/>
        </p:nvSpPr>
        <p:spPr bwMode="auto">
          <a:xfrm>
            <a:off x="0" y="3581400"/>
            <a:ext cx="8763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/>
              <a:t>1- газоразрядная трубка, </a:t>
            </a:r>
          </a:p>
          <a:p>
            <a:pPr marL="342900" indent="-342900"/>
            <a:r>
              <a:rPr lang="ru-RU" sz="2000"/>
              <a:t>кварцевая </a:t>
            </a:r>
            <a:r>
              <a:rPr lang="en-US" sz="2000"/>
              <a:t>d</a:t>
            </a:r>
            <a:r>
              <a:rPr lang="ru-RU" sz="2000"/>
              <a:t> </a:t>
            </a:r>
            <a:r>
              <a:rPr lang="en-US" sz="2000"/>
              <a:t>≈</a:t>
            </a:r>
            <a:r>
              <a:rPr lang="ru-RU" sz="2000"/>
              <a:t> </a:t>
            </a:r>
            <a:r>
              <a:rPr lang="en-US" sz="2000"/>
              <a:t>7</a:t>
            </a:r>
            <a:r>
              <a:rPr lang="ru-RU" sz="2000"/>
              <a:t>мм</a:t>
            </a:r>
          </a:p>
          <a:p>
            <a:pPr marL="342900" indent="-342900"/>
            <a:r>
              <a:rPr lang="ru-RU" sz="2000"/>
              <a:t>2- смесь гелия и неона</a:t>
            </a:r>
            <a:r>
              <a:rPr lang="en-US" sz="2000"/>
              <a:t> </a:t>
            </a:r>
            <a:endParaRPr lang="ru-RU" sz="2000"/>
          </a:p>
          <a:p>
            <a:pPr marL="342900" indent="-342900"/>
            <a:r>
              <a:rPr lang="ru-RU" sz="2000"/>
              <a:t>(</a:t>
            </a:r>
            <a:r>
              <a:rPr lang="en-US" sz="2000"/>
              <a:t>He</a:t>
            </a:r>
            <a:r>
              <a:rPr lang="ru-RU" sz="2000"/>
              <a:t> </a:t>
            </a:r>
            <a:r>
              <a:rPr lang="en-US" sz="2000"/>
              <a:t>:</a:t>
            </a:r>
            <a:r>
              <a:rPr lang="ru-RU" sz="2000"/>
              <a:t> </a:t>
            </a:r>
            <a:r>
              <a:rPr lang="en-US" sz="2000"/>
              <a:t>Ne</a:t>
            </a:r>
            <a:r>
              <a:rPr lang="ru-RU" sz="2000"/>
              <a:t> </a:t>
            </a:r>
            <a:r>
              <a:rPr lang="en-US" sz="2000"/>
              <a:t>=</a:t>
            </a:r>
            <a:r>
              <a:rPr lang="ru-RU" sz="2000"/>
              <a:t> </a:t>
            </a:r>
            <a:r>
              <a:rPr lang="en-US" sz="2000"/>
              <a:t>10:1</a:t>
            </a:r>
            <a:r>
              <a:rPr lang="ru-RU" sz="2000"/>
              <a:t>), </a:t>
            </a:r>
            <a:r>
              <a:rPr lang="en-US" sz="2000"/>
              <a:t>P</a:t>
            </a:r>
            <a:r>
              <a:rPr lang="ru-RU" sz="2000"/>
              <a:t> </a:t>
            </a:r>
            <a:r>
              <a:rPr lang="en-US" sz="2000"/>
              <a:t>=</a:t>
            </a:r>
            <a:r>
              <a:rPr lang="ru-RU" sz="2000"/>
              <a:t> </a:t>
            </a:r>
            <a:r>
              <a:rPr lang="en-US" sz="2000"/>
              <a:t>150</a:t>
            </a:r>
            <a:r>
              <a:rPr lang="ru-RU" sz="2000"/>
              <a:t> Па</a:t>
            </a:r>
          </a:p>
          <a:p>
            <a:pPr marL="342900" indent="-342900"/>
            <a:r>
              <a:rPr lang="ru-RU" sz="2000"/>
              <a:t>3- электроды</a:t>
            </a:r>
          </a:p>
          <a:p>
            <a:pPr marL="342900" indent="-342900"/>
            <a:r>
              <a:rPr lang="ru-RU" sz="2000"/>
              <a:t>4- непрозрачное зеркало</a:t>
            </a:r>
          </a:p>
          <a:p>
            <a:pPr marL="342900" indent="-342900"/>
            <a:r>
              <a:rPr lang="ru-RU" sz="2000"/>
              <a:t>5- полупрозрачное  зеркало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Гелий-неоновый лазер</a:t>
            </a:r>
          </a:p>
        </p:txBody>
      </p:sp>
      <p:pic>
        <p:nvPicPr>
          <p:cNvPr id="103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63246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648075" y="5410200"/>
          <a:ext cx="485775" cy="549275"/>
        </p:xfrm>
        <a:graphic>
          <a:graphicData uri="http://schemas.openxmlformats.org/presentationml/2006/ole">
            <p:oleObj spid="_x0000_s1026" name="Формула" r:id="rId4" imgW="190440" imgH="215640" progId="Equation.3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3657600" y="3352800"/>
          <a:ext cx="514350" cy="512763"/>
        </p:xfrm>
        <a:graphic>
          <a:graphicData uri="http://schemas.openxmlformats.org/presentationml/2006/ole">
            <p:oleObj spid="_x0000_s1027" name="Формула" r:id="rId5" imgW="215640" imgH="215640" progId="Equation.3">
              <p:embed/>
            </p:oleObj>
          </a:graphicData>
        </a:graphic>
      </p:graphicFrame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8001000" y="5562600"/>
          <a:ext cx="457200" cy="504825"/>
        </p:xfrm>
        <a:graphic>
          <a:graphicData uri="http://schemas.openxmlformats.org/presentationml/2006/ole">
            <p:oleObj spid="_x0000_s1028" name="Формула" r:id="rId6" imgW="190440" imgH="215640" progId="Equation.3">
              <p:embed/>
            </p:oleObj>
          </a:graphicData>
        </a:graphic>
      </p:graphicFrame>
      <p:graphicFrame>
        <p:nvGraphicFramePr>
          <p:cNvPr id="1029" name="Object 9"/>
          <p:cNvGraphicFramePr>
            <a:graphicFrameLocks noChangeAspect="1"/>
          </p:cNvGraphicFramePr>
          <p:nvPr/>
        </p:nvGraphicFramePr>
        <p:xfrm>
          <a:off x="7924800" y="3124200"/>
          <a:ext cx="609600" cy="622300"/>
        </p:xfrm>
        <a:graphic>
          <a:graphicData uri="http://schemas.openxmlformats.org/presentationml/2006/ole">
            <p:oleObj spid="_x0000_s1029" name="Формула" r:id="rId7" imgW="203040" imgH="228600" progId="Equation.3">
              <p:embed/>
            </p:oleObj>
          </a:graphicData>
        </a:graphic>
      </p:graphicFrame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3505200"/>
            <a:ext cx="38862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0" name="Object 11"/>
          <p:cNvGraphicFramePr>
            <a:graphicFrameLocks noChangeAspect="1"/>
          </p:cNvGraphicFramePr>
          <p:nvPr/>
        </p:nvGraphicFramePr>
        <p:xfrm>
          <a:off x="7772400" y="4114800"/>
          <a:ext cx="533400" cy="531813"/>
        </p:xfrm>
        <a:graphic>
          <a:graphicData uri="http://schemas.openxmlformats.org/presentationml/2006/ole">
            <p:oleObj spid="_x0000_s1030" name="Формула" r:id="rId9" imgW="21564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0198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Красный рубиновый лазер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Свойства лазерного излучения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28600" y="914400"/>
            <a:ext cx="8610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000"/>
              <a:t> Монохроматичность</a:t>
            </a:r>
          </a:p>
          <a:p>
            <a:pPr>
              <a:buFont typeface="Arial" charset="0"/>
              <a:buChar char="•"/>
            </a:pPr>
            <a:endParaRPr lang="ru-RU" sz="4000"/>
          </a:p>
          <a:p>
            <a:pPr>
              <a:buFont typeface="Arial" charset="0"/>
              <a:buChar char="•"/>
            </a:pPr>
            <a:r>
              <a:rPr lang="ru-RU" sz="4000"/>
              <a:t> Узость пучка</a:t>
            </a:r>
          </a:p>
          <a:p>
            <a:pPr>
              <a:buFont typeface="Arial" charset="0"/>
              <a:buChar char="•"/>
            </a:pPr>
            <a:endParaRPr lang="ru-RU" sz="4000"/>
          </a:p>
          <a:p>
            <a:pPr>
              <a:buFont typeface="Arial" charset="0"/>
              <a:buChar char="•"/>
            </a:pPr>
            <a:r>
              <a:rPr lang="ru-RU" sz="4000"/>
              <a:t> Когерентность</a:t>
            </a:r>
          </a:p>
          <a:p>
            <a:pPr>
              <a:buFont typeface="Arial" charset="0"/>
              <a:buChar char="•"/>
            </a:pPr>
            <a:endParaRPr lang="ru-RU" sz="4000"/>
          </a:p>
          <a:p>
            <a:pPr>
              <a:buFont typeface="Arial" charset="0"/>
              <a:buChar char="•"/>
            </a:pPr>
            <a:r>
              <a:rPr lang="ru-RU" sz="4000"/>
              <a:t> Возможность получать различные мощности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Картинка 1 из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828800"/>
            <a:ext cx="71628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1066800" y="6040438"/>
            <a:ext cx="73152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31740" anchor="ctr">
            <a:spAutoFit/>
          </a:bodyPr>
          <a:lstStyle/>
          <a:p>
            <a:pPr algn="ctr" eaLnBrk="0" hangingPunct="0"/>
            <a:r>
              <a:rPr lang="ru-RU" sz="2400" b="1"/>
              <a:t>Длина волны: </a:t>
            </a:r>
            <a:r>
              <a:rPr lang="ru-RU" sz="2400"/>
              <a:t>зеленый 532нм, красный 650нм, пурпурный 405нм.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Монохроматичность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83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Излучение лазера имеет одну строго определенную длину волны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0,01 нм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dirty="0" smtClean="0"/>
              <a:t>Применение лазера медицине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643050"/>
            <a:ext cx="5000628" cy="432912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в качестве </a:t>
            </a:r>
            <a:r>
              <a:rPr lang="ru-RU" dirty="0" smtClean="0">
                <a:solidFill>
                  <a:srgbClr val="FF0000"/>
                </a:solidFill>
              </a:rPr>
              <a:t>инструмента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исследования</a:t>
            </a:r>
            <a:r>
              <a:rPr lang="en-US" dirty="0" smtClean="0"/>
              <a:t>:</a:t>
            </a:r>
          </a:p>
          <a:p>
            <a:r>
              <a:rPr lang="ru-RU" dirty="0" smtClean="0"/>
              <a:t>Спектральных</a:t>
            </a:r>
            <a:r>
              <a:rPr lang="en-US" dirty="0" smtClean="0"/>
              <a:t> </a:t>
            </a:r>
            <a:r>
              <a:rPr lang="ru-RU" dirty="0" smtClean="0"/>
              <a:t>исследованиях </a:t>
            </a:r>
            <a:endParaRPr lang="en-US" dirty="0" smtClean="0"/>
          </a:p>
          <a:p>
            <a:r>
              <a:rPr lang="ru-RU" dirty="0" smtClean="0"/>
              <a:t>лазерной микроскопии</a:t>
            </a:r>
            <a:endParaRPr lang="en-US" dirty="0" smtClean="0"/>
          </a:p>
          <a:p>
            <a:r>
              <a:rPr lang="ru-RU" dirty="0" smtClean="0"/>
              <a:t>голографии  </a:t>
            </a:r>
            <a:endParaRPr lang="en-US" dirty="0" smtClean="0"/>
          </a:p>
          <a:p>
            <a:r>
              <a:rPr lang="ru-RU" dirty="0" err="1" smtClean="0"/>
              <a:t>др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862482" y="1643050"/>
            <a:ext cx="4281518" cy="45434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в качестве </a:t>
            </a:r>
            <a:r>
              <a:rPr lang="ru-RU" dirty="0" smtClean="0">
                <a:solidFill>
                  <a:srgbClr val="FF0000"/>
                </a:solidFill>
              </a:rPr>
              <a:t>инструмента воздействия </a:t>
            </a:r>
            <a:r>
              <a:rPr lang="ru-RU" dirty="0" smtClean="0"/>
              <a:t>на биологические объекты</a:t>
            </a:r>
            <a:r>
              <a:rPr lang="en-US" dirty="0" smtClean="0"/>
              <a:t>:</a:t>
            </a:r>
          </a:p>
          <a:p>
            <a:r>
              <a:rPr lang="ru-RU" dirty="0" smtClean="0"/>
              <a:t> Дерматологии.</a:t>
            </a:r>
          </a:p>
          <a:p>
            <a:r>
              <a:rPr lang="ru-RU" dirty="0" smtClean="0"/>
              <a:t> Онкологии.</a:t>
            </a:r>
            <a:endParaRPr lang="en-US" dirty="0" smtClean="0"/>
          </a:p>
          <a:p>
            <a:r>
              <a:rPr lang="ru-RU" dirty="0" smtClean="0"/>
              <a:t>Хирургии.</a:t>
            </a:r>
            <a:endParaRPr lang="en-US" dirty="0" smtClean="0"/>
          </a:p>
          <a:p>
            <a:r>
              <a:rPr lang="ru-RU" dirty="0" smtClean="0"/>
              <a:t>Миостимуляции при вяло текущих раневых процессах, трофических язвах. </a:t>
            </a:r>
            <a:endParaRPr lang="en-US" dirty="0" smtClean="0"/>
          </a:p>
          <a:p>
            <a:r>
              <a:rPr lang="ru-RU" dirty="0" smtClean="0"/>
              <a:t> Офтальмологии</a:t>
            </a:r>
          </a:p>
          <a:p>
            <a:r>
              <a:rPr lang="ru-RU" dirty="0" smtClean="0"/>
              <a:t>др.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Лазер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071682" y="4214012"/>
            <a:ext cx="5287182" cy="79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571612"/>
            <a:ext cx="9144000" cy="158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Различные мощности лазерного излучения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3962400" cy="1938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Терапевтические лазеры</a:t>
            </a:r>
          </a:p>
          <a:p>
            <a:pPr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Низкая интенсивность: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≤10 Вт/см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600200"/>
            <a:ext cx="3962400" cy="1938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Хирургические лазеры</a:t>
            </a:r>
          </a:p>
          <a:p>
            <a:pPr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Высокая интенсивность: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до 10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Вт/см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Соединительная линия уступом 6"/>
          <p:cNvCxnSpPr>
            <a:stCxn id="5" idx="2"/>
            <a:endCxn id="4" idx="0"/>
          </p:cNvCxnSpPr>
          <p:nvPr/>
        </p:nvCxnSpPr>
        <p:spPr>
          <a:xfrm rot="16200000" flipH="1">
            <a:off x="5245100" y="-88900"/>
            <a:ext cx="1016000" cy="2362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5" idx="2"/>
            <a:endCxn id="3" idx="0"/>
          </p:cNvCxnSpPr>
          <p:nvPr/>
        </p:nvCxnSpPr>
        <p:spPr>
          <a:xfrm rot="5400000">
            <a:off x="2882900" y="-88900"/>
            <a:ext cx="1016000" cy="2362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Узость пучка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228600" y="7620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/>
              <a:t>	Лечение глаукомы, посредством «прокалывания» лазером отверстий размером 50-100 мкм для оттока внутриглазной жидкости.</a:t>
            </a:r>
          </a:p>
        </p:txBody>
      </p:sp>
      <p:pic>
        <p:nvPicPr>
          <p:cNvPr id="6" name="Picture 2" descr="Картинка 6 из 3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09800"/>
            <a:ext cx="5076825" cy="3800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Когерентность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228600" y="762000"/>
            <a:ext cx="8686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	Излучаемая лазером электромагнитная волна является когерентной : ее амплитуда, частота, фаза, направление распространения и поляризация постоянны или изменяются упорядоченно.</a:t>
            </a:r>
          </a:p>
        </p:txBody>
      </p:sp>
      <p:pic>
        <p:nvPicPr>
          <p:cNvPr id="19460" name="Picture 5" descr="http://www.pretich.narod.ru/Medicina-hoz/gastroskopy/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0575" y="2819400"/>
            <a:ext cx="4543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895600"/>
            <a:ext cx="4267200" cy="30464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На основе гелий-неонового лазера с использованием волоконной оптики разработаны гастроскопы, формирующие голографическое объёмное изображение внутренней полости желудка.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3286125" y="714375"/>
            <a:ext cx="55721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/>
              <a:t>В процедурах </a:t>
            </a:r>
            <a:r>
              <a:rPr lang="ru-RU" sz="2300" u="sng"/>
              <a:t>КВЧ - терапии</a:t>
            </a:r>
            <a:r>
              <a:rPr lang="ru-RU" sz="2300"/>
              <a:t> используют электромагнитные колебания частотой 57 - 65 ГГц (длина волны 4-8 мм).</a:t>
            </a:r>
          </a:p>
        </p:txBody>
      </p:sp>
      <p:pic>
        <p:nvPicPr>
          <p:cNvPr id="32771" name="Picture 2" descr="Картинка 1 из 8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3302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КВЧ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терапия</a:t>
            </a:r>
            <a:r>
              <a:rPr lang="ru-RU" sz="3200" dirty="0"/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143125"/>
            <a:ext cx="5000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0" y="3225800"/>
            <a:ext cx="9144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u="sng">
                <a:solidFill>
                  <a:srgbClr val="FF0000"/>
                </a:solidFill>
              </a:rPr>
              <a:t>Действующий фактор</a:t>
            </a:r>
            <a:r>
              <a:rPr lang="ru-RU" sz="2300">
                <a:solidFill>
                  <a:srgbClr val="FF0000"/>
                </a:solidFill>
              </a:rPr>
              <a:t> </a:t>
            </a:r>
            <a:r>
              <a:rPr lang="ru-RU" sz="2300"/>
              <a:t>- миллиметровые электромагнитные волны.</a:t>
            </a:r>
          </a:p>
          <a:p>
            <a:r>
              <a:rPr lang="ru-RU" sz="2300" u="sng">
                <a:solidFill>
                  <a:srgbClr val="FF0000"/>
                </a:solidFill>
              </a:rPr>
              <a:t>Первичный механизм действия</a:t>
            </a:r>
            <a:r>
              <a:rPr lang="ru-RU" sz="2300">
                <a:solidFill>
                  <a:srgbClr val="FF0000"/>
                </a:solidFill>
              </a:rPr>
              <a:t> </a:t>
            </a:r>
            <a:r>
              <a:rPr lang="ru-RU" sz="2300"/>
              <a:t>- резонансные и нерезонансные эффекты действия КВЧ - излучения на живые организмы.</a:t>
            </a:r>
          </a:p>
          <a:p>
            <a:r>
              <a:rPr lang="ru-RU" sz="2300" u="sng">
                <a:solidFill>
                  <a:srgbClr val="FF0000"/>
                </a:solidFill>
              </a:rPr>
              <a:t>Первичный физический эффект</a:t>
            </a:r>
            <a:r>
              <a:rPr lang="ru-RU" sz="2300">
                <a:solidFill>
                  <a:srgbClr val="FF0000"/>
                </a:solidFill>
              </a:rPr>
              <a:t> </a:t>
            </a:r>
            <a:r>
              <a:rPr lang="ru-RU" sz="2300"/>
              <a:t>- специфическая биоинформационная функция , связанная с резонансным поглощением энергии, запуском автоколебательных процессов и конформационной перестройкой в биологических системах; управление процессами приспособления; активация рефлексогенных зон и биологически активных точек.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Действие лазерного излучения на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биоткани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52400" y="762000"/>
            <a:ext cx="89916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i="1" dirty="0">
                <a:solidFill>
                  <a:srgbClr val="FF0000"/>
                </a:solidFill>
                <a:cs typeface="Arial" charset="0"/>
              </a:rPr>
              <a:t> На клеточном уровне: </a:t>
            </a:r>
            <a:r>
              <a:rPr lang="ru-RU" sz="2800" dirty="0">
                <a:cs typeface="Arial" charset="0"/>
              </a:rPr>
              <a:t>изменение активности клеточных мембран; активация ядерного аппарата клеток и систем </a:t>
            </a:r>
            <a:r>
              <a:rPr lang="ru-RU" sz="2800" dirty="0" err="1">
                <a:cs typeface="Arial" charset="0"/>
              </a:rPr>
              <a:t>ДНК-РНК-белок</a:t>
            </a:r>
            <a:r>
              <a:rPr lang="ru-RU" sz="2800" dirty="0">
                <a:cs typeface="Arial" charset="0"/>
              </a:rPr>
              <a:t>;  окислительно-восстановительных реакций, различных ферментативных систем,  и т.д.</a:t>
            </a:r>
          </a:p>
          <a:p>
            <a:pPr>
              <a:buFont typeface="Arial" charset="0"/>
              <a:buChar char="•"/>
            </a:pPr>
            <a:r>
              <a:rPr lang="ru-RU" sz="2800" i="1" dirty="0">
                <a:solidFill>
                  <a:srgbClr val="FF0000"/>
                </a:solidFill>
                <a:cs typeface="Arial" charset="0"/>
              </a:rPr>
              <a:t> На тканевом уровне:</a:t>
            </a:r>
            <a:r>
              <a:rPr lang="ru-RU" sz="2800" dirty="0">
                <a:cs typeface="Arial" charset="0"/>
              </a:rPr>
              <a:t> снижение рецепторной чувствительности, снижение длительности фаз воспалительного процесса, отека, и напряжения тканей; усиление поглощения тканями кислорода, увеличение скорости кровотока, активация транспорта веществ через сосудистую стенку и др.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Глубина проникновения до 2 мм.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3600" smtClean="0">
                <a:latin typeface="Arial" charset="0"/>
                <a:cs typeface="Arial" charset="0"/>
              </a:rPr>
              <a:t>высокие дозы – разрушающее</a:t>
            </a:r>
          </a:p>
          <a:p>
            <a:pPr eaLnBrk="1" hangingPunct="1"/>
            <a:endParaRPr lang="ru-RU" sz="36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3600" smtClean="0">
                <a:latin typeface="Arial" charset="0"/>
                <a:cs typeface="Arial" charset="0"/>
              </a:rPr>
              <a:t>средние дозы – угнетающее</a:t>
            </a:r>
          </a:p>
          <a:p>
            <a:pPr eaLnBrk="1" hangingPunct="1"/>
            <a:endParaRPr lang="ru-RU" sz="36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3600" smtClean="0">
                <a:latin typeface="Arial" charset="0"/>
                <a:cs typeface="Arial" charset="0"/>
              </a:rPr>
              <a:t>малые дозы – стимулирующее</a:t>
            </a:r>
          </a:p>
          <a:p>
            <a:pPr eaLnBrk="1" hangingPunct="1"/>
            <a:endParaRPr lang="ru-RU" sz="36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3600" smtClean="0">
                <a:latin typeface="Arial" charset="0"/>
                <a:cs typeface="Arial" charset="0"/>
              </a:rPr>
              <a:t>очень маленькие – отсутствие действия.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779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Действие лазерного излучения на организм в зависимости от поглощенной дозы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Применение в медицине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304800" y="838200"/>
            <a:ext cx="8458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/>
              <a:t>Безоперационное лечение отслойки сетчатки. Применяется специальный прибор – офтальмокоагулятор.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Световой бескровный нож (не нуждается в стерилизации).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Лечение глаукомы, посредством «прокалывания» лазером отверстий размером 50-100мкм.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Уничтожение раковых клеток.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Разрушение дентина при лечении зубов.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Получение голографических изображений, позволяющих с помощью волоконной оптики получить объёмное изображение внутренних полостей.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При лечении трофических язв, послеоперационных швов.</a:t>
            </a:r>
          </a:p>
          <a:p>
            <a:pPr marL="342900" indent="-342900">
              <a:buFontTx/>
              <a:buAutoNum type="arabicPeriod"/>
            </a:pPr>
            <a:r>
              <a:rPr lang="ru-RU" sz="2400"/>
              <a:t>При лечении ишемической болезни сердца и др.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бескровный разрез из-за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фотокоагуляции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надежность в работе (не сломается об косточку)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прозрачный, что расширяет поле зрения хирурга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абсолютная стерильность (луч + убивает микробы вследствие высокой температуры) локальность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анальгетический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эффект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быстрое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ранозаживление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Лазерный скальпель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863" y="1081088"/>
            <a:ext cx="52482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779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Локальность действия на биологическую ткань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Применение лазеров в офтальмологии</a:t>
            </a:r>
          </a:p>
        </p:txBody>
      </p:sp>
      <p:pic>
        <p:nvPicPr>
          <p:cNvPr id="26627" name="Picture 2" descr="http://xbrest.com/ind/images/catalog/9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346200"/>
            <a:ext cx="50292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0" y="838200"/>
            <a:ext cx="4419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/>
              <a:t>Безоперационное лечение отслойки сетчатки. Применяется специальный прибор – </a:t>
            </a:r>
            <a:r>
              <a:rPr lang="ru-RU" sz="3200" dirty="0" err="1"/>
              <a:t>офтальмокоагулятор</a:t>
            </a:r>
            <a:r>
              <a:rPr lang="ru-RU" sz="3200" dirty="0"/>
              <a:t>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rosslynmedical.com/images/e_ndoskopiya/cart_4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892425"/>
            <a:ext cx="22098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Применение лазера в эндоскопии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0" y="68580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Применяют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для: остановка кровотечений из изъязвлений, опухолей и других источников; ликвидация новообразований,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гемангиом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телеангиэктазий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 ускорение регенерации хронических язв. Лазерный луч проводят по кварцевому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световоду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Для наведения невидимого лазерного луча, используемого для деструкции, используют видимый (красный) луч гелий-неонового лазера. 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0" y="3687762"/>
            <a:ext cx="6934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Деструкция тканей происходит в результате генерации в них тепла и нагревания их до 1000°С.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Положительными качествами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фотокоагуляции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является отсутствие контакта инструмента с тканями, небольшая (до 2 мм) зона коагуляции,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гемостатический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эффект,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эпителизация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дефектов без образования рубцов. Безопасность применения лазерного излучения в эндоскопии обеспечивается концентрацией энергии в поверхностных слоях ткани, направленным воздействием, регулируемой экспозицией.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228600" y="685800"/>
            <a:ext cx="8915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	Лазерная стоматология — высокоэффективный современный метод лечения заболеваний слизистой оболочки рта и пародонта.</a:t>
            </a:r>
          </a:p>
          <a:p>
            <a:r>
              <a:rPr lang="ru-RU" sz="2400"/>
              <a:t>	Лазер не затрагивает ткани зуба, а выпаривает воду, в них содержащуюся. При этом гибнут бактерии, уплотняется зубная эмаль. Лазерная стоматология универсальна и применяется при: болезней дёсен, отбеливании зубов, протезировании и установке брекетов, а также при вживлении имплантатов.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Применение лазеров в стоматологии</a:t>
            </a:r>
          </a:p>
        </p:txBody>
      </p:sp>
      <p:pic>
        <p:nvPicPr>
          <p:cNvPr id="28676" name="Picture 2" descr="Картинка 1 из 307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52888"/>
            <a:ext cx="44958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Картинка 2 из 310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054475"/>
            <a:ext cx="35052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228600" y="838200"/>
            <a:ext cx="8763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FF0000"/>
                </a:solidFill>
              </a:rPr>
              <a:t>Первое правило лазерной безопасности: </a:t>
            </a:r>
            <a:r>
              <a:rPr lang="ru-RU" sz="2000" b="1" i="1">
                <a:solidFill>
                  <a:srgbClr val="FF0000"/>
                </a:solidFill>
              </a:rPr>
              <a:t>НИКОГДА НИ ПРИ КАКИХ ОБСТОЯТЕЛЬСТВАХ НЕ СМОТРИТЕ ГЛАЗАМИ НА ЛАЗЕРНЫЙ ЛУЧ!</a:t>
            </a:r>
          </a:p>
          <a:p>
            <a:pPr>
              <a:buFont typeface="Arial" charset="0"/>
              <a:buChar char="•"/>
            </a:pPr>
            <a:r>
              <a:rPr lang="ru-RU" sz="2000" b="1" i="1"/>
              <a:t> </a:t>
            </a:r>
            <a:r>
              <a:rPr lang="ru-RU" sz="2000"/>
              <a:t>Матовые поверхности стен </a:t>
            </a:r>
            <a:r>
              <a:rPr lang="ru-RU" sz="2000" b="1" i="1"/>
              <a:t> </a:t>
            </a:r>
            <a:r>
              <a:rPr lang="ru-RU" sz="2000"/>
              <a:t>и оборудования во избежание  отражения лазерного луча</a:t>
            </a:r>
          </a:p>
          <a:p>
            <a:pPr>
              <a:buFont typeface="Arial" charset="0"/>
              <a:buChar char="•"/>
            </a:pPr>
            <a:r>
              <a:rPr lang="ru-RU" sz="2000"/>
              <a:t>Персонал должен быть обеспечен лазерозащитными очками</a:t>
            </a:r>
          </a:p>
          <a:p>
            <a:pPr>
              <a:buFont typeface="Arial" charset="0"/>
              <a:buChar char="•"/>
            </a:pPr>
            <a:r>
              <a:rPr lang="ru-RU" sz="2000"/>
              <a:t>Наладка и ремонт лазерной системы могут проводиться исключительно специально обученным персоналом. </a:t>
            </a:r>
          </a:p>
          <a:p>
            <a:pPr>
              <a:buFont typeface="Arial" charset="0"/>
              <a:buChar char="•"/>
            </a:pPr>
            <a:endParaRPr lang="ru-RU" sz="2000"/>
          </a:p>
        </p:txBody>
      </p:sp>
      <p:sp>
        <p:nvSpPr>
          <p:cNvPr id="6" name="TextBox 5"/>
          <p:cNvSpPr txBox="1"/>
          <p:nvPr/>
        </p:nvSpPr>
        <p:spPr>
          <a:xfrm>
            <a:off x="0" y="-304800"/>
            <a:ext cx="9144000" cy="10779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Техника безопасности при работе с лазерами</a:t>
            </a:r>
          </a:p>
        </p:txBody>
      </p:sp>
      <p:pic>
        <p:nvPicPr>
          <p:cNvPr id="29700" name="Picture 5" descr="http://lasers.org.ru/images/stories/p1010560kw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http://lasers.org.ru/images/stories/p1010559u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052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304800" y="5638800"/>
            <a:ext cx="335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Солнцезащитные очки не защищают  от лазерного излучения</a:t>
            </a:r>
          </a:p>
        </p:txBody>
      </p:sp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5410200" y="556260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Лазерозащитные очки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858280" cy="304324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Внутривенно вводится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фотосенсибилизатор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который избирательно фиксируются на мембранах опухолевых клеток и митохондриях. При облучении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фотосенсибилизированной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опухолевой ткани лазерным излучением происходит переход нетоксичного триплетного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кислорода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синглетный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кислород, обладающий выраженным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цитотоксичным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действием, что приводит к разрушению клеточных мембран опухолевых клеток.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Лазер в онкологии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0438"/>
            <a:ext cx="4429124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Применяют для лечения эндобронхиального рака, рака пищевода</a:t>
            </a:r>
            <a:r>
              <a:rPr lang="ru-RU" sz="2800" b="1" dirty="0" smtClean="0"/>
              <a:t>, гортани,  </a:t>
            </a:r>
            <a:r>
              <a:rPr lang="ru-RU" sz="2800" b="1" dirty="0" smtClean="0"/>
              <a:t>поверхностного рака мочевого пузыря и шейки матки.</a:t>
            </a:r>
            <a:endParaRPr lang="ru-RU" sz="2800" b="1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86256"/>
            <a:ext cx="2857516" cy="21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779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Распределение поглощенной  энергии в ткани организма при разных воздействиях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357313"/>
            <a:ext cx="59118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571750"/>
            <a:ext cx="54546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4071938"/>
            <a:ext cx="57308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5214938"/>
            <a:ext cx="54864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4429155" cy="257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Магнитотерапия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282" y="3857628"/>
            <a:ext cx="4357718" cy="26898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Магнитные поля могут генерироваться в непрерывном или прерывистом (импульсном) режиме с различной частотой, формой, и длительностью импульсов.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785794"/>
            <a:ext cx="4500594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Магнитотерапия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метод физиотерапии, при котором применяют низкочастотное и постоянное магнитное поле. 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642918"/>
            <a:ext cx="4143372" cy="310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409553"/>
            <a:ext cx="3500462" cy="144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857232"/>
            <a:ext cx="8715436" cy="5643602"/>
          </a:xfrm>
          <a:prstGeom prst="roundRect">
            <a:avLst/>
          </a:prstGeom>
          <a:gradFill>
            <a:gsLst>
              <a:gs pos="29000">
                <a:srgbClr val="FFFF00">
                  <a:alpha val="80000"/>
                </a:srgbClr>
              </a:gs>
              <a:gs pos="75000">
                <a:srgbClr val="FFFF00">
                  <a:alpha val="33000"/>
                </a:srgbClr>
              </a:gs>
              <a:gs pos="86000">
                <a:srgbClr val="FFFF00">
                  <a:alpha val="10000"/>
                </a:srgbClr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Магнитотерапия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43372" y="1428736"/>
            <a:ext cx="500066" cy="50006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43042" y="1000108"/>
            <a:ext cx="578647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Лечебное  воздействие магнитных полей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785926"/>
            <a:ext cx="7643866" cy="452431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1)В процессе воздействия магнитного поля на ткани человека в них возникают электрические токи;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2)Вследствие переориентации биологических макромолекул, находящихся в ионизированном состоянии, и свободных радикалов, а также изменения физико-химических свойств водных систем организма происходят сдвиги в скорости биохимических и биофизических процессов.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3)Магнитная переориентация жидких кристаллов, являющихся основой клеточных и цитоплазматических мембран, влияет на проницаемость этих мембран и специфические функции клетки.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4)Изменения вероятности протекания элементарных актов взаимодействия в биохимических реакциях благодаря влиянию  магнитных полей на состояние электронной структуры.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Магнитотерапия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642918"/>
            <a:ext cx="8286808" cy="409342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Показания: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Остеохондроз с двигательными и чувствительными расстройствами;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Заболевания вегетативной нервной системы;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Диабетические полиневриты;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Невриты;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Выраженные фантомные боли;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Пародонтоз;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Дистрофические и воспалительные заболевания суставов, переломы длинных трубчатых костей;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Вазомоторный ринит, гайморит;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Посттромбофлебитический синдром;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Артериальная гипертония 1-ПА стадии;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4929198"/>
            <a:ext cx="8358246" cy="178510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Противопоказания: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Резко выраженная гипертония, грибковые заболевания кожи, туберкулез легких, тяжелые формы гипертонической болезни острые нарушения мозгового и коронарного кровообращения,  гипертоническая болезнь с резко выраженным колебанием АД, острые гнойные процессы, острые инфекционные заболевания.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143512"/>
            <a:ext cx="5535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Крест 6"/>
          <p:cNvSpPr/>
          <p:nvPr/>
        </p:nvSpPr>
        <p:spPr>
          <a:xfrm>
            <a:off x="142844" y="1142984"/>
            <a:ext cx="285720" cy="285752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ест 7"/>
          <p:cNvSpPr/>
          <p:nvPr/>
        </p:nvSpPr>
        <p:spPr>
          <a:xfrm>
            <a:off x="142844" y="1928802"/>
            <a:ext cx="285720" cy="285752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/>
          <p:cNvSpPr/>
          <p:nvPr/>
        </p:nvSpPr>
        <p:spPr>
          <a:xfrm>
            <a:off x="142844" y="3429000"/>
            <a:ext cx="285720" cy="285752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ест 9"/>
          <p:cNvSpPr/>
          <p:nvPr/>
        </p:nvSpPr>
        <p:spPr>
          <a:xfrm>
            <a:off x="142844" y="4143380"/>
            <a:ext cx="285720" cy="285752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ест 10"/>
          <p:cNvSpPr/>
          <p:nvPr/>
        </p:nvSpPr>
        <p:spPr>
          <a:xfrm>
            <a:off x="142844" y="2571744"/>
            <a:ext cx="285720" cy="285752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14290"/>
            <a:ext cx="835824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Лечебное применение ИК - излучения основано на тепловом действии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71546"/>
            <a:ext cx="8358246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Диапазон ИК - излучения делят на три части:</a:t>
            </a:r>
          </a:p>
          <a:p>
            <a:pPr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коротковолновая область: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λ 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= 0,74—2,5 мкм;</a:t>
            </a:r>
          </a:p>
          <a:p>
            <a:pPr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средневолновая область: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λ 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= 2,5—50 мкм;</a:t>
            </a:r>
          </a:p>
          <a:p>
            <a:pPr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длинноволновая область: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λ 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= 50—2000 мкм;</a:t>
            </a:r>
          </a:p>
        </p:txBody>
      </p:sp>
      <p:sp>
        <p:nvSpPr>
          <p:cNvPr id="39944" name="Прямоугольник 3"/>
          <p:cNvSpPr>
            <a:spLocks noChangeArrowheads="1"/>
          </p:cNvSpPr>
          <p:nvPr/>
        </p:nvSpPr>
        <p:spPr bwMode="auto">
          <a:xfrm>
            <a:off x="214313" y="2500313"/>
            <a:ext cx="8286750" cy="14414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i="1" dirty="0"/>
              <a:t>Последнее время длинноволновую область этого диапазона выделяют в независимый диапазон электромагнитных волн — </a:t>
            </a:r>
            <a:r>
              <a:rPr lang="ru-RU" sz="2200" b="1" i="1" dirty="0" err="1">
                <a:solidFill>
                  <a:srgbClr val="002060"/>
                </a:solidFill>
              </a:rPr>
              <a:t>терагерцовое</a:t>
            </a:r>
            <a:r>
              <a:rPr lang="ru-RU" sz="2200" b="1" i="1" dirty="0">
                <a:solidFill>
                  <a:srgbClr val="002060"/>
                </a:solidFill>
              </a:rPr>
              <a:t> излучение</a:t>
            </a:r>
            <a:r>
              <a:rPr lang="ru-RU" sz="2200" i="1" dirty="0">
                <a:solidFill>
                  <a:srgbClr val="002060"/>
                </a:solidFill>
              </a:rPr>
              <a:t> </a:t>
            </a:r>
            <a:r>
              <a:rPr lang="ru-RU" sz="2200" i="1" dirty="0"/>
              <a:t>(субмиллиметровое излучение).</a:t>
            </a:r>
          </a:p>
        </p:txBody>
      </p:sp>
      <p:sp>
        <p:nvSpPr>
          <p:cNvPr id="39945" name="Rectangle 12"/>
          <p:cNvSpPr>
            <a:spLocks noChangeArrowheads="1"/>
          </p:cNvSpPr>
          <p:nvPr/>
        </p:nvSpPr>
        <p:spPr bwMode="auto">
          <a:xfrm>
            <a:off x="0" y="3962400"/>
            <a:ext cx="5638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C00000"/>
                </a:solidFill>
              </a:rPr>
              <a:t> </a:t>
            </a:r>
            <a:r>
              <a:rPr lang="ru-RU" sz="2200">
                <a:solidFill>
                  <a:srgbClr val="C00000"/>
                </a:solidFill>
                <a:cs typeface="Arial" charset="0"/>
              </a:rPr>
              <a:t>Наибольший эффект </a:t>
            </a:r>
            <a:r>
              <a:rPr lang="ru-RU" sz="2200">
                <a:solidFill>
                  <a:srgbClr val="000000"/>
                </a:solidFill>
                <a:cs typeface="Arial" charset="0"/>
              </a:rPr>
              <a:t>→ при воздействии </a:t>
            </a:r>
            <a:r>
              <a:rPr lang="ru-RU" sz="2200" b="1">
                <a:solidFill>
                  <a:srgbClr val="009900"/>
                </a:solidFill>
              </a:rPr>
              <a:t> </a:t>
            </a:r>
            <a:r>
              <a:rPr lang="ru-RU" sz="2200" b="1">
                <a:solidFill>
                  <a:srgbClr val="009900"/>
                </a:solidFill>
                <a:cs typeface="Arial" charset="0"/>
              </a:rPr>
              <a:t>коротковолновым излуче</a:t>
            </a:r>
            <a:r>
              <a:rPr lang="ru-RU" sz="2200" b="1">
                <a:solidFill>
                  <a:srgbClr val="009900"/>
                </a:solidFill>
              </a:rPr>
              <a:t>ние</a:t>
            </a:r>
            <a:r>
              <a:rPr lang="ru-RU" sz="2200" b="1">
                <a:solidFill>
                  <a:srgbClr val="009900"/>
                </a:solidFill>
                <a:cs typeface="Arial" charset="0"/>
              </a:rPr>
              <a:t>м</a:t>
            </a:r>
            <a:r>
              <a:rPr lang="ru-RU" sz="2200">
                <a:solidFill>
                  <a:srgbClr val="000000"/>
                </a:solidFill>
                <a:cs typeface="Arial" charset="0"/>
              </a:rPr>
              <a:t>,</a:t>
            </a:r>
            <a:endParaRPr lang="ru-RU" sz="2200">
              <a:solidFill>
                <a:srgbClr val="000000"/>
              </a:solidFill>
            </a:endParaRPr>
          </a:p>
          <a:p>
            <a:r>
              <a:rPr lang="ru-RU" sz="2200">
                <a:solidFill>
                  <a:srgbClr val="000000"/>
                </a:solidFill>
                <a:cs typeface="Arial" charset="0"/>
              </a:rPr>
              <a:t> близким к видимому диапазону.</a:t>
            </a:r>
          </a:p>
        </p:txBody>
      </p:sp>
      <p:pic>
        <p:nvPicPr>
          <p:cNvPr id="39946" name="Picture 2" descr="C:\Users\админ\Desktop\Новая папка (3)\58151556_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006850"/>
            <a:ext cx="40386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2153</Words>
  <PresentationFormat>Экран (4:3)</PresentationFormat>
  <Paragraphs>320</Paragraphs>
  <Slides>49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Тема Office</vt:lpstr>
      <vt:lpstr>Формула</vt:lpstr>
      <vt:lpstr>Медицинская физиотерапевтическая аппаратура (продолжение)</vt:lpstr>
      <vt:lpstr>Слайд 2</vt:lpstr>
      <vt:lpstr>Слайд 3</vt:lpstr>
      <vt:lpstr>Слайд 4</vt:lpstr>
      <vt:lpstr>Слайд 5</vt:lpstr>
      <vt:lpstr>Магнитотерапия</vt:lpstr>
      <vt:lpstr>Магнитотерапия</vt:lpstr>
      <vt:lpstr>Магнитотерапия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Применение лазера медицине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Лазер</dc:title>
  <cp:lastModifiedBy>mayakov</cp:lastModifiedBy>
  <cp:revision>58</cp:revision>
  <dcterms:modified xsi:type="dcterms:W3CDTF">2011-11-25T13:30:03Z</dcterms:modified>
</cp:coreProperties>
</file>