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9" r:id="rId3"/>
    <p:sldId id="273" r:id="rId4"/>
    <p:sldId id="277" r:id="rId5"/>
    <p:sldId id="295" r:id="rId6"/>
    <p:sldId id="297" r:id="rId7"/>
    <p:sldId id="296" r:id="rId8"/>
    <p:sldId id="292" r:id="rId9"/>
    <p:sldId id="293" r:id="rId10"/>
    <p:sldId id="314" r:id="rId11"/>
    <p:sldId id="294" r:id="rId12"/>
    <p:sldId id="316" r:id="rId13"/>
    <p:sldId id="315" r:id="rId14"/>
    <p:sldId id="320" r:id="rId15"/>
    <p:sldId id="317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322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4" r:id="rId32"/>
    <p:sldId id="323" r:id="rId33"/>
    <p:sldId id="275" r:id="rId34"/>
    <p:sldId id="318" r:id="rId35"/>
    <p:sldId id="278" r:id="rId36"/>
    <p:sldId id="279" r:id="rId37"/>
    <p:sldId id="280" r:id="rId38"/>
    <p:sldId id="281" r:id="rId39"/>
    <p:sldId id="282" r:id="rId40"/>
    <p:sldId id="321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310" r:id="rId49"/>
    <p:sldId id="290" r:id="rId50"/>
    <p:sldId id="291" r:id="rId5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C51C-5C16-4F1A-9F21-89C7D51EC0B4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BEBCD-A594-4793-A45E-70CE6E21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7A352-A771-422E-B310-DD4849EBFD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B7ADC-1702-4B51-9193-1FE3F0BF00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CBF81-4629-41DD-BDF0-A56B7D84C9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BEBCD-A594-4793-A45E-70CE6E214C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749CF-0271-44E8-870A-5F204D094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.allnice.info/gall/824/9814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vidacom.ru/files/images/catalog/catalog_d7f796787a6df714dbd11c81d3697e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gizmod.ru/files/2733/image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fo-ra.ru/item_images/6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instablogsimages.com/images/2009/08/12/090810-wirelesspacemaker-01_ALdTJ_25016.jpg" TargetMode="Externa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sante-tech.ru/images/katalog/fizio/t_t_m250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medtechmarket.ru/zadmin_data/good.image/1155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ovari.yandex.ru/~&#1082;&#1085;&#1080;&#1075;&#1080;/&#1041;&#1057;&#1069;/&#1043;&#1072;&#1083;&#1100;&#1074;&#1072;&#1085;&#1080;%20&#1051;&#1091;&#1080;&#1076;&#1078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Медицинская 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физиотерапевтическая 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аппаратура</a:t>
            </a:r>
            <a:endParaRPr lang="ru-RU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28670"/>
          <a:ext cx="8786874" cy="401730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93437"/>
                <a:gridCol w="4393437"/>
              </a:tblGrid>
              <a:tr h="5507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анода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катода</a:t>
                      </a:r>
                      <a:endParaRPr lang="ru-RU" sz="2800" dirty="0"/>
                    </a:p>
                  </a:txBody>
                  <a:tcPr/>
                </a:tc>
              </a:tr>
              <a:tr h="5507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Кальций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Хлор</a:t>
                      </a:r>
                      <a:endParaRPr lang="ru-RU" sz="2400" dirty="0"/>
                    </a:p>
                  </a:txBody>
                  <a:tcPr/>
                </a:tc>
              </a:tr>
              <a:tr h="5507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Магний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Бром</a:t>
                      </a:r>
                      <a:endParaRPr lang="ru-RU" sz="2400" dirty="0"/>
                    </a:p>
                  </a:txBody>
                  <a:tcPr/>
                </a:tc>
              </a:tr>
              <a:tr h="5507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Натрий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Йод</a:t>
                      </a:r>
                      <a:endParaRPr lang="ru-RU" sz="2400" dirty="0"/>
                    </a:p>
                  </a:txBody>
                  <a:tcPr/>
                </a:tc>
              </a:tr>
              <a:tr h="7973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Новокаин (из хлористой соли)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Пенициллин (из натриевой или калиевой</a:t>
                      </a:r>
                      <a:r>
                        <a:rPr lang="ru-RU" sz="2400" baseline="0" dirty="0" smtClean="0"/>
                        <a:t> соли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9913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Хинин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Радикал салициловой кислоты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Таблица активных электродов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417066"/>
            <a:ext cx="4286280" cy="244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714356"/>
            <a:ext cx="5429288" cy="6143644"/>
          </a:xfrm>
        </p:spPr>
        <p:txBody>
          <a:bodyPr>
            <a:normAutofit fontScale="47500" lnSpcReduction="20000"/>
          </a:bodyPr>
          <a:lstStyle/>
          <a:p>
            <a:pPr lvl="1">
              <a:buNone/>
            </a:pP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Достоинства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лекарственное вещество действует на фоне измененного под влиянием тока электрохимического режима 	клеток 	и тканей;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лекарственное вещество поступает в виде ионов, что повышает 	его фармакологическую активность;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образование "кожного депо" увеличивает продолжительность действия лекарственного средства;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высокая концентрация лекарственного вещества создается непосредственно в патологическом очаге;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не раздражается слизистая оболочка желудочно-кишечного тракта;</a:t>
            </a:r>
          </a:p>
          <a:p>
            <a:pPr lvl="1">
              <a:buNone/>
            </a:pP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обеспечивается возможность одновременного введения 	нескольких (с разных полюсов) лекарственных веществ.</a:t>
            </a:r>
          </a:p>
          <a:p>
            <a:pPr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ru-RU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Достоинства  и  недостатки  электрофореза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1928794" y="571480"/>
            <a:ext cx="500066" cy="42862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6643702" y="714356"/>
            <a:ext cx="500066" cy="214314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214422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Недостатки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 все препараты могут быть использованы для введения методом электрофореза;</a:t>
            </a:r>
          </a:p>
          <a:p>
            <a:pPr marL="342900" indent="-342900"/>
            <a:r>
              <a:rPr lang="ru-RU" sz="2000" dirty="0" smtClean="0">
                <a:latin typeface="Arial" pitchFamily="34" charset="0"/>
                <a:cs typeface="Arial" pitchFamily="34" charset="0"/>
              </a:rPr>
              <a:t>2) нет возможности создать большую концентрацию лекарственного вещества;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3) невозможно определить точную концентрацию лекарственного вещества в организме.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Медицинская и биологическая физика курс лекций с задачами Федорова Фаустов\Презентации Галина Вячеславовна\1\0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0"/>
            <a:ext cx="4643440" cy="60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939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Франклинизация (электростатический душ)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286625" y="1142984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Lucida Sans Unicode" pitchFamily="34" charset="0"/>
              </a:rPr>
              <a:t>U=50 </a:t>
            </a:r>
            <a:r>
              <a:rPr lang="ru-RU" sz="2800" dirty="0">
                <a:latin typeface="Lucida Sans Unicode" pitchFamily="34" charset="0"/>
              </a:rPr>
              <a:t>кВ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903345"/>
            <a:ext cx="4214810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Показания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Функциональные заболевания нервной системы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Физическое, умственное переутомление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Раны, язвы, ожоги.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 др.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4572001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Действующий фактор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постоянное электрическое поле высокого напряжения.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Происходит ионизация воздуха,  поляризация молекул диэлектрических тканей организма и появление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микротоков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тканях электролитах.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00175"/>
          <a:ext cx="8501122" cy="4514679"/>
        </p:xfrm>
        <a:graphic>
          <a:graphicData uri="http://schemas.openxmlformats.org/drawingml/2006/table">
            <a:tbl>
              <a:tblPr first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{3C2FFA5D-87B4-456A-9821-1D502468CF0F}</a:tableStyleId>
              </a:tblPr>
              <a:tblGrid>
                <a:gridCol w="6412744"/>
                <a:gridCol w="2088378"/>
              </a:tblGrid>
              <a:tr h="56503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Газ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2800" i="1" baseline="-25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2800" i="1" baseline="0" dirty="0" smtClean="0">
                          <a:solidFill>
                            <a:schemeClr val="tx1"/>
                          </a:solidFill>
                        </a:rPr>
                        <a:t>, В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215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Пары</a:t>
                      </a:r>
                      <a:r>
                        <a:rPr lang="ru-RU" sz="2400" baseline="0" dirty="0" smtClean="0"/>
                        <a:t> натрия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5,1</a:t>
                      </a:r>
                      <a:endParaRPr lang="ru-RU" sz="2400" dirty="0"/>
                    </a:p>
                  </a:txBody>
                  <a:tcPr/>
                </a:tc>
              </a:tr>
              <a:tr h="5215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Пары ртути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10,4</a:t>
                      </a:r>
                      <a:endParaRPr lang="ru-RU" sz="2400" dirty="0"/>
                    </a:p>
                  </a:txBody>
                  <a:tcPr/>
                </a:tc>
              </a:tr>
              <a:tr h="5215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Кислород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12,5</a:t>
                      </a:r>
                      <a:endParaRPr lang="ru-RU" sz="2400" dirty="0"/>
                    </a:p>
                  </a:txBody>
                  <a:tcPr/>
                </a:tc>
              </a:tr>
              <a:tr h="607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Углекислый газ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14,4</a:t>
                      </a:r>
                      <a:endParaRPr lang="ru-RU" sz="2400" dirty="0"/>
                    </a:p>
                  </a:txBody>
                  <a:tcPr/>
                </a:tc>
              </a:tr>
              <a:tr h="547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Азот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15,5</a:t>
                      </a:r>
                      <a:endParaRPr lang="ru-RU" sz="2400" dirty="0"/>
                    </a:p>
                  </a:txBody>
                  <a:tcPr/>
                </a:tc>
              </a:tr>
              <a:tr h="607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Водород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15,6</a:t>
                      </a:r>
                      <a:endParaRPr lang="ru-RU" sz="2400" dirty="0"/>
                    </a:p>
                  </a:txBody>
                  <a:tcPr/>
                </a:tc>
              </a:tr>
              <a:tr h="607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Гелий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21,5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000875" y="1500188"/>
          <a:ext cx="427038" cy="504825"/>
        </p:xfrm>
        <a:graphic>
          <a:graphicData uri="http://schemas.openxmlformats.org/presentationml/2006/ole">
            <p:oleObj spid="_x0000_s1026" name="Формула" r:id="rId4" imgW="139680" imgH="164880" progId="Equation.3">
              <p:embed/>
            </p:oleObj>
          </a:graphicData>
        </a:graphic>
      </p:graphicFrame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15950" y="214313"/>
            <a:ext cx="8027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Lucida Sans Unicode" pitchFamily="34" charset="0"/>
              </a:rPr>
              <a:t>Таблица. Значения наименьшего ионизационного </a:t>
            </a:r>
          </a:p>
          <a:p>
            <a:pPr algn="ctr"/>
            <a:r>
              <a:rPr lang="ru-RU" sz="2400" b="1" dirty="0">
                <a:latin typeface="Lucida Sans Unicode" pitchFamily="34" charset="0"/>
              </a:rPr>
              <a:t>потенциала, соответствующего отрыву внешних </a:t>
            </a:r>
          </a:p>
          <a:p>
            <a:pPr algn="ctr"/>
            <a:r>
              <a:rPr lang="ru-RU" sz="2400" b="1" dirty="0">
                <a:latin typeface="Lucida Sans Unicode" pitchFamily="34" charset="0"/>
              </a:rPr>
              <a:t>электронов, для некоторых газов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Аэроионы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атомы и молекулы газов воздуха, потерявшие или приобретшие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электроны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25689"/>
            <a:ext cx="4643438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Отрицательные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аэроионы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атомы и молекулы,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«лишним» электроном)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Способствуют нормализации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обмена веществ в организме человека, снижению утомляемости, нормализации кровяного давления, повышению сопротивляемости организма. Воздух лесных массивов и альпийских лугов содержит до 15000 отрицательных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аэроионов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кислорода в одном кубическом сантиметре. В жилых и производственных помещениях число таких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аэроионов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одном куб. сантиметре достигает только 90-150- единиц.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357430"/>
            <a:ext cx="357186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Положительные </a:t>
            </a:r>
            <a:r>
              <a:rPr lang="ru-RU" dirty="0" err="1" smtClean="0">
                <a:solidFill>
                  <a:srgbClr val="FF0000"/>
                </a:solidFill>
              </a:rPr>
              <a:t>аэроионы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(атомы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молекулы, утратившие электрон) приводят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возникновению у людей негативных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явлений: переутомление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головная боль, нервозность, потеря иммунологических сил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т.п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3190884" cy="31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F:\Медицинская и биологическая физика курс лекций с задачами Федорова Фаустов\Презентации Галина Вячеславовна\1\4!!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2754209" cy="27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00438"/>
            <a:ext cx="2124072" cy="257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71438"/>
            <a:ext cx="8686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Виды аэроионизаторов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428868"/>
            <a:ext cx="2143108" cy="415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20716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	По форме генерируемых колебаний подразделяются на: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3513"/>
            <a:ext cx="4357688" cy="4154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Генераторы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гармонических (синусоидальных)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колебаний.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3" y="2703513"/>
            <a:ext cx="4643437" cy="4154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Генераторы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импульсных (релаксационных)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колебаний.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Генераторы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электрических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колебаний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0" y="6429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	</a:t>
            </a:r>
            <a:r>
              <a:rPr lang="ru-RU" sz="2800" b="1">
                <a:solidFill>
                  <a:srgbClr val="FF0000"/>
                </a:solidFill>
              </a:rPr>
              <a:t>Генератор</a:t>
            </a:r>
            <a:r>
              <a:rPr lang="ru-RU" sz="2800"/>
              <a:t> – устройство, создающее электромагнитные колебания постоянной амплитуды.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571875"/>
            <a:ext cx="3071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286375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00500"/>
            <a:ext cx="3803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Автогенераторы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57188" y="857250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Автогенератор – устройство, в котором осуществляется преобразования энергии постоянного тока в энергию переменного тока без подведения к нему внешнего переменного напряжения.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071813"/>
            <a:ext cx="26431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Источник постоянного тока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3071813"/>
            <a:ext cx="235743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Регулятор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13" y="3071813"/>
            <a:ext cx="264318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Колебательный контур</a:t>
            </a: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>
            <a:off x="2928938" y="364331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5857875" y="364331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8" idx="2"/>
            <a:endCxn id="7" idx="2"/>
          </p:cNvCxnSpPr>
          <p:nvPr/>
        </p:nvCxnSpPr>
        <p:spPr>
          <a:xfrm rot="5400000">
            <a:off x="6250781" y="2643982"/>
            <a:ext cx="1587" cy="314325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4643438" y="4572000"/>
            <a:ext cx="2928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Цепь обратной</a:t>
            </a:r>
          </a:p>
          <a:p>
            <a:pPr algn="ctr"/>
            <a:r>
              <a:rPr lang="ru-RU" sz="2400" b="1"/>
              <a:t> связи</a:t>
            </a: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643438"/>
            <a:ext cx="37655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Генераторы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714375"/>
            <a:ext cx="89296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cs typeface="Arial" charset="0"/>
              </a:rPr>
              <a:t>В медицине электронные генераторы находят </a:t>
            </a:r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три основных применения</a:t>
            </a:r>
            <a:r>
              <a:rPr lang="ru-RU" sz="3600" dirty="0" smtClean="0">
                <a:cs typeface="Arial" charset="0"/>
              </a:rPr>
              <a:t>:</a:t>
            </a:r>
          </a:p>
          <a:p>
            <a:endParaRPr lang="ru-RU" sz="3600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cs typeface="Arial" charset="0"/>
              </a:rPr>
              <a:t>в электронных стимуляторах</a:t>
            </a:r>
            <a:r>
              <a:rPr lang="ru-RU" sz="3600" dirty="0" smtClean="0">
                <a:cs typeface="Arial" charset="0"/>
              </a:rPr>
              <a:t>;</a:t>
            </a:r>
          </a:p>
          <a:p>
            <a:endParaRPr lang="ru-RU" sz="3600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cs typeface="Arial" charset="0"/>
              </a:rPr>
              <a:t> в физиотерапевтической электронной аппаратуре</a:t>
            </a:r>
            <a:r>
              <a:rPr lang="ru-RU" sz="3600" dirty="0" smtClean="0">
                <a:cs typeface="Arial" charset="0"/>
              </a:rPr>
              <a:t>;</a:t>
            </a:r>
          </a:p>
          <a:p>
            <a:endParaRPr lang="ru-RU" sz="3600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cs typeface="Arial" charset="0"/>
              </a:rPr>
              <a:t> в диагностических приборах.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Импульсные токи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71500" y="2857500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Применение импульсных токов: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86188"/>
            <a:ext cx="42148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ru-RU" sz="2400" b="1" dirty="0"/>
              <a:t>Электродиагностика:</a:t>
            </a:r>
          </a:p>
          <a:p>
            <a:pPr>
              <a:defRPr/>
            </a:pPr>
            <a:r>
              <a:rPr lang="ru-RU" sz="2400" dirty="0"/>
              <a:t>метод определения функционального состояния нервных стволов или мышц при помощи раздражения импульсным электрическим током.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500563" y="3786188"/>
            <a:ext cx="46434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2) Электротерапия: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 электростимуляция (кардиостимуляторы, дефибрилляторы, стимуляторы мышц и др.)</a:t>
            </a:r>
          </a:p>
          <a:p>
            <a:pPr>
              <a:buFont typeface="Arial" charset="0"/>
              <a:buChar char="•"/>
            </a:pPr>
            <a:r>
              <a:rPr lang="ru-RU" sz="2400"/>
              <a:t> электросон,</a:t>
            </a:r>
          </a:p>
          <a:p>
            <a:pPr>
              <a:buFont typeface="Arial" charset="0"/>
              <a:buChar char="•"/>
            </a:pPr>
            <a:r>
              <a:rPr lang="ru-RU" sz="2400"/>
              <a:t> прочие лечебные процедуры.</a:t>
            </a:r>
          </a:p>
        </p:txBody>
      </p:sp>
      <p:cxnSp>
        <p:nvCxnSpPr>
          <p:cNvPr id="9" name="Прямая со стрелкой 8"/>
          <p:cNvCxnSpPr>
            <a:stCxn id="19459" idx="2"/>
            <a:endCxn id="19461" idx="0"/>
          </p:cNvCxnSpPr>
          <p:nvPr/>
        </p:nvCxnSpPr>
        <p:spPr>
          <a:xfrm rot="16200000" flipH="1">
            <a:off x="5482431" y="2445545"/>
            <a:ext cx="466725" cy="2214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9459" idx="2"/>
            <a:endCxn id="6" idx="0"/>
          </p:cNvCxnSpPr>
          <p:nvPr/>
        </p:nvCxnSpPr>
        <p:spPr>
          <a:xfrm rot="5400000">
            <a:off x="3124994" y="2302669"/>
            <a:ext cx="466725" cy="2500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0" y="78581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При помощи электрических импульсов можно восстановить деятельность органа, утратившего нормальную функцию. Электрический ток имитирует физиологические нервные импульсы и имеет как управляющее так и терапевтическое воздействие.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Физиотерапия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(от греч.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phýsis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природа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терапия)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– это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научно-практическая  дисциплина, изучающая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лечебные свойства физических факторов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разрабатывающая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методы их применения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лечебно-профилактической целью.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Теоретическая основа физиотерапии-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 нервизма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dirty="0" smtClean="0"/>
              <a:t>идея </a:t>
            </a:r>
            <a:r>
              <a:rPr lang="ru-RU" dirty="0" smtClean="0"/>
              <a:t>о преимущественном значении нервной системы в регулировании физиологических функций и процессов, совершающихся в организме животных и человека.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Физические факторы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вызывают в организме сложную адаптационную реакцию, формирующуюся по типу условно-безусловного рефлекса по тем же физиологическим механизмам, которые сложились в процессе эволюции организма и его взаимодействия с внешней средой.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Импульсный сигнал и его параметры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Импульсный сигнал – это кратковременное изменение электрического напряжения или силы тока.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38"/>
            <a:ext cx="22145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285750" y="5534025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 – фронт; </a:t>
            </a:r>
          </a:p>
          <a:p>
            <a:r>
              <a:rPr lang="ru-RU" sz="2000"/>
              <a:t>2 – 3 вершина;  </a:t>
            </a:r>
          </a:p>
          <a:p>
            <a:r>
              <a:rPr lang="ru-RU" sz="2000"/>
              <a:t>3 – 4 срез (задний фронт);</a:t>
            </a:r>
          </a:p>
          <a:p>
            <a:r>
              <a:rPr lang="ru-RU" sz="2000"/>
              <a:t>4 – 5 хвост.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338513"/>
            <a:ext cx="31432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517900"/>
            <a:ext cx="53578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25"/>
            <a:ext cx="32146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42938"/>
            <a:ext cx="521493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928813"/>
            <a:ext cx="236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357188" y="4643438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Скважность следования импульсов: 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286250"/>
            <a:ext cx="14287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Параметры импульсного тока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428625" y="592931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Коэффициент заполнения: 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5635625"/>
            <a:ext cx="12858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latin typeface="Arial" pitchFamily="34" charset="0"/>
                <a:cs typeface="Arial" pitchFamily="34" charset="0"/>
              </a:rPr>
              <a:t>Амплипульстерапия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285750" y="857250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это лечебное воздействие на организм синусоидальными переменными токами частотой 5  кГц,  модулированных колебаниями низкой частоты 10-150 Гц. Частота модуляции совпадает с частотой биотоков, возникающих в процессе жизнедеятельности тканей и органов.</a:t>
            </a: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1571625" y="5643563"/>
            <a:ext cx="621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Аппарат низкочастотной терапии «Амплипульс-5»</a:t>
            </a: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143250"/>
            <a:ext cx="3462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02508"/>
            <a:ext cx="8314207" cy="5955492"/>
          </a:xfr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Модулированные синусоидальные токи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6488668"/>
            <a:ext cx="4786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Картинка 19 из 7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57250"/>
            <a:ext cx="785812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Электростимуляция мышц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Картинка 11 из 7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38862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Картинка 22 из 7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4288" y="3571875"/>
            <a:ext cx="49815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Электросон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0" y="714375"/>
            <a:ext cx="6000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	Действующим фактором являются повторяющиеся импульсы тока постоянного напряжения до 50 В, малой длительности 0.5 мс,  частотой от 5 до 150 Гц и слабой силы, которые вызывают торможение клеток коры головного мозга, а также оказывают стимулирующее действие на клетки подкорковых отделов. Используют специальные электроды, которые накладываются на закрытые глаза.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642938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167058" cy="31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Дефибриллятор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14313" y="714375"/>
            <a:ext cx="6072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Фибрилляции сердца – разрозненные не синхронизированные сокращения мышц миокарда. </a:t>
            </a:r>
          </a:p>
          <a:p>
            <a:r>
              <a:rPr lang="ru-RU" sz="2400">
                <a:cs typeface="Arial" charset="0"/>
              </a:rPr>
              <a:t>Для успешной дефибрилляции необходимо пропускать ток более 1 А с длительностью импульса до  0,001 с.</a:t>
            </a:r>
          </a:p>
          <a:p>
            <a:r>
              <a:rPr lang="ru-RU" sz="2400">
                <a:cs typeface="Arial" charset="0"/>
              </a:rPr>
              <a:t>При закрытой грудной клетке ток до10 А.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600076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642938"/>
            <a:ext cx="2809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Типы и устройство кардиостимуляторов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2875" y="714375"/>
            <a:ext cx="9001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Arial" charset="0"/>
              </a:rPr>
              <a:t>Прибор позволяющий генерировать искусственные стимулирующие импульсы и подавать их на сердце, называется </a:t>
            </a:r>
            <a:r>
              <a:rPr lang="ru-RU" sz="2800" b="1">
                <a:solidFill>
                  <a:srgbClr val="FF0000"/>
                </a:solidFill>
                <a:cs typeface="Arial" charset="0"/>
              </a:rPr>
              <a:t>кардиостимулятором</a:t>
            </a:r>
            <a:r>
              <a:rPr lang="ru-RU" sz="2800">
                <a:cs typeface="Arial" charset="0"/>
              </a:rPr>
              <a:t>. Он состоит из импульсного генератора и электродов. Предназначен для нормализации нарушенного и восстановления утраченного ритма сердечной деятельности в условиях скорой помощи и в клинической практике.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857250" y="4643438"/>
            <a:ext cx="700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Виды кардиостимуляторов:</a:t>
            </a:r>
          </a:p>
          <a:p>
            <a:endParaRPr lang="ru-RU" sz="2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cs typeface="Arial" charset="0"/>
              </a:rPr>
              <a:t>Внешние</a:t>
            </a:r>
          </a:p>
          <a:p>
            <a:endParaRPr lang="ru-RU" sz="2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cs typeface="Arial" charset="0"/>
              </a:rPr>
              <a:t>Имплантируемые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75" y="857250"/>
            <a:ext cx="3857625" cy="1071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Методы возбуждения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38" y="2500313"/>
            <a:ext cx="342900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Синхронизированный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500313"/>
            <a:ext cx="27146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Асинхронный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3857625"/>
            <a:ext cx="2500312" cy="1000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Управление от желудочка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3857625"/>
            <a:ext cx="2500312" cy="1071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Управление от предсердия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38" y="5857875"/>
            <a:ext cx="2000250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синхронизация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5857875"/>
            <a:ext cx="2071688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синхронизация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0313" y="5857875"/>
            <a:ext cx="2000250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запрещающий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5857875"/>
            <a:ext cx="2071687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Фиксированный темп</a:t>
            </a:r>
          </a:p>
        </p:txBody>
      </p:sp>
      <p:cxnSp>
        <p:nvCxnSpPr>
          <p:cNvPr id="14" name="Соединительная линия уступом 13"/>
          <p:cNvCxnSpPr>
            <a:stCxn id="4" idx="2"/>
            <a:endCxn id="6" idx="0"/>
          </p:cNvCxnSpPr>
          <p:nvPr/>
        </p:nvCxnSpPr>
        <p:spPr>
          <a:xfrm rot="5400000">
            <a:off x="2821782" y="964406"/>
            <a:ext cx="571500" cy="250031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4" idx="2"/>
            <a:endCxn id="5" idx="0"/>
          </p:cNvCxnSpPr>
          <p:nvPr/>
        </p:nvCxnSpPr>
        <p:spPr>
          <a:xfrm rot="16200000" flipH="1">
            <a:off x="5357813" y="928688"/>
            <a:ext cx="571500" cy="257175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2"/>
            <a:endCxn id="7" idx="0"/>
          </p:cNvCxnSpPr>
          <p:nvPr/>
        </p:nvCxnSpPr>
        <p:spPr>
          <a:xfrm rot="5400000">
            <a:off x="4982369" y="1910556"/>
            <a:ext cx="714375" cy="317976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" idx="2"/>
            <a:endCxn id="8" idx="0"/>
          </p:cNvCxnSpPr>
          <p:nvPr/>
        </p:nvCxnSpPr>
        <p:spPr>
          <a:xfrm rot="16200000" flipH="1">
            <a:off x="6697663" y="3375025"/>
            <a:ext cx="714375" cy="25082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7" idx="2"/>
            <a:endCxn id="11" idx="0"/>
          </p:cNvCxnSpPr>
          <p:nvPr/>
        </p:nvCxnSpPr>
        <p:spPr>
          <a:xfrm rot="5400000">
            <a:off x="3124994" y="5233194"/>
            <a:ext cx="1000125" cy="24923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7" idx="2"/>
            <a:endCxn id="10" idx="0"/>
          </p:cNvCxnSpPr>
          <p:nvPr/>
        </p:nvCxnSpPr>
        <p:spPr>
          <a:xfrm rot="16200000" flipH="1">
            <a:off x="4250531" y="4356894"/>
            <a:ext cx="1000125" cy="200183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8" idx="2"/>
            <a:endCxn id="9" idx="0"/>
          </p:cNvCxnSpPr>
          <p:nvPr/>
        </p:nvCxnSpPr>
        <p:spPr>
          <a:xfrm rot="16200000" flipH="1">
            <a:off x="7090569" y="5018882"/>
            <a:ext cx="928687" cy="7493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6" idx="2"/>
            <a:endCxn id="12" idx="0"/>
          </p:cNvCxnSpPr>
          <p:nvPr/>
        </p:nvCxnSpPr>
        <p:spPr>
          <a:xfrm rot="5400000">
            <a:off x="196056" y="4196557"/>
            <a:ext cx="2714625" cy="60801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Кардиостимуляторы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1763"/>
            <a:ext cx="9144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Блок-схема кардиостимулятора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154113"/>
          <a:ext cx="8715435" cy="570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939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диапазона</a:t>
                      </a:r>
                    </a:p>
                    <a:p>
                      <a:pPr algn="ctr"/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Частотные границы</a:t>
                      </a:r>
                    </a:p>
                    <a:p>
                      <a:pPr algn="ctr"/>
                      <a:endParaRPr lang="ru-RU" sz="20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Границы длин волн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Низкие (НЧ)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20 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=15 Мм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Звуковые (ЗЧ)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Гц - 20 кГц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Ультразвуковые (УЗЧ)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кГц - 200 кГц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Высокочастотные (ВЧ)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 кГц- 30 МГц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1,5·10</a:t>
                      </a:r>
                      <a:r>
                        <a:rPr lang="ru-RU" sz="20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Ультравысокие (УВЧ)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МГц -300МГц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Сверхвысокие (СВЧ)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300МГц -З0 ГГц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м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-10мм</a:t>
                      </a:r>
                    </a:p>
                  </a:txBody>
                  <a:tcPr/>
                </a:tc>
              </a:tr>
              <a:tr h="67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Крайневысокие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(КВЧ)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Свыше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ГГц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меньше 10мм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Классификация частотных интервалов, принятая в медицине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Виды кардиостимуляторов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7858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Arial" charset="0"/>
              </a:rPr>
              <a:t>Стационарный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286125" y="785813"/>
            <a:ext cx="171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Arial" charset="0"/>
              </a:rPr>
              <a:t>Носимый</a:t>
            </a:r>
          </a:p>
          <a:p>
            <a:pPr algn="ctr"/>
            <a:endParaRPr lang="ru-RU" sz="2800">
              <a:cs typeface="Arial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857875" y="785813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Arial" charset="0"/>
              </a:rPr>
              <a:t>Имплантируемый</a:t>
            </a:r>
          </a:p>
        </p:txBody>
      </p:sp>
      <p:pic>
        <p:nvPicPr>
          <p:cNvPr id="29702" name="Picture 2" descr="Картинка 7 из 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500188"/>
            <a:ext cx="13573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25"/>
            <a:ext cx="314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Картинка 1 из 116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285875"/>
            <a:ext cx="32480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643438"/>
            <a:ext cx="3071813" cy="1016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 экране наблюдают форму импульсов на выходе аппарата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4572000"/>
            <a:ext cx="3429000" cy="2286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Используют генератор,  специальные, длительно-функционирующие источники питания, и генераторы не потребляющие энергию в паузе между импульсами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465388" y="3749675"/>
            <a:ext cx="621506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72294" y="3142457"/>
            <a:ext cx="500062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786438"/>
            <a:ext cx="5429250" cy="8302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Параметры импульсов и их частота могут регулироваться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УЗ-терапия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0" y="2143116"/>
            <a:ext cx="68580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Основное действие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Механическое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обусловлено колебанием частиц ткани, своеобразный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микро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массаж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Повышается проницаемость клеточных мембран.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Тепловое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нагрев мышечных и особенно костных тканей.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Изменение диффузных процессов, скорости биохимической реакций.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Физико-химическое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активирование окислительно-восстановительных процессов, образование биологически активных веществ</a:t>
            </a: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857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Высокоэффективный метод физиотерапии.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УЗ-терапии используются механические колебания частотой 22 - 44 кГц, 880 кГц и 2640 кГц.</a:t>
            </a:r>
          </a:p>
          <a:p>
            <a:endParaRPr lang="ru-RU" dirty="0"/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407728"/>
            <a:ext cx="2714612" cy="351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133980" y="1086949"/>
            <a:ext cx="4724035" cy="5143512"/>
          </a:xfr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Схема образования УЗ волны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42641"/>
            <a:ext cx="5000628" cy="381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42918"/>
            <a:ext cx="55921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Показания при лечении заболеваний: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Воспаления суставов.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Периферической нервной системы.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Травмы.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Легких, бронхов, туберкулеза.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Спаечная болезнь после операций.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ЖКТ.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Уха, горла, носа.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Arial" pitchFamily="34" charset="0"/>
                <a:cs typeface="Arial" pitchFamily="34" charset="0"/>
              </a:rPr>
              <a:t>УЗ-терапия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85762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8786842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>
                <a:solidFill>
                  <a:srgbClr val="FF0000"/>
                </a:solidFill>
              </a:rPr>
              <a:t>Малотравматичный</a:t>
            </a:r>
            <a:r>
              <a:rPr lang="ru-RU" sz="2400" dirty="0" smtClean="0">
                <a:solidFill>
                  <a:srgbClr val="FF0000"/>
                </a:solidFill>
              </a:rPr>
              <a:t>, высокоэффективный, </a:t>
            </a:r>
            <a:r>
              <a:rPr lang="ru-RU" sz="2400" dirty="0" err="1" smtClean="0">
                <a:solidFill>
                  <a:srgbClr val="FF0000"/>
                </a:solidFill>
              </a:rPr>
              <a:t>неинвазивный</a:t>
            </a:r>
            <a:r>
              <a:rPr lang="ru-RU" sz="2400" dirty="0" smtClean="0">
                <a:solidFill>
                  <a:srgbClr val="FF0000"/>
                </a:solidFill>
              </a:rPr>
              <a:t>  метод лечения мочекаменной болезни.</a:t>
            </a:r>
          </a:p>
          <a:p>
            <a:pPr>
              <a:buNone/>
            </a:pPr>
            <a:r>
              <a:rPr lang="ru-RU" sz="2400" dirty="0" smtClean="0"/>
              <a:t>     Принцип этого метода лечения заключается в использовании ударных волн для разрушения камней. Это позволяет раздробить камень на более мелкие фрагменты, которые могут легче выйти через мочеточник или же раствориться.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УЗ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литотрипсия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/>
              <a:t> (дистанционная ударно-волновая </a:t>
            </a:r>
            <a:r>
              <a:rPr lang="ru-RU" sz="2800" dirty="0" err="1" smtClean="0"/>
              <a:t>литотрипсия</a:t>
            </a:r>
            <a:r>
              <a:rPr lang="ru-RU" sz="2800" dirty="0" smtClean="0"/>
              <a:t> (ДУВЛ))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/>
              <a:t>- дробление твердых конкрементов  с помощью УЗ.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811012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/>
              <a:t>Для метода </a:t>
            </a:r>
            <a:r>
              <a:rPr lang="ru-RU" sz="2400" dirty="0" err="1" smtClean="0"/>
              <a:t>литотрипсии</a:t>
            </a:r>
            <a:r>
              <a:rPr lang="ru-RU" sz="2400" dirty="0" smtClean="0"/>
              <a:t> характерно меньшее число осложнений по сравнению с другими оперативными способами, характерен более короткий период восстановления, а также в двое короче срок болевых ощущений.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928688"/>
          <a:ext cx="8715436" cy="591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57520"/>
                <a:gridCol w="2857520"/>
                <a:gridCol w="3000396"/>
              </a:tblGrid>
              <a:tr h="4447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Метод</a:t>
                      </a:r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Действующий фактор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Глубина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проникновения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9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Дарсонвализация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Переменный ток и электрический разряд между кожей пациента и электродом.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91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Электрохирургия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(диатермокоагуляция – «сваривание»,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диатермотомия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– рассекание)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Переменный электрический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ток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24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Индуктотермия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Высокочастотное магнитное поле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85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УВЧ-терапия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Переменное электрическое поле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11-12 см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СВЧ-терапия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Электромагнитное излучение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ДМВ 9 -11 см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СНВ 3 - 5 см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КВЧ-терапия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Электромагнитное излучение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&lt; 1 мм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Лечебное применение высокочастотных токов и полей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Высокочастотные токи. Дарсонвализация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14313" y="3811588"/>
            <a:ext cx="892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sz="2400">
                <a:cs typeface="Arial" charset="0"/>
              </a:rPr>
              <a:t>Метод назван по имени его создателя – французского физиолога и физика Жак Арсен Д</a:t>
            </a:r>
            <a:r>
              <a:rPr lang="en-US" sz="2400">
                <a:cs typeface="Arial" charset="0"/>
              </a:rPr>
              <a:t>’</a:t>
            </a:r>
            <a:r>
              <a:rPr lang="ru-RU" sz="2400">
                <a:cs typeface="Arial" charset="0"/>
              </a:rPr>
              <a:t>Арсонваля.</a:t>
            </a:r>
          </a:p>
          <a:p>
            <a:r>
              <a:rPr lang="ru-RU" sz="2400">
                <a:cs typeface="Arial" charset="0"/>
              </a:rPr>
              <a:t>	Высокочастотный ток подводится к пациенту через вакуумный или заполненный графитом стеклянный электрод. Тепло выделяемое  в основном в поверхностных тканях. </a:t>
            </a:r>
          </a:p>
        </p:txBody>
      </p:sp>
      <p:pic>
        <p:nvPicPr>
          <p:cNvPr id="20484" name="Picture 4" descr="X:\Karasenko\Мои документы\Мои рисунки\K7CA27G9JOCA1P0E3SCAIYSLY9CAC9X0SDCADOECSXCAOGL53YCAIZGIV9CA3D70FXCAR19TNHCA3J4QNUCAS6QXU6CALHO2TVCAW6U9N4CAEJZ20UCAA8VY8HCAF9EWZPCAROGA2PCAJEKD23CAOW4O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3005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71500"/>
            <a:ext cx="222885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857750" y="314325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</a:t>
            </a:r>
            <a:r>
              <a:rPr lang="en-US" b="1"/>
              <a:t>’</a:t>
            </a:r>
            <a:r>
              <a:rPr lang="ru-RU" b="1"/>
              <a:t>Арсонваль Жак Арсен (1851-1940)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64293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Для </a:t>
            </a:r>
            <a:r>
              <a:rPr lang="ru-RU" sz="2000" b="1" u="sng"/>
              <a:t>местной дарсонвализации</a:t>
            </a:r>
            <a:r>
              <a:rPr lang="ru-RU" sz="2000" b="1"/>
              <a:t> </a:t>
            </a:r>
            <a:r>
              <a:rPr lang="ru-RU" sz="2000"/>
              <a:t>применяют ток частотой </a:t>
            </a:r>
            <a:r>
              <a:rPr lang="ru-RU" sz="2000" b="1"/>
              <a:t>100</a:t>
            </a:r>
            <a:r>
              <a:rPr lang="ru-RU" sz="2000"/>
              <a:t>—</a:t>
            </a:r>
            <a:r>
              <a:rPr lang="ru-RU" sz="2000" b="1"/>
              <a:t>400 кГц, </a:t>
            </a:r>
            <a:r>
              <a:rPr lang="ru-RU" sz="2000"/>
              <a:t>напряжение 25 - 30 кВ, сила тока 10 - 15 мА.</a:t>
            </a:r>
          </a:p>
          <a:p>
            <a:r>
              <a:rPr lang="ru-RU" sz="2000" u="sng">
                <a:solidFill>
                  <a:srgbClr val="FF0000"/>
                </a:solidFill>
              </a:rPr>
              <a:t>Действующий фактор</a:t>
            </a:r>
            <a:r>
              <a:rPr lang="ru-RU" sz="2000" u="sng"/>
              <a:t> </a:t>
            </a:r>
            <a:r>
              <a:rPr lang="ru-RU" sz="2000"/>
              <a:t>- ток высокой частоты и электрический разряд.</a:t>
            </a:r>
          </a:p>
          <a:p>
            <a:endParaRPr lang="ru-RU" sz="2000"/>
          </a:p>
        </p:txBody>
      </p:sp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13"/>
            <a:ext cx="5072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57188" y="2928938"/>
            <a:ext cx="842962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u="sng" dirty="0">
                <a:solidFill>
                  <a:srgbClr val="FF0000"/>
                </a:solidFill>
              </a:rPr>
              <a:t>Первичный механизм действия </a:t>
            </a:r>
            <a:r>
              <a:rPr lang="ru-RU" sz="2000" dirty="0"/>
              <a:t>~ высокочастотные колебания ионов тканей с образованием тепла, а электрический разряд , кроме теплового, оказывает воздействие на рецепторы кожи.</a:t>
            </a:r>
          </a:p>
          <a:p>
            <a:pPr>
              <a:defRPr/>
            </a:pPr>
            <a:r>
              <a:rPr lang="ru-RU" sz="2000" u="sng" dirty="0">
                <a:solidFill>
                  <a:srgbClr val="FF0000"/>
                </a:solidFill>
              </a:rPr>
              <a:t>Первичный физический эффект </a:t>
            </a:r>
            <a:r>
              <a:rPr lang="ru-RU" sz="2000" dirty="0"/>
              <a:t>- нагревание участков ткани приводит к расширению поверхностных кровеносных сосудов и увеличению по ним кровотока.</a:t>
            </a:r>
          </a:p>
          <a:p>
            <a:pPr>
              <a:defRPr/>
            </a:pPr>
            <a:r>
              <a:rPr lang="ru-RU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Диатермия</a:t>
            </a:r>
            <a:r>
              <a:rPr lang="ru-RU" sz="2000" b="1" dirty="0"/>
              <a:t> </a:t>
            </a:r>
            <a:r>
              <a:rPr lang="ru-RU" sz="2000" dirty="0"/>
              <a:t>используется для хирургических целей: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диатермокоагуляция </a:t>
            </a:r>
            <a:r>
              <a:rPr lang="ru-RU" sz="2000" dirty="0"/>
              <a:t>- сваривание тканей (плотность тока 6-10 мА/мм</a:t>
            </a:r>
            <a:r>
              <a:rPr lang="ru-RU" sz="2000" baseline="30000" dirty="0"/>
              <a:t>2</a:t>
            </a:r>
            <a:r>
              <a:rPr lang="ru-RU" sz="2000" dirty="0"/>
              <a:t>);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диатермотомия</a:t>
            </a:r>
            <a:r>
              <a:rPr lang="ru-RU" sz="2000" dirty="0"/>
              <a:t> - рассечение тканей (до 40 мА/мм</a:t>
            </a:r>
            <a:r>
              <a:rPr lang="ru-RU" sz="2000" baseline="30000" dirty="0"/>
              <a:t>2</a:t>
            </a:r>
            <a:r>
              <a:rPr lang="ru-RU" sz="2000" dirty="0"/>
              <a:t>)</a:t>
            </a:r>
          </a:p>
          <a:p>
            <a:pPr>
              <a:defRPr/>
            </a:pPr>
            <a:r>
              <a:rPr lang="ru-RU" sz="2000" dirty="0"/>
              <a:t>Количество теплоты, выделяющееся за 1 с в 1м</a:t>
            </a:r>
            <a:r>
              <a:rPr lang="ru-RU" sz="2000" baseline="30000" dirty="0"/>
              <a:t>3</a:t>
            </a:r>
            <a:r>
              <a:rPr lang="ru-RU" sz="2000" dirty="0"/>
              <a:t>:</a:t>
            </a:r>
          </a:p>
          <a:p>
            <a:pPr algn="ctr">
              <a:defRPr/>
            </a:pPr>
            <a:r>
              <a:rPr lang="en-US" sz="2000" b="1" dirty="0"/>
              <a:t>q=j</a:t>
            </a:r>
            <a:r>
              <a:rPr lang="en-US" sz="2000" b="1" baseline="30000" dirty="0"/>
              <a:t>2</a:t>
            </a:r>
            <a:r>
              <a:rPr lang="en-US" sz="2000" b="1" dirty="0"/>
              <a:t> </a:t>
            </a:r>
            <a:r>
              <a:rPr lang="el-GR" sz="2000" b="1" dirty="0"/>
              <a:t>ρ</a:t>
            </a:r>
            <a:endParaRPr lang="ru-RU" sz="2000" b="1" dirty="0"/>
          </a:p>
          <a:p>
            <a:pPr>
              <a:defRPr/>
            </a:pPr>
            <a:r>
              <a:rPr lang="en-US" sz="2000" dirty="0"/>
              <a:t>j</a:t>
            </a:r>
            <a:r>
              <a:rPr lang="ru-RU" sz="2000" dirty="0"/>
              <a:t> - плотность тока, </a:t>
            </a:r>
            <a:r>
              <a:rPr lang="el-GR" sz="2000" dirty="0"/>
              <a:t>ρ</a:t>
            </a:r>
            <a:r>
              <a:rPr lang="ru-RU" sz="2000" dirty="0"/>
              <a:t> - удельное сопротивление.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Высокочастотные токи. Дарсонвализация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3156"/>
            <a:ext cx="9144000" cy="558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286908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Схема проведения местной дарсонвализации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Arial" pitchFamily="34" charset="0"/>
                <a:cs typeface="Arial" pitchFamily="34" charset="0"/>
              </a:rPr>
              <a:t>Электрохирургия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714625" y="714375"/>
            <a:ext cx="6429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Основной принцип электрохирургии состоит в преобразовании высокочастотного тока в тепловую энергию. При использовании металлических электродов (используется активный и нейтральный электрод для образования полностью замкнутой электрической цепи) и хорошем контакте с пациентом можно обеспечить пробой на расстоянии меньше одного миллиметра. При этом выделяется огромная энергия и как результат мгновенное испарение воды, что и приводит к разрушению ткани.</a:t>
            </a:r>
          </a:p>
        </p:txBody>
      </p:sp>
      <p:pic>
        <p:nvPicPr>
          <p:cNvPr id="23556" name="Picture 2" descr="http://www.intermed.kiev.ua/intermed/pic/c02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27114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Действие токов и полей на ткани организма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143000"/>
            <a:ext cx="4286250" cy="4154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Тепловое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нагревание происходит за счет выделения теплоты непосредственно внутри тканей.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Количество тепла зависит от частоты и свойств ткани. Изменяя частоту колебаний обеспечивают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термоселективное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нагревание.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1143000"/>
            <a:ext cx="4214812" cy="4154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Специфическое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заключается в различных внутримолекулярных физико-химических процессах, структурных перестройках, которые могут менять функциональное состояние клеток ткани.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14313" y="5786438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cs typeface="Arial" charset="0"/>
              </a:rPr>
              <a:t>С увеличением частоты тепловое действие уменьшается, а специфическое увеличивается.</a:t>
            </a:r>
          </a:p>
        </p:txBody>
      </p:sp>
      <p:cxnSp>
        <p:nvCxnSpPr>
          <p:cNvPr id="9" name="Соединительная линия уступом 8"/>
          <p:cNvCxnSpPr>
            <a:stCxn id="4" idx="2"/>
            <a:endCxn id="6" idx="0"/>
          </p:cNvCxnSpPr>
          <p:nvPr/>
        </p:nvCxnSpPr>
        <p:spPr>
          <a:xfrm rot="16200000" flipH="1">
            <a:off x="5382419" y="-226219"/>
            <a:ext cx="558800" cy="21796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4" idx="2"/>
            <a:endCxn id="5" idx="0"/>
          </p:cNvCxnSpPr>
          <p:nvPr/>
        </p:nvCxnSpPr>
        <p:spPr>
          <a:xfrm rot="5400000">
            <a:off x="3185319" y="-243681"/>
            <a:ext cx="558800" cy="22145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5720" y="357166"/>
            <a:ext cx="8297780" cy="4429156"/>
          </a:xfr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монополярной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электрохирургии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786322"/>
            <a:ext cx="205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коагуляция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4786322"/>
            <a:ext cx="154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резание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edtechmarket.ru/zadmin_data/good.image/11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28575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УВЧ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1" name="TextBox 25"/>
          <p:cNvSpPr txBox="1">
            <a:spLocks noChangeArrowheads="1"/>
          </p:cNvSpPr>
          <p:nvPr/>
        </p:nvSpPr>
        <p:spPr bwMode="auto">
          <a:xfrm>
            <a:off x="3357563" y="857250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/>
              <a:t>УВЧ - терапия</a:t>
            </a:r>
            <a:r>
              <a:rPr lang="ru-RU" sz="2400" b="1"/>
              <a:t> </a:t>
            </a:r>
            <a:r>
              <a:rPr lang="ru-RU" sz="2400"/>
              <a:t>- лечебный метод, при котором на ткани больного воздействуют непрерывным или импульсным электрическим полем </a:t>
            </a:r>
          </a:p>
          <a:p>
            <a:r>
              <a:rPr lang="ru-RU" sz="2400"/>
              <a:t>(40,68 МГц или 27,12 МГц)</a:t>
            </a:r>
          </a:p>
          <a:p>
            <a:endParaRPr lang="ru-RU" sz="2400"/>
          </a:p>
        </p:txBody>
      </p:sp>
      <p:sp>
        <p:nvSpPr>
          <p:cNvPr id="24592" name="TextBox 26"/>
          <p:cNvSpPr txBox="1">
            <a:spLocks noChangeArrowheads="1"/>
          </p:cNvSpPr>
          <p:nvPr/>
        </p:nvSpPr>
        <p:spPr bwMode="auto">
          <a:xfrm>
            <a:off x="285750" y="3500438"/>
            <a:ext cx="8858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Действующий фактор </a:t>
            </a:r>
            <a:r>
              <a:rPr lang="ru-RU" sz="2400"/>
              <a:t>- переменное электрическое поле.</a:t>
            </a:r>
          </a:p>
          <a:p>
            <a:r>
              <a:rPr lang="ru-RU" sz="2400">
                <a:solidFill>
                  <a:srgbClr val="FF0000"/>
                </a:solidFill>
              </a:rPr>
              <a:t>Первичный механизм действия </a:t>
            </a:r>
            <a:r>
              <a:rPr lang="ru-RU" sz="2400"/>
              <a:t>- создание переменных токов проводимости в проводящих тканях ( электролитах ) и токов смещения (переориентация диполей) в диэлектриках с частотой УВЧ - поля.</a:t>
            </a:r>
          </a:p>
          <a:p>
            <a:endParaRPr lang="ru-RU" sz="2400"/>
          </a:p>
        </p:txBody>
      </p:sp>
      <p:pic>
        <p:nvPicPr>
          <p:cNvPr id="24593" name="Рисунок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5500688"/>
            <a:ext cx="46434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5183188"/>
            <a:ext cx="25717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/>
              <a:t>Первичный физический эффект</a:t>
            </a:r>
            <a:r>
              <a:rPr lang="ru-RU" sz="2400"/>
              <a:t> -, в основном , тепловой.</a:t>
            </a:r>
          </a:p>
          <a:p>
            <a:r>
              <a:rPr lang="ru-RU" sz="2400" b="1"/>
              <a:t>При УВЧ </a:t>
            </a:r>
            <a:r>
              <a:rPr lang="ru-RU" sz="2400"/>
              <a:t>- </a:t>
            </a:r>
            <a:r>
              <a:rPr lang="ru-RU" sz="2400" b="1"/>
              <a:t>терапии ткани - диэлектрики ( жировая ткань, подкожная клетчатка) нагреваются сильнее, чем ткани- электролиты (кровь, мышцы).</a:t>
            </a:r>
            <a:endParaRPr lang="ru-RU" sz="2400"/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85750" y="0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тканях электролитах (кровь, мышцы, лимфа и т.д.) :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28625"/>
            <a:ext cx="11604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0" y="1357313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тканях диэлектриках (жировая, костная, плотная соединительная ткани и т.д.) :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2214563"/>
            <a:ext cx="328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86063"/>
            <a:ext cx="869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8143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Распределение тепла при различном расположении электродов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Терапевтический контур пациента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14313" y="785813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Терапевтическим называется контур, в который включается пациент, при физиотерапевтической процедуре. Терапевтический контур связан с контуром генератора индуктивной связью, что исключает возможность попадания пациента под высокое напряжение в контуре генератора.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6429375" y="457200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(Электроды пациента)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143250"/>
            <a:ext cx="474662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labsnab.ru/upload/iblock/7a6/fizioterm%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45005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Индуктотермия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214688" y="714375"/>
            <a:ext cx="571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Использование высокочастотного магнитного поля (13,56 МГц) для прогревания биологических тканей и органов - называется </a:t>
            </a:r>
            <a:r>
              <a:rPr lang="ru-RU" sz="2400" u="sng"/>
              <a:t>индуктотермией</a:t>
            </a:r>
          </a:p>
          <a:p>
            <a:r>
              <a:rPr lang="ru-RU" sz="2400"/>
              <a:t>	</a:t>
            </a:r>
            <a:r>
              <a:rPr lang="ru-RU" sz="2400" u="sng">
                <a:solidFill>
                  <a:srgbClr val="FF0000"/>
                </a:solidFill>
              </a:rPr>
              <a:t>Действующий фактор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- переменное магнитное поле.</a:t>
            </a:r>
          </a:p>
          <a:p>
            <a:r>
              <a:rPr lang="ru-RU" sz="2400"/>
              <a:t>	Под действием переменного магнитного поля, в биологических тканях возникают вихревые токи.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Сильнее прогреваются ткани богатые сосудами, кровью.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071938"/>
            <a:ext cx="45005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5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Индуктотермия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Индуктотермия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3" y="2333625"/>
            <a:ext cx="8643937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FF0000"/>
                </a:solidFill>
              </a:rPr>
              <a:t>Первичный механизм действия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создание в проводящих (электролитных ) тканях организма вихревых индукционных токов.</a:t>
            </a:r>
          </a:p>
          <a:p>
            <a:pPr>
              <a:defRPr/>
            </a:pPr>
            <a:r>
              <a:rPr lang="ru-RU" sz="2400" u="sng" dirty="0">
                <a:solidFill>
                  <a:srgbClr val="FF0000"/>
                </a:solidFill>
              </a:rPr>
              <a:t>Первичный физический эффект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тепловой эффект в токопроводящих тканях (кровь, лимфа, паренхиматозные органы, мышцы).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en-US" sz="2400" dirty="0"/>
              <a:t>ω</a:t>
            </a:r>
            <a:r>
              <a:rPr lang="en-US" sz="2400" cap="small" dirty="0"/>
              <a:t> </a:t>
            </a:r>
            <a:r>
              <a:rPr lang="ru-RU" sz="2400" dirty="0"/>
              <a:t>- круговая частота колебаний</a:t>
            </a:r>
          </a:p>
          <a:p>
            <a:pPr>
              <a:defRPr/>
            </a:pPr>
            <a:r>
              <a:rPr lang="ru-RU" sz="2400" dirty="0"/>
              <a:t>В - индукция переменного магнитного поля</a:t>
            </a:r>
          </a:p>
          <a:p>
            <a:pPr>
              <a:defRPr/>
            </a:pPr>
            <a:r>
              <a:rPr lang="en-US" sz="2400" dirty="0"/>
              <a:t>ρ</a:t>
            </a:r>
            <a:r>
              <a:rPr lang="ru-RU" sz="2400" dirty="0"/>
              <a:t> - удельное сопротивление биологической ткани</a:t>
            </a:r>
          </a:p>
        </p:txBody>
      </p:sp>
      <p:pic>
        <p:nvPicPr>
          <p:cNvPr id="2969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85875"/>
            <a:ext cx="53101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35768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2071688" y="785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703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  <a:cs typeface="Arial" charset="0"/>
              </a:rPr>
              <a:t>ИНДУКТОТЕРМИЯ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2" descr="Картинка 7 из 1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14375"/>
            <a:ext cx="20716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571750" y="714375"/>
            <a:ext cx="657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 микроволновой (СВЧ) терапии используется электромагнитное поле с частотой </a:t>
            </a:r>
            <a:r>
              <a:rPr lang="ru-RU" sz="2000" b="1"/>
              <a:t>460 МГц </a:t>
            </a:r>
            <a:r>
              <a:rPr lang="ru-RU" sz="2000"/>
              <a:t>(деци­метровый диапазон ) и </a:t>
            </a:r>
            <a:r>
              <a:rPr lang="ru-RU" sz="2000" b="1"/>
              <a:t>2375 МГц </a:t>
            </a:r>
            <a:r>
              <a:rPr lang="ru-RU" sz="2000"/>
              <a:t>(сантиметровый диапазон).</a:t>
            </a:r>
          </a:p>
        </p:txBody>
      </p:sp>
      <p:pic>
        <p:nvPicPr>
          <p:cNvPr id="30725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143125"/>
            <a:ext cx="3786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0" y="337978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FF0000"/>
                </a:solidFill>
              </a:rPr>
              <a:t>Действующий фактор </a:t>
            </a:r>
            <a:r>
              <a:rPr lang="ru-RU" sz="2000"/>
              <a:t>- ультракороткие электромагнитные волны.</a:t>
            </a:r>
          </a:p>
          <a:p>
            <a:r>
              <a:rPr lang="ru-RU" sz="2000" u="sng">
                <a:solidFill>
                  <a:srgbClr val="FF0000"/>
                </a:solidFill>
              </a:rPr>
              <a:t>Первичный механизм действия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/>
              <a:t>- возбуждение колебаний ионов в растворах электролитов и переориентация легких диполей диэлектриков (в основном , воды).</a:t>
            </a:r>
          </a:p>
          <a:p>
            <a:r>
              <a:rPr lang="ru-RU" sz="2000" u="sng">
                <a:solidFill>
                  <a:srgbClr val="FF0000"/>
                </a:solidFill>
              </a:rPr>
              <a:t>Первичный физический эффект воздействия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/>
              <a:t>- тепловой эффект.</a:t>
            </a:r>
          </a:p>
          <a:p>
            <a:r>
              <a:rPr lang="ru-RU" sz="2000"/>
              <a:t>Количество выделяемой теплоты в диэлектрике:</a:t>
            </a:r>
          </a:p>
          <a:p>
            <a:pPr algn="ctr"/>
            <a:r>
              <a:rPr lang="en-US" sz="2000"/>
              <a:t>q</a:t>
            </a:r>
            <a:r>
              <a:rPr lang="ru-RU" sz="2000"/>
              <a:t>= ωЕ</a:t>
            </a:r>
            <a:r>
              <a:rPr lang="ru-RU" sz="2000" baseline="30000"/>
              <a:t>2</a:t>
            </a:r>
            <a:r>
              <a:rPr lang="ru-RU" sz="2000"/>
              <a:t>ε</a:t>
            </a:r>
            <a:r>
              <a:rPr lang="en-US" sz="2000" baseline="-25000"/>
              <a:t>r</a:t>
            </a:r>
            <a:r>
              <a:rPr lang="ru-RU" sz="2000"/>
              <a:t>ε</a:t>
            </a:r>
            <a:r>
              <a:rPr lang="ru-RU" sz="2000" baseline="-25000"/>
              <a:t>0</a:t>
            </a:r>
            <a:r>
              <a:rPr lang="en-US" sz="2000"/>
              <a:t>tg</a:t>
            </a:r>
            <a:r>
              <a:rPr lang="ru-RU" sz="2000"/>
              <a:t>δ</a:t>
            </a:r>
          </a:p>
          <a:p>
            <a:r>
              <a:rPr lang="ru-RU" sz="2000"/>
              <a:t>Большое выделение теплоты наблюдается в водосодержащих тканях (кровь, мышцы).</a:t>
            </a:r>
          </a:p>
          <a:p>
            <a:r>
              <a:rPr lang="ru-RU" sz="2000" u="sng">
                <a:solidFill>
                  <a:srgbClr val="FF0000"/>
                </a:solidFill>
              </a:rPr>
              <a:t>Глубина проникновения</a:t>
            </a:r>
            <a:r>
              <a:rPr lang="ru-RU" sz="2000"/>
              <a:t> для ДМВ - 9-11 см, а для СМВ - 3-5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36098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3286125" y="714375"/>
            <a:ext cx="5572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/>
              <a:t>В процедурах </a:t>
            </a:r>
            <a:r>
              <a:rPr lang="ru-RU" sz="2300" u="sng"/>
              <a:t>КВЧ - терапии</a:t>
            </a:r>
            <a:r>
              <a:rPr lang="ru-RU" sz="2300"/>
              <a:t> используют электромагнитные колебания частотой 57 - 65 ГГц (длина волны 4-8 мм).</a:t>
            </a:r>
          </a:p>
        </p:txBody>
      </p:sp>
      <p:pic>
        <p:nvPicPr>
          <p:cNvPr id="32771" name="Picture 2" descr="Картинка 1 из 8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330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143125"/>
            <a:ext cx="5000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0" y="3225800"/>
            <a:ext cx="9144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u="sng">
                <a:solidFill>
                  <a:srgbClr val="FF0000"/>
                </a:solidFill>
              </a:rPr>
              <a:t>Действующий фактор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миллиметровые электромагнитные волны.</a:t>
            </a:r>
          </a:p>
          <a:p>
            <a:r>
              <a:rPr lang="ru-RU" sz="2300" u="sng">
                <a:solidFill>
                  <a:srgbClr val="FF0000"/>
                </a:solidFill>
              </a:rPr>
              <a:t>Первичный механизм действия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резонансные и нерезонансные эффекты действия КВЧ - излучения на живые организмы.</a:t>
            </a:r>
          </a:p>
          <a:p>
            <a:r>
              <a:rPr lang="ru-RU" sz="2300" u="sng">
                <a:solidFill>
                  <a:srgbClr val="FF0000"/>
                </a:solidFill>
              </a:rPr>
              <a:t>Первичный физический эффект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специфическая биоинформационная функция , связанная с резонансным поглощением энергии, запуском автоколебательных процессов и конформационной перестройкой в биологических системах; управление процессами приспособления; активация рефлексогенных зон и биологически активных точек.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Гальванизация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(по имени Л. </a:t>
            </a:r>
            <a:r>
              <a:rPr lang="ru-RU" sz="9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Гальвани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), метод лечения  </a:t>
            </a:r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постоянным током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небольшой силы (до 50 мА), и напряжением 60-80 В.</a:t>
            </a:r>
          </a:p>
          <a:p>
            <a:pPr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	Плотность тока от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0,01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       в зависимости от цели воздействия.</a:t>
            </a:r>
          </a:p>
          <a:p>
            <a:pPr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Применение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Травмы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Заболевание периферической нервной системы (радикулиты, невриты и др.)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Хронические воспалительные процессы.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Заболевания желудочно-кишечного тракта.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Невротические состояния.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Стоматологические заболевания. 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Переломы костей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Заболевание глаз.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И др.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Гальванизация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714488"/>
            <a:ext cx="428628" cy="647926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569336"/>
            <a:ext cx="2357422" cy="228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поглощенной  энергии в ткани организма при разных воздействиях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59118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5454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071938"/>
            <a:ext cx="57308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5214938"/>
            <a:ext cx="5486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\\mbpserver\kafedra\Mayakov\Мои документы\Мои рисунки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133725" cy="2466975"/>
          </a:xfrm>
          <a:prstGeom prst="rect">
            <a:avLst/>
          </a:prstGeom>
          <a:noFill/>
        </p:spPr>
      </p:pic>
      <p:pic>
        <p:nvPicPr>
          <p:cNvPr id="55299" name="Picture 3" descr="\\mbpserver\kafedra\Mayakov\Мои документы\Мои рисунки\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3076575" cy="2714625"/>
          </a:xfrm>
          <a:prstGeom prst="rect">
            <a:avLst/>
          </a:prstGeom>
          <a:noFill/>
        </p:spPr>
      </p:pic>
      <p:pic>
        <p:nvPicPr>
          <p:cNvPr id="55300" name="Picture 4" descr="\\mbpserver\kafedra\Mayakov\Мои документы\Мои рисунки\image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3303583" cy="4289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Примеры гальванизации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857232"/>
            <a:ext cx="40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Гальваническая 4х камерная ванна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857232"/>
            <a:ext cx="357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2-х электродная гальванизация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/>
              <a:t>Аппарат для гальванизации и электрофореза </a:t>
            </a:r>
            <a:r>
              <a:rPr lang="en-US" sz="2800" dirty="0" smtClean="0"/>
              <a:t>“</a:t>
            </a:r>
            <a:r>
              <a:rPr lang="ru-RU" sz="2800" dirty="0" smtClean="0"/>
              <a:t>Поток – 1</a:t>
            </a:r>
            <a:r>
              <a:rPr lang="en-US" sz="2800" dirty="0" smtClean="0"/>
              <a:t>”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\\mbpserver\kafedra\Mayakov\Мои документы\Мои рисунки\Potok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1357298"/>
            <a:ext cx="4038600" cy="31635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928670"/>
            <a:ext cx="4857752" cy="2454261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Аппарат электротерапии Поток-1 предназначен для профилактического и лечебного воздействия постоянным током на организм человека (гальванизации), а также для проведения лекарственного электрофореза.</a:t>
            </a:r>
          </a:p>
          <a:p>
            <a:endParaRPr lang="ru-RU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57224" y="3929066"/>
            <a:ext cx="1928826" cy="1000132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Важно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4929198"/>
            <a:ext cx="8358214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Если салфетки смочены физраствором             –   гальванизация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Если салфетки смочены лекарственным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веществом   –    электрофорез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786190"/>
            <a:ext cx="417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Электрофорез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1435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Лекарственный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электрофорез - сочетанное воздействие на организм постоянного электрического тока и вводимого с его помощью лекарственного вещества.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использовании данного метода к перечисленным выше механизмам биологического действия постоянного тока добавляются лечебные эффекты введенного им конкретного лекарственного вещества.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3643306" y="4357694"/>
            <a:ext cx="2500330" cy="1143008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Сочетанное действие</a:t>
            </a:r>
          </a:p>
          <a:p>
            <a:pPr algn="ctr"/>
            <a:r>
              <a:rPr lang="ru-RU" dirty="0" smtClean="0"/>
              <a:t>Электрофорез</a:t>
            </a:r>
          </a:p>
          <a:p>
            <a:pPr algn="ctr"/>
            <a:endParaRPr lang="ru-RU" dirty="0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500562" y="5929330"/>
            <a:ext cx="928694" cy="71438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714876" y="557214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57488" y="3357562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Постоянный ток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3357562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Лекарственные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в-ва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1214414" y="3857628"/>
            <a:ext cx="157163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7072330" y="3857628"/>
            <a:ext cx="157163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28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Наиболее проницаема для ионов кожа лица, живота, предплечий, поясничной области, бедер и голеней.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Электрофорез в физиотерапии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34" y="3133904"/>
            <a:ext cx="82153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Применятся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Травмы.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Плекситы, невриты и др.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Гастриты, колиты и др.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Воспалительные процессы в различных тканях и органах.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Пародонтоз,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глоссалгия (боли в языке).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Заболевания сердечнососудистой системы.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Туберкулез.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6643702" cy="233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1916</Words>
  <PresentationFormat>Экран (4:3)</PresentationFormat>
  <Paragraphs>335</Paragraphs>
  <Slides>50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Формула</vt:lpstr>
      <vt:lpstr>Медицинская физиотерапевтическая аппаратура</vt:lpstr>
      <vt:lpstr>Слайд 2</vt:lpstr>
      <vt:lpstr>Слайд 3</vt:lpstr>
      <vt:lpstr>Слайд 4</vt:lpstr>
      <vt:lpstr>Слайд 5</vt:lpstr>
      <vt:lpstr>Слайд 6</vt:lpstr>
      <vt:lpstr>Аппарат для гальванизации и электрофореза “Поток – 1”</vt:lpstr>
      <vt:lpstr>Слайд 8</vt:lpstr>
      <vt:lpstr>Электрофорез в физиотерапии</vt:lpstr>
      <vt:lpstr>Таблица активных электродов</vt:lpstr>
      <vt:lpstr>Достоинства  и  недостатки  электрофореза</vt:lpstr>
      <vt:lpstr>Франклинизация (электростатический душ)</vt:lpstr>
      <vt:lpstr>Слайд 13</vt:lpstr>
      <vt:lpstr>Слайд 14</vt:lpstr>
      <vt:lpstr>Виды аэроионизаторов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Модулированные синусоидальные токи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Схема образования УЗ волны</vt:lpstr>
      <vt:lpstr>Слайд 33</vt:lpstr>
      <vt:lpstr>УЗ литотрипсия- (дистанционная ударно-волновая литотрипсия (ДУВЛ)) - дробление твердых конкрементов  с помощью УЗ. </vt:lpstr>
      <vt:lpstr>Слайд 35</vt:lpstr>
      <vt:lpstr>Слайд 36</vt:lpstr>
      <vt:lpstr>Слайд 37</vt:lpstr>
      <vt:lpstr>Слайд 38</vt:lpstr>
      <vt:lpstr>Слайд 39</vt:lpstr>
      <vt:lpstr>Схема монополярной электрохирургии</vt:lpstr>
      <vt:lpstr>Слайд 41</vt:lpstr>
      <vt:lpstr>Слайд 42</vt:lpstr>
      <vt:lpstr>Слайд 43</vt:lpstr>
      <vt:lpstr>Слайд 44</vt:lpstr>
      <vt:lpstr>Слайд 45</vt:lpstr>
      <vt:lpstr>ИНДУКТОТЕРМИЯ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терапевтическая аппаратура</dc:title>
  <cp:lastModifiedBy>mayakov</cp:lastModifiedBy>
  <cp:revision>62</cp:revision>
  <dcterms:modified xsi:type="dcterms:W3CDTF">2011-11-15T10:51:21Z</dcterms:modified>
</cp:coreProperties>
</file>