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00" autoAdjust="0"/>
    <p:restoredTop sz="94737" autoAdjust="0"/>
  </p:normalViewPr>
  <p:slideViewPr>
    <p:cSldViewPr>
      <p:cViewPr varScale="1">
        <p:scale>
          <a:sx n="71" d="100"/>
          <a:sy n="71" d="100"/>
        </p:scale>
        <p:origin x="-7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5B106E36-FD25-4E2D-B0AA-010F637433A0}" type="datetimeFigureOut">
              <a:rPr lang="ru-RU" smtClean="0"/>
              <a:pPr/>
              <a:t>11.09.2015</a:t>
            </a:fld>
            <a:endParaRPr lang="ru-RU"/>
          </a:p>
        </p:txBody>
      </p:sp>
      <p:sp>
        <p:nvSpPr>
          <p:cNvPr id="16" name="Номер слайда 15"/>
          <p:cNvSpPr>
            <a:spLocks noGrp="1"/>
          </p:cNvSpPr>
          <p:nvPr>
            <p:ph type="sldNum" sz="quarter" idx="11"/>
          </p:nvPr>
        </p:nvSpPr>
        <p:spPr/>
        <p:txBody>
          <a:bodyPr/>
          <a:lstStyle/>
          <a:p>
            <a:fld id="{725C68B6-61C2-468F-89AB-4B9F7531AA68}"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11.09.2015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11.09.2015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5B106E36-FD25-4E2D-B0AA-010F637433A0}" type="datetimeFigureOut">
              <a:rPr lang="ru-RU" smtClean="0"/>
              <a:pPr/>
              <a:t>11.09.2015</a:t>
            </a:fld>
            <a:endParaRPr lang="ru-RU"/>
          </a:p>
        </p:txBody>
      </p:sp>
      <p:sp>
        <p:nvSpPr>
          <p:cNvPr id="15" name="Номер слайда 14"/>
          <p:cNvSpPr>
            <a:spLocks noGrp="1"/>
          </p:cNvSpPr>
          <p:nvPr>
            <p:ph type="sldNum" sz="quarter" idx="15"/>
          </p:nvPr>
        </p:nvSpPr>
        <p:spPr/>
        <p:txBody>
          <a:bodyPr/>
          <a:lstStyle>
            <a:lvl1pPr algn="ctr">
              <a:defRPr/>
            </a:lvl1pPr>
          </a:lstStyle>
          <a:p>
            <a:fld id="{725C68B6-61C2-468F-89AB-4B9F7531AA68}"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5B106E36-FD25-4E2D-B0AA-010F637433A0}" type="datetimeFigureOut">
              <a:rPr lang="ru-RU" smtClean="0"/>
              <a:pPr/>
              <a:t>11.09.2015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5B106E36-FD25-4E2D-B0AA-010F637433A0}" type="datetimeFigureOut">
              <a:rPr lang="ru-RU" smtClean="0"/>
              <a:pPr/>
              <a:t>11.09.2015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11.09.2015</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11.09.2015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11.09.2015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5B106E36-FD25-4E2D-B0AA-010F637433A0}" type="datetimeFigureOut">
              <a:rPr lang="ru-RU" smtClean="0"/>
              <a:pPr/>
              <a:t>11.09.2015</a:t>
            </a:fld>
            <a:endParaRPr lang="ru-RU"/>
          </a:p>
        </p:txBody>
      </p:sp>
      <p:sp>
        <p:nvSpPr>
          <p:cNvPr id="9" name="Номер слайда 8"/>
          <p:cNvSpPr>
            <a:spLocks noGrp="1"/>
          </p:cNvSpPr>
          <p:nvPr>
            <p:ph type="sldNum" sz="quarter" idx="15"/>
          </p:nvPr>
        </p:nvSpPr>
        <p:spPr/>
        <p:txBody>
          <a:bodyPr/>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5B106E36-FD25-4E2D-B0AA-010F637433A0}" type="datetimeFigureOut">
              <a:rPr lang="ru-RU" smtClean="0"/>
              <a:pPr/>
              <a:t>11.09.2015</a:t>
            </a:fld>
            <a:endParaRPr lang="ru-RU"/>
          </a:p>
        </p:txBody>
      </p:sp>
      <p:sp>
        <p:nvSpPr>
          <p:cNvPr id="9" name="Номер слайда 8"/>
          <p:cNvSpPr>
            <a:spLocks noGrp="1"/>
          </p:cNvSpPr>
          <p:nvPr>
            <p:ph type="sldNum" sz="quarter" idx="11"/>
          </p:nvPr>
        </p:nvSpPr>
        <p:spPr/>
        <p:txBody>
          <a:bodyPr/>
          <a:lstStyle/>
          <a:p>
            <a:fld id="{725C68B6-61C2-468F-89AB-4B9F7531AA68}"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5B106E36-FD25-4E2D-B0AA-010F637433A0}" type="datetimeFigureOut">
              <a:rPr lang="ru-RU" smtClean="0"/>
              <a:pPr/>
              <a:t>11.09.2015</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725C68B6-61C2-468F-89AB-4B9F7531AA68}"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jpeg"/></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одзаголовок 3"/>
          <p:cNvSpPr>
            <a:spLocks noGrp="1"/>
          </p:cNvSpPr>
          <p:nvPr>
            <p:ph type="subTitle" idx="1"/>
          </p:nvPr>
        </p:nvSpPr>
        <p:spPr/>
        <p:txBody>
          <a:bodyPr/>
          <a:lstStyle/>
          <a:p>
            <a:pPr algn="r"/>
            <a:r>
              <a:rPr lang="ru-RU" dirty="0" smtClean="0"/>
              <a:t>Работа студента группы:</a:t>
            </a:r>
          </a:p>
          <a:p>
            <a:pPr algn="r"/>
            <a:r>
              <a:rPr lang="ru-RU" dirty="0" smtClean="0"/>
              <a:t>Мт2-13</a:t>
            </a:r>
          </a:p>
          <a:p>
            <a:pPr algn="r"/>
            <a:r>
              <a:rPr lang="ru-RU" dirty="0" smtClean="0"/>
              <a:t>Казакова Ярослава</a:t>
            </a:r>
          </a:p>
        </p:txBody>
      </p:sp>
      <p:sp>
        <p:nvSpPr>
          <p:cNvPr id="2" name="Заголовок 1"/>
          <p:cNvSpPr>
            <a:spLocks noGrp="1"/>
          </p:cNvSpPr>
          <p:nvPr>
            <p:ph type="ctrTitle"/>
          </p:nvPr>
        </p:nvSpPr>
        <p:spPr/>
        <p:txBody>
          <a:bodyPr>
            <a:noAutofit/>
          </a:bodyPr>
          <a:lstStyle/>
          <a:p>
            <a:pPr algn="ctr"/>
            <a:r>
              <a:rPr lang="ru-RU" sz="6000" dirty="0" smtClean="0"/>
              <a:t>Лазеры и их применение в </a:t>
            </a:r>
            <a:br>
              <a:rPr lang="ru-RU" sz="6000" dirty="0" smtClean="0"/>
            </a:br>
            <a:r>
              <a:rPr lang="ru-RU" sz="6000" dirty="0" smtClean="0"/>
              <a:t>медицине</a:t>
            </a:r>
            <a:endParaRPr lang="ru-RU" sz="6000"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randombar(horizontal)">
                                      <p:cBhvr>
                                        <p:cTn id="13" dur="500"/>
                                        <p:tgtEl>
                                          <p:spTgt spid="4">
                                            <p:txEl>
                                              <p:pRg st="0" end="0"/>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6" dur="500"/>
                                        <p:tgtEl>
                                          <p:spTgt spid="4">
                                            <p:txEl>
                                              <p:pRg st="1" end="1"/>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9"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Заголовок 2"/>
          <p:cNvSpPr>
            <a:spLocks noGrp="1"/>
          </p:cNvSpPr>
          <p:nvPr>
            <p:ph idx="1"/>
          </p:nvPr>
        </p:nvSpPr>
        <p:spPr>
          <a:xfrm>
            <a:off x="457200" y="357188"/>
            <a:ext cx="8229600" cy="6072187"/>
          </a:xfrm>
        </p:spPr>
        <p:txBody>
          <a:bodyPr/>
          <a:lstStyle/>
          <a:p>
            <a:r>
              <a:rPr lang="ru-RU" sz="2800" dirty="0" smtClean="0"/>
              <a:t>Угол Брюстера</a:t>
            </a:r>
            <a:r>
              <a:rPr lang="ru-RU" dirty="0" smtClean="0"/>
              <a:t> </a:t>
            </a:r>
            <a:r>
              <a:rPr lang="ru-RU" sz="2400" dirty="0" smtClean="0"/>
              <a:t>— закон оптики, выражающий связь показателей преломления двух диэлектриков с таким углом падения света, при котором свет, отражённый от границы раздела диэлектриков, будет полностью поляризованным в плоскости, перпендикулярной плоскости падения.</a:t>
            </a:r>
            <a:endParaRPr lang="ru-RU" sz="2400" dirty="0"/>
          </a:p>
        </p:txBody>
      </p:sp>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Заголовок 2"/>
          <p:cNvSpPr>
            <a:spLocks noGrp="1"/>
          </p:cNvSpPr>
          <p:nvPr>
            <p:ph idx="1"/>
          </p:nvPr>
        </p:nvSpPr>
        <p:spPr>
          <a:xfrm>
            <a:off x="457200" y="571480"/>
            <a:ext cx="8229600" cy="5524520"/>
          </a:xfrm>
        </p:spPr>
        <p:txBody>
          <a:bodyPr/>
          <a:lstStyle/>
          <a:p>
            <a:r>
              <a:rPr lang="ru-RU" b="1" dirty="0" smtClean="0"/>
              <a:t>Диссекция</a:t>
            </a:r>
            <a:r>
              <a:rPr lang="ru-RU" dirty="0" smtClean="0"/>
              <a:t> (лат. </a:t>
            </a:r>
            <a:r>
              <a:rPr lang="ru-RU" i="1" dirty="0" smtClean="0"/>
              <a:t>dissectio</a:t>
            </a:r>
            <a:r>
              <a:rPr lang="ru-RU" dirty="0" smtClean="0"/>
              <a:t>, от dissecare, рассекать) — трупосечение, вскрытие, анатомическое исследование трупов животных. В современном использовании употребляется хирургами как обобщенный синоним действия по рассечению биологических тканей инструментом с тупыми частями.</a:t>
            </a:r>
            <a:endParaRPr lang="ru-RU" dirty="0"/>
          </a:p>
        </p:txBody>
      </p:sp>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Заголовок 2"/>
          <p:cNvSpPr>
            <a:spLocks noGrp="1"/>
          </p:cNvSpPr>
          <p:nvPr>
            <p:ph idx="1"/>
          </p:nvPr>
        </p:nvSpPr>
        <p:spPr/>
        <p:txBody>
          <a:bodyPr/>
          <a:lstStyle/>
          <a:p>
            <a:r>
              <a:rPr lang="ru-RU" dirty="0" smtClean="0">
                <a:latin typeface="Segoe Print" pitchFamily="2" charset="0"/>
              </a:rPr>
              <a:t>Гемостатический - </a:t>
            </a:r>
            <a:r>
              <a:rPr lang="ru-RU" dirty="0" smtClean="0">
                <a:latin typeface="Segoe Print" pitchFamily="2" charset="0"/>
              </a:rPr>
              <a:t>функция которой заключается в сохранении жидкого состояния крови, остановке кровотечений при повреждениях стенок сосудов и растворении тромбов, выполнивших свою функцию. </a:t>
            </a:r>
            <a:endParaRPr lang="ru-RU" dirty="0">
              <a:latin typeface="Segoe Print" pitchFamily="2" charset="0"/>
            </a:endParaRPr>
          </a:p>
        </p:txBody>
      </p:sp>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img14.jpg"/>
          <p:cNvPicPr>
            <a:picLocks noGrp="1" noChangeAspect="1"/>
          </p:cNvPicPr>
          <p:nvPr>
            <p:ph idx="1"/>
          </p:nvPr>
        </p:nvPicPr>
        <p:blipFill>
          <a:blip r:embed="rId2"/>
          <a:stretch>
            <a:fillRect/>
          </a:stretch>
        </p:blipFill>
        <p:spPr>
          <a:xfrm>
            <a:off x="1785918" y="1571612"/>
            <a:ext cx="5829300" cy="30861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2"/>
          <p:cNvSpPr>
            <a:spLocks noGrp="1"/>
          </p:cNvSpPr>
          <p:nvPr>
            <p:ph idx="1"/>
          </p:nvPr>
        </p:nvSpPr>
        <p:spPr>
          <a:xfrm>
            <a:off x="457200" y="428604"/>
            <a:ext cx="8229600" cy="5667396"/>
          </a:xfrm>
        </p:spPr>
        <p:txBody>
          <a:bodyPr>
            <a:normAutofit lnSpcReduction="10000"/>
          </a:bodyPr>
          <a:lstStyle/>
          <a:p>
            <a:r>
              <a:rPr lang="ru-RU" dirty="0" err="1" smtClean="0">
                <a:latin typeface="Segoe Print" pitchFamily="2" charset="0"/>
              </a:rPr>
              <a:t>Низкоинтенсивные</a:t>
            </a:r>
            <a:r>
              <a:rPr lang="ru-RU" dirty="0" smtClean="0">
                <a:latin typeface="Segoe Print" pitchFamily="2" charset="0"/>
              </a:rPr>
              <a:t> лазеры — это такие, которые не вызывают заметного деструктивного действия на ткани непосредственно во время облучения. В видимой и ультрафиолетовой областях спектра их эффекты обусловлены фотохимическими реакциями и не отличаются от эффектов, вызываемых монохроматическим светом, полученным от обычных, некогерентных источников. В этих случаях лазеры являются просто удобными монохроматическими источниками света, обеспечивающими точную локализацию и </a:t>
            </a:r>
            <a:r>
              <a:rPr lang="ru-RU" dirty="0" err="1" smtClean="0">
                <a:latin typeface="Segoe Print" pitchFamily="2" charset="0"/>
              </a:rPr>
              <a:t>дозированность</a:t>
            </a:r>
            <a:r>
              <a:rPr lang="ru-RU" dirty="0" smtClean="0">
                <a:latin typeface="Segoe Print" pitchFamily="2" charset="0"/>
              </a:rPr>
              <a:t> воздействия.</a:t>
            </a:r>
            <a:endParaRPr lang="ru-RU" dirty="0">
              <a:latin typeface="Segoe Print" pitchFamily="2"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randombar(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Corbis-RLM081.jpg"/>
          <p:cNvPicPr>
            <a:picLocks noGrp="1" noChangeAspect="1"/>
          </p:cNvPicPr>
          <p:nvPr>
            <p:ph idx="1"/>
          </p:nvPr>
        </p:nvPicPr>
        <p:blipFill>
          <a:blip r:embed="rId2"/>
          <a:stretch>
            <a:fillRect/>
          </a:stretch>
        </p:blipFill>
        <p:spPr>
          <a:xfrm>
            <a:off x="2357422" y="285728"/>
            <a:ext cx="4095763" cy="6143644"/>
          </a:xfrm>
          <a:prstGeom prst="rect">
            <a:avLst/>
          </a:prstGeom>
          <a:ln>
            <a:noFill/>
          </a:ln>
          <a:effectLst>
            <a:softEdge rad="112500"/>
          </a:effectLst>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428604"/>
            <a:ext cx="8229600" cy="714380"/>
          </a:xfrm>
        </p:spPr>
        <p:txBody>
          <a:bodyPr>
            <a:normAutofit fontScale="85000" lnSpcReduction="20000"/>
          </a:bodyPr>
          <a:lstStyle/>
          <a:p>
            <a:r>
              <a:rPr lang="ru-RU" sz="3000" dirty="0" smtClean="0">
                <a:latin typeface="Segoe Print" pitchFamily="2" charset="0"/>
              </a:rPr>
              <a:t>Материал в презентации:</a:t>
            </a:r>
            <a:r>
              <a:rPr lang="ru-RU" dirty="0" smtClean="0"/>
              <a:t/>
            </a:r>
            <a:br>
              <a:rPr lang="ru-RU" dirty="0" smtClean="0"/>
            </a:br>
            <a:endParaRPr lang="ru-RU" dirty="0"/>
          </a:p>
        </p:txBody>
      </p:sp>
      <p:pic>
        <p:nvPicPr>
          <p:cNvPr id="4" name="Рисунок 3" descr="12.jpg"/>
          <p:cNvPicPr>
            <a:picLocks noChangeAspect="1"/>
          </p:cNvPicPr>
          <p:nvPr/>
        </p:nvPicPr>
        <p:blipFill>
          <a:blip r:embed="rId2"/>
          <a:stretch>
            <a:fillRect/>
          </a:stretch>
        </p:blipFill>
        <p:spPr>
          <a:xfrm>
            <a:off x="571472" y="1214422"/>
            <a:ext cx="1619250" cy="1390650"/>
          </a:xfrm>
          <a:prstGeom prst="rect">
            <a:avLst/>
          </a:prstGeom>
        </p:spPr>
      </p:pic>
      <p:pic>
        <p:nvPicPr>
          <p:cNvPr id="5" name="Рисунок 4" descr="Imagen-titulo-GN_LNCIMA20130901_0002_5.jpg"/>
          <p:cNvPicPr>
            <a:picLocks noChangeAspect="1"/>
          </p:cNvPicPr>
          <p:nvPr/>
        </p:nvPicPr>
        <p:blipFill>
          <a:blip r:embed="rId3"/>
          <a:stretch>
            <a:fillRect/>
          </a:stretch>
        </p:blipFill>
        <p:spPr>
          <a:xfrm>
            <a:off x="2643174" y="1142984"/>
            <a:ext cx="2316271" cy="1528681"/>
          </a:xfrm>
          <a:prstGeom prst="rect">
            <a:avLst/>
          </a:prstGeom>
        </p:spPr>
      </p:pic>
      <p:pic>
        <p:nvPicPr>
          <p:cNvPr id="6" name="Рисунок 5" descr="8184445_Medicinskaya_i_biologicheskaya_fizika_Izdanie_4.jpg"/>
          <p:cNvPicPr>
            <a:picLocks noChangeAspect="1"/>
          </p:cNvPicPr>
          <p:nvPr/>
        </p:nvPicPr>
        <p:blipFill>
          <a:blip r:embed="rId4"/>
          <a:stretch>
            <a:fillRect/>
          </a:stretch>
        </p:blipFill>
        <p:spPr>
          <a:xfrm>
            <a:off x="5500694" y="1142984"/>
            <a:ext cx="2173093" cy="3000372"/>
          </a:xfrm>
          <a:prstGeom prst="rect">
            <a:avLst/>
          </a:prstGeom>
        </p:spPr>
      </p:pic>
      <p:pic>
        <p:nvPicPr>
          <p:cNvPr id="7" name="Рисунок 6" descr="8675f192f0805d47e6d8b51e4c351c1433a3ab97.jpeg"/>
          <p:cNvPicPr>
            <a:picLocks noChangeAspect="1"/>
          </p:cNvPicPr>
          <p:nvPr/>
        </p:nvPicPr>
        <p:blipFill>
          <a:blip r:embed="rId5"/>
          <a:stretch>
            <a:fillRect/>
          </a:stretch>
        </p:blipFill>
        <p:spPr>
          <a:xfrm>
            <a:off x="428596" y="3143248"/>
            <a:ext cx="2072640" cy="2950464"/>
          </a:xfrm>
          <a:prstGeom prst="rect">
            <a:avLst/>
          </a:prstGeom>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500034" y="1000108"/>
            <a:ext cx="8229600" cy="1476372"/>
          </a:xfrm>
        </p:spPr>
        <p:txBody>
          <a:bodyPr/>
          <a:lstStyle/>
          <a:p>
            <a:pPr>
              <a:buNone/>
            </a:pPr>
            <a:r>
              <a:rPr lang="ru-RU" dirty="0" smtClean="0"/>
              <a:t>Работу выполнил студент группы: МТ2-13</a:t>
            </a:r>
          </a:p>
          <a:p>
            <a:pPr>
              <a:buNone/>
            </a:pPr>
            <a:r>
              <a:rPr lang="ru-RU" dirty="0" smtClean="0"/>
              <a:t>Казаков Ярослав Викторович</a:t>
            </a:r>
          </a:p>
        </p:txBody>
      </p:sp>
      <p:pic>
        <p:nvPicPr>
          <p:cNvPr id="4" name="Рисунок 3" descr="ISS_8942_04711.jpg"/>
          <p:cNvPicPr>
            <a:picLocks noChangeAspect="1"/>
          </p:cNvPicPr>
          <p:nvPr/>
        </p:nvPicPr>
        <p:blipFill>
          <a:blip r:embed="rId2"/>
          <a:stretch>
            <a:fillRect/>
          </a:stretch>
        </p:blipFill>
        <p:spPr>
          <a:xfrm>
            <a:off x="2143108" y="2214554"/>
            <a:ext cx="4983766" cy="4214842"/>
          </a:xfrm>
          <a:prstGeom prst="rect">
            <a:avLst/>
          </a:prstGeom>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Содержимое 6"/>
          <p:cNvSpPr>
            <a:spLocks noGrp="1"/>
          </p:cNvSpPr>
          <p:nvPr>
            <p:ph idx="1"/>
          </p:nvPr>
        </p:nvSpPr>
        <p:spPr>
          <a:xfrm>
            <a:off x="457200" y="1285860"/>
            <a:ext cx="8229600" cy="4810140"/>
          </a:xfrm>
        </p:spPr>
        <p:txBody>
          <a:bodyPr>
            <a:normAutofit/>
          </a:bodyPr>
          <a:lstStyle/>
          <a:p>
            <a:r>
              <a:rPr lang="ru-RU" sz="2000" dirty="0" smtClean="0">
                <a:latin typeface="Segoe Print" pitchFamily="2" charset="0"/>
              </a:rPr>
              <a:t>Основными инструментами, которые применяет хирург для </a:t>
            </a:r>
            <a:r>
              <a:rPr lang="ru-RU" sz="2000" dirty="0" smtClean="0">
                <a:latin typeface="Segoe Print" pitchFamily="2" charset="0"/>
                <a:hlinkClick r:id="rId2" action="ppaction://hlinksldjump"/>
              </a:rPr>
              <a:t>диссекции</a:t>
            </a:r>
            <a:r>
              <a:rPr lang="ru-RU" sz="2000" dirty="0" smtClean="0">
                <a:latin typeface="Segoe Print" pitchFamily="2" charset="0"/>
              </a:rPr>
              <a:t> тканей, являются скальпель и ножницы, т. е. режущие инструменты</a:t>
            </a:r>
            <a:r>
              <a:rPr lang="ru-RU" sz="2000" dirty="0" smtClean="0">
                <a:latin typeface="Segoe Print" pitchFamily="2" charset="0"/>
              </a:rPr>
              <a:t>. </a:t>
            </a:r>
            <a:r>
              <a:rPr lang="ru-RU" sz="2000" dirty="0" smtClean="0">
                <a:latin typeface="Segoe Print" pitchFamily="2" charset="0"/>
              </a:rPr>
              <a:t>Однако раны и разрезы, производимые скальпелем и ножницами, сопровождаются кровотечением, требующим применения специальных мер </a:t>
            </a:r>
            <a:r>
              <a:rPr lang="ru-RU" sz="2000" dirty="0" smtClean="0">
                <a:latin typeface="Segoe Print" pitchFamily="2" charset="0"/>
              </a:rPr>
              <a:t>гемостаза. </a:t>
            </a:r>
            <a:r>
              <a:rPr lang="ru-RU" sz="2000" dirty="0" smtClean="0">
                <a:latin typeface="Segoe Print" pitchFamily="2" charset="0"/>
              </a:rPr>
              <a:t>В связи с этим с давних пор хирурги мечтали иметь в своем распоряжении такой инструмент, который производил бы бескровный </a:t>
            </a:r>
            <a:r>
              <a:rPr lang="ru-RU" sz="2000" dirty="0" smtClean="0">
                <a:latin typeface="Segoe Print" pitchFamily="2" charset="0"/>
              </a:rPr>
              <a:t>разрез. </a:t>
            </a:r>
            <a:br>
              <a:rPr lang="ru-RU" sz="2000" dirty="0" smtClean="0">
                <a:latin typeface="Segoe Print" pitchFamily="2" charset="0"/>
              </a:rPr>
            </a:br>
            <a:r>
              <a:rPr lang="ru-RU" sz="2000" dirty="0" smtClean="0">
                <a:latin typeface="Segoe Print" pitchFamily="2" charset="0"/>
              </a:rPr>
              <a:t>Поэтому ученые после долгих Экспериментов придумали лазер. Луч </a:t>
            </a:r>
            <a:r>
              <a:rPr lang="ru-RU" sz="2000" dirty="0" smtClean="0">
                <a:latin typeface="Segoe Print" pitchFamily="2" charset="0"/>
              </a:rPr>
              <a:t>лазера обладает выраженными </a:t>
            </a:r>
            <a:r>
              <a:rPr lang="ru-RU" sz="2000" dirty="0" smtClean="0">
                <a:latin typeface="Segoe Print" pitchFamily="2" charset="0"/>
                <a:hlinkClick r:id="rId3" action="ppaction://hlinksldjump"/>
              </a:rPr>
              <a:t>гемостатическими</a:t>
            </a:r>
            <a:r>
              <a:rPr lang="ru-RU" sz="2000" dirty="0" smtClean="0">
                <a:latin typeface="Segoe Print" pitchFamily="2" charset="0"/>
              </a:rPr>
              <a:t> свойствами</a:t>
            </a:r>
            <a:r>
              <a:rPr lang="ru-RU" sz="2000" dirty="0" smtClean="0">
                <a:latin typeface="Segoe Print" pitchFamily="2" charset="0"/>
              </a:rPr>
              <a:t>, а также способностью </a:t>
            </a:r>
            <a:r>
              <a:rPr lang="ru-RU" sz="2000" dirty="0" smtClean="0">
                <a:latin typeface="Segoe Print" pitchFamily="2" charset="0"/>
              </a:rPr>
              <a:t>герметизировать </a:t>
            </a:r>
            <a:r>
              <a:rPr lang="ru-RU" sz="2000" dirty="0" smtClean="0">
                <a:latin typeface="Segoe Print" pitchFamily="2" charset="0"/>
              </a:rPr>
              <a:t>бронхиолы, желчевыводящие протоки и протоки поджелудочной </a:t>
            </a:r>
            <a:r>
              <a:rPr lang="ru-RU" sz="2000" dirty="0" smtClean="0">
                <a:latin typeface="Segoe Print" pitchFamily="2" charset="0"/>
              </a:rPr>
              <a:t>железы.</a:t>
            </a:r>
            <a:endParaRPr lang="ru-RU" sz="2000" dirty="0">
              <a:latin typeface="Segoe Print" pitchFamily="2" charset="0"/>
            </a:endParaRPr>
          </a:p>
        </p:txBody>
      </p:sp>
      <p:sp>
        <p:nvSpPr>
          <p:cNvPr id="6" name="Заголовок 5"/>
          <p:cNvSpPr>
            <a:spLocks noGrp="1"/>
          </p:cNvSpPr>
          <p:nvPr>
            <p:ph type="title"/>
          </p:nvPr>
        </p:nvSpPr>
        <p:spPr>
          <a:xfrm>
            <a:off x="457200" y="214290"/>
            <a:ext cx="8229600" cy="1000132"/>
          </a:xfrm>
        </p:spPr>
        <p:txBody>
          <a:bodyPr>
            <a:noAutofit/>
          </a:bodyPr>
          <a:lstStyle/>
          <a:p>
            <a:r>
              <a:rPr lang="ru-RU" sz="5400" dirty="0" smtClean="0">
                <a:latin typeface="Segoe Print" pitchFamily="2" charset="0"/>
              </a:rPr>
              <a:t>Введение:</a:t>
            </a:r>
            <a:endParaRPr lang="ru-RU" sz="5400" dirty="0">
              <a:latin typeface="Segoe Print" pitchFamily="2"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Effect transition="in" filter="randombar(horizontal)">
                                      <p:cBhvr>
                                        <p:cTn id="13"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sz="quarter" idx="1"/>
          </p:nvPr>
        </p:nvSpPr>
        <p:spPr>
          <a:xfrm>
            <a:off x="457200" y="457200"/>
            <a:ext cx="4257676" cy="5686444"/>
          </a:xfrm>
        </p:spPr>
        <p:txBody>
          <a:bodyPr>
            <a:normAutofit/>
          </a:bodyPr>
          <a:lstStyle/>
          <a:p>
            <a:r>
              <a:rPr lang="ru-RU" sz="1800" dirty="0" smtClean="0">
                <a:latin typeface="Segoe Print" pitchFamily="2" charset="0"/>
              </a:rPr>
              <a:t/>
            </a:r>
            <a:br>
              <a:rPr lang="ru-RU" sz="1800" dirty="0" smtClean="0">
                <a:latin typeface="Segoe Print" pitchFamily="2" charset="0"/>
              </a:rPr>
            </a:br>
            <a:r>
              <a:rPr lang="ru-RU" sz="1800" dirty="0" smtClean="0">
                <a:latin typeface="Segoe Print" pitchFamily="2" charset="0"/>
              </a:rPr>
              <a:t> Лазеры представляют собой источники света, работающие на базе процесса вынужденного (стимулированного, индуцированного) испускания фотонов возбужденными атомами или молекулами под воздействием фотонов излучения, имеющих ту же частоту. Отличительной чертой этого процесса является то, что фотон, возникающий при вынужденном испускании, идентичен вызвавшему его появление внешнему фотону по частоте, фазе, направлению и </a:t>
            </a:r>
            <a:r>
              <a:rPr lang="ru-RU" sz="1800" dirty="0" smtClean="0">
                <a:latin typeface="Segoe Print" pitchFamily="2" charset="0"/>
              </a:rPr>
              <a:t>поляризации.</a:t>
            </a:r>
            <a:endParaRPr lang="ru-RU" sz="1800" dirty="0" smtClean="0">
              <a:latin typeface="Segoe Print" pitchFamily="2" charset="0"/>
            </a:endParaRPr>
          </a:p>
        </p:txBody>
      </p:sp>
      <p:pic>
        <p:nvPicPr>
          <p:cNvPr id="6" name="Рисунок 5" descr="53636-kadr-ot-alkogolizma-saratov-engels.jpg"/>
          <p:cNvPicPr>
            <a:picLocks noChangeAspect="1"/>
          </p:cNvPicPr>
          <p:nvPr/>
        </p:nvPicPr>
        <p:blipFill>
          <a:blip r:embed="rId2"/>
          <a:stretch>
            <a:fillRect/>
          </a:stretch>
        </p:blipFill>
        <p:spPr>
          <a:xfrm>
            <a:off x="5286380" y="1857364"/>
            <a:ext cx="3384308" cy="2500330"/>
          </a:xfrm>
          <a:prstGeom prst="rect">
            <a:avLst/>
          </a:prstGeom>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sz="quarter" idx="1"/>
          </p:nvPr>
        </p:nvSpPr>
        <p:spPr>
          <a:xfrm>
            <a:off x="457200" y="457200"/>
            <a:ext cx="5114932" cy="5715000"/>
          </a:xfrm>
        </p:spPr>
        <p:txBody>
          <a:bodyPr/>
          <a:lstStyle/>
          <a:p>
            <a:r>
              <a:rPr lang="ru-RU" dirty="0" smtClean="0">
                <a:latin typeface="Segoe Print" pitchFamily="2" charset="0"/>
              </a:rPr>
              <a:t>Лазеры создаются на базе различных активных сред: газообразной, жидкой или твердой. Они могут давать излучение в весьма широком диапазоне длин волн - от 100 нм (ультрафиолетовый свет) до 1.2 мкм (инфракрасное излучение) - и могут работать как в непрерывном, так и в импульсном режимах.</a:t>
            </a:r>
            <a:endParaRPr lang="ru-RU" dirty="0">
              <a:latin typeface="Segoe Print" pitchFamily="2" charset="0"/>
            </a:endParaRPr>
          </a:p>
        </p:txBody>
      </p:sp>
      <p:pic>
        <p:nvPicPr>
          <p:cNvPr id="5" name="Рисунок 4" descr="image_thumb2.png"/>
          <p:cNvPicPr>
            <a:picLocks noChangeAspect="1"/>
          </p:cNvPicPr>
          <p:nvPr/>
        </p:nvPicPr>
        <p:blipFill>
          <a:blip r:embed="rId2"/>
          <a:stretch>
            <a:fillRect/>
          </a:stretch>
        </p:blipFill>
        <p:spPr>
          <a:xfrm>
            <a:off x="5643570" y="2214554"/>
            <a:ext cx="3229350" cy="2358342"/>
          </a:xfrm>
          <a:prstGeom prst="rect">
            <a:avLst/>
          </a:prstGeom>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4"/>
          <p:cNvSpPr>
            <a:spLocks noGrp="1"/>
          </p:cNvSpPr>
          <p:nvPr>
            <p:ph idx="1"/>
          </p:nvPr>
        </p:nvSpPr>
        <p:spPr>
          <a:xfrm>
            <a:off x="457200" y="214313"/>
            <a:ext cx="8229600" cy="6286500"/>
          </a:xfrm>
        </p:spPr>
        <p:txBody>
          <a:bodyPr>
            <a:normAutofit/>
          </a:bodyPr>
          <a:lstStyle/>
          <a:p>
            <a:r>
              <a:rPr lang="ru-RU" sz="2000" dirty="0" smtClean="0">
                <a:latin typeface="Segoe Print" pitchFamily="2" charset="0"/>
              </a:rPr>
              <a:t>Лазер состоит из трех принципиально важных узлов: излучателя, системы накачки и источника питания, работа которых обеспечивается с помощью специальных вспомогательных устройств</a:t>
            </a:r>
            <a:r>
              <a:rPr lang="ru-RU" sz="2000" dirty="0" smtClean="0">
                <a:latin typeface="Segoe Print" pitchFamily="2" charset="0"/>
              </a:rPr>
              <a:t>. </a:t>
            </a:r>
            <a:r>
              <a:rPr lang="ru-RU" sz="2000" dirty="0" smtClean="0">
                <a:latin typeface="Segoe Print" pitchFamily="2" charset="0"/>
              </a:rPr>
              <a:t>Излучатель предназначен для преобразования энергии накачки (перевода гелий-неоновой смеси 3 в активное состояние) в лазерное излучение и содержит оптический резонатор, представляющий собой в общем случае систему тщательно изготовленных отражающих, преломляющих и фокусирующих элементов, во внутреннем пространстве которого возбуждается и поддерживается определенный тип электромагнитных колебаний оптического диапазона. Оптический резонатор должен иметь минимальные потери в рабочей части спектра, высокую точность изготовления узлов и их взаимной установки.</a:t>
            </a:r>
            <a:endParaRPr lang="ru-RU" sz="2000" dirty="0">
              <a:latin typeface="Segoe Print" pitchFamily="2"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randombar(horizontal)">
                                      <p:cBhvr>
                                        <p:cTn id="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2"/>
          <p:cNvSpPr>
            <a:spLocks noGrp="1"/>
          </p:cNvSpPr>
          <p:nvPr>
            <p:ph idx="1"/>
          </p:nvPr>
        </p:nvSpPr>
        <p:spPr>
          <a:xfrm>
            <a:off x="457200" y="214313"/>
            <a:ext cx="8229600" cy="6357937"/>
          </a:xfrm>
        </p:spPr>
        <p:txBody>
          <a:bodyPr>
            <a:normAutofit/>
          </a:bodyPr>
          <a:lstStyle/>
          <a:p>
            <a:r>
              <a:rPr lang="ru-RU" sz="2000" dirty="0" smtClean="0">
                <a:latin typeface="Segoe Print" pitchFamily="2" charset="0"/>
              </a:rPr>
              <a:t>Рассмотрим принцип работы твердотельного рубинового лазера. Рубин — это кристалл окиси алюминия Аl</a:t>
            </a:r>
            <a:r>
              <a:rPr lang="ru-RU" sz="2000" baseline="-25000" dirty="0" smtClean="0">
                <a:latin typeface="Segoe Print" pitchFamily="2" charset="0"/>
              </a:rPr>
              <a:t>2</a:t>
            </a:r>
            <a:r>
              <a:rPr lang="ru-RU" sz="2000" dirty="0" smtClean="0">
                <a:latin typeface="Segoe Print" pitchFamily="2" charset="0"/>
              </a:rPr>
              <a:t>0</a:t>
            </a:r>
            <a:r>
              <a:rPr lang="ru-RU" sz="2000" baseline="-25000" dirty="0" smtClean="0">
                <a:latin typeface="Segoe Print" pitchFamily="2" charset="0"/>
              </a:rPr>
              <a:t>3</a:t>
            </a:r>
            <a:r>
              <a:rPr lang="ru-RU" sz="2000" dirty="0" smtClean="0">
                <a:latin typeface="Segoe Print" pitchFamily="2" charset="0"/>
              </a:rPr>
              <a:t>, содержащий в виде примеси примерно 0,05% ионов хрома Сг</a:t>
            </a:r>
            <a:r>
              <a:rPr lang="ru-RU" sz="2000" baseline="30000" dirty="0" smtClean="0">
                <a:latin typeface="Segoe Print" pitchFamily="2" charset="0"/>
              </a:rPr>
              <a:t>3+</a:t>
            </a:r>
            <a:r>
              <a:rPr lang="ru-RU" sz="2000" dirty="0" smtClean="0">
                <a:latin typeface="Segoe Print" pitchFamily="2" charset="0"/>
              </a:rPr>
              <a:t>. Возбуждение ионов хрома осуществляют методом оптической накачки с помощью импульсных источников света большой мощности.  В одной из конструкций применяют </a:t>
            </a:r>
            <a:r>
              <a:rPr lang="ru-RU" sz="2000" dirty="0" smtClean="0">
                <a:latin typeface="Segoe Print" pitchFamily="2" charset="0"/>
              </a:rPr>
              <a:t> трубчатый </a:t>
            </a:r>
            <a:r>
              <a:rPr lang="ru-RU" sz="2000" dirty="0" smtClean="0">
                <a:latin typeface="Segoe Print" pitchFamily="2" charset="0"/>
              </a:rPr>
              <a:t>отражатель, имеющий в сечении форму </a:t>
            </a:r>
            <a:r>
              <a:rPr lang="ru-RU" sz="2000" dirty="0" smtClean="0">
                <a:latin typeface="Segoe Print" pitchFamily="2" charset="0"/>
              </a:rPr>
              <a:t> эллипса</a:t>
            </a:r>
            <a:r>
              <a:rPr lang="ru-RU" sz="2000" dirty="0" smtClean="0">
                <a:latin typeface="Segoe Print" pitchFamily="2" charset="0"/>
              </a:rPr>
              <a:t>. Внутри отражателя помещены прямая ксеноновая импульсная лампа и рубиновый стержень, расположенные вдоль линий, проходящих через фокусы </a:t>
            </a:r>
            <a:r>
              <a:rPr lang="ru-RU" sz="2000" dirty="0" smtClean="0">
                <a:latin typeface="Segoe Print" pitchFamily="2" charset="0"/>
              </a:rPr>
              <a:t>эллипса. </a:t>
            </a:r>
            <a:r>
              <a:rPr lang="ru-RU" sz="2000" dirty="0" smtClean="0">
                <a:latin typeface="Segoe Print" pitchFamily="2" charset="0"/>
              </a:rPr>
              <a:t>Внутренняя поверхность </a:t>
            </a:r>
            <a:r>
              <a:rPr lang="ru-RU" sz="2000" dirty="0" smtClean="0">
                <a:latin typeface="Segoe Print" pitchFamily="2" charset="0"/>
              </a:rPr>
              <a:t>алюминиевого  </a:t>
            </a:r>
            <a:r>
              <a:rPr lang="ru-RU" sz="2000" dirty="0" smtClean="0">
                <a:latin typeface="Segoe Print" pitchFamily="2" charset="0"/>
              </a:rPr>
              <a:t>отражателя хорошо отполирована или посеребрена. Основное свойство эллиптического отражателя заключается в том, что свет, вышедший из одного его фокуса (ксеноновой лампы) и отраженный от стенок, попадает в другой фокус отражателя (рубиновый стержень</a:t>
            </a:r>
            <a:r>
              <a:rPr lang="ru-RU" sz="2000" dirty="0" smtClean="0">
                <a:latin typeface="Segoe Print" pitchFamily="2" charset="0"/>
              </a:rPr>
              <a:t>). </a:t>
            </a:r>
            <a:endParaRPr lang="ru-RU" sz="2000" dirty="0">
              <a:latin typeface="Segoe Print" pitchFamily="2"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0009-009-Rubinovyj-lazer.jpg"/>
          <p:cNvPicPr>
            <a:picLocks noGrp="1" noChangeAspect="1"/>
          </p:cNvPicPr>
          <p:nvPr>
            <p:ph idx="1"/>
          </p:nvPr>
        </p:nvPicPr>
        <p:blipFill>
          <a:blip r:embed="rId2"/>
          <a:stretch>
            <a:fillRect/>
          </a:stretch>
        </p:blipFill>
        <p:spPr>
          <a:xfrm>
            <a:off x="785786" y="571480"/>
            <a:ext cx="7651749" cy="5738812"/>
          </a:xfrm>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2"/>
          <p:cNvSpPr>
            <a:spLocks noGrp="1"/>
          </p:cNvSpPr>
          <p:nvPr>
            <p:ph idx="1"/>
          </p:nvPr>
        </p:nvSpPr>
        <p:spPr>
          <a:xfrm>
            <a:off x="457200" y="357188"/>
            <a:ext cx="8229600" cy="6143625"/>
          </a:xfrm>
        </p:spPr>
        <p:txBody>
          <a:bodyPr>
            <a:normAutofit/>
          </a:bodyPr>
          <a:lstStyle/>
          <a:p>
            <a:r>
              <a:rPr lang="ru-RU" sz="2000" dirty="0" smtClean="0">
                <a:latin typeface="Segoe Print" pitchFamily="2" charset="0"/>
              </a:rPr>
              <a:t>Очень распространенным газовым лазером является гелий-неоновый, возбуждение в котором возникает при электрическом разряде. Активной средой в нем служит смесь гелия и неона в соотношении 10:1 и давлении около 150 Па. Излучающими являются атомы неона, атомы гелия играют </a:t>
            </a:r>
            <a:r>
              <a:rPr lang="ru-RU" sz="2000" dirty="0" smtClean="0">
                <a:latin typeface="Segoe Print" pitchFamily="2" charset="0"/>
              </a:rPr>
              <a:t>вспомогательную </a:t>
            </a:r>
            <a:r>
              <a:rPr lang="ru-RU" sz="2000" dirty="0" smtClean="0">
                <a:latin typeface="Segoe Print" pitchFamily="2" charset="0"/>
              </a:rPr>
              <a:t>роль</a:t>
            </a:r>
            <a:r>
              <a:rPr lang="ru-RU" sz="2000" dirty="0" smtClean="0">
                <a:latin typeface="Segoe Print" pitchFamily="2" charset="0"/>
              </a:rPr>
              <a:t>. </a:t>
            </a:r>
            <a:r>
              <a:rPr lang="ru-RU" sz="2000" dirty="0" smtClean="0">
                <a:latin typeface="Segoe Print" pitchFamily="2" charset="0"/>
              </a:rPr>
              <a:t>Основным конструктивным элементом гелий-неонового лазер</a:t>
            </a:r>
            <a:r>
              <a:rPr lang="ru-RU" sz="2000" baseline="30000" dirty="0" smtClean="0">
                <a:latin typeface="Segoe Print" pitchFamily="2" charset="0"/>
              </a:rPr>
              <a:t>-</a:t>
            </a:r>
            <a:r>
              <a:rPr lang="ru-RU" sz="2000" dirty="0" smtClean="0">
                <a:latin typeface="Segoe Print" pitchFamily="2" charset="0"/>
              </a:rPr>
              <a:t>(рис. 3) является газоразрядная трубка диаметром около 7 мм. В трубку вмонтированы электроды для создания газового разряда и возбуждения гелия. На концах трубки под углом </a:t>
            </a:r>
            <a:r>
              <a:rPr lang="ru-RU" sz="2000" dirty="0" smtClean="0">
                <a:latin typeface="Segoe Print" pitchFamily="2" charset="0"/>
                <a:hlinkClick r:id="rId2" action="ppaction://hlinksldjump"/>
              </a:rPr>
              <a:t>Брюстера</a:t>
            </a:r>
            <a:r>
              <a:rPr lang="ru-RU" sz="2000" dirty="0" smtClean="0">
                <a:latin typeface="Segoe Print" pitchFamily="2" charset="0"/>
              </a:rPr>
              <a:t> расположены окна, благодаря которым излучение оказывается </a:t>
            </a:r>
            <a:r>
              <a:rPr lang="ru-RU" sz="2000" dirty="0" smtClean="0">
                <a:latin typeface="Segoe Print" pitchFamily="2" charset="0"/>
                <a:hlinkClick r:id="rId3" action="ppaction://hlinksldjump"/>
              </a:rPr>
              <a:t>плоскополяризованный</a:t>
            </a:r>
            <a:r>
              <a:rPr lang="ru-RU" sz="2000" dirty="0" smtClean="0">
                <a:latin typeface="Segoe Print" pitchFamily="2" charset="0"/>
              </a:rPr>
              <a:t>. </a:t>
            </a:r>
            <a:r>
              <a:rPr lang="ru-RU" sz="2000" dirty="0" smtClean="0">
                <a:latin typeface="Segoe Print" pitchFamily="2" charset="0"/>
              </a:rPr>
              <a:t>Плоскопараллельные зеркала резонатора монтируются вне трубки, одно из них полупрозрачное (коэффициент отражения R &lt; 100%). Таким образом, пучок вынужденного излучения выходит наружу через полупрозрачное зеркало. Это лазер непрерывного действия.</a:t>
            </a:r>
            <a:endParaRPr lang="ru-RU" sz="2000" dirty="0">
              <a:latin typeface="Segoe Print" pitchFamily="2"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Заголовок 2"/>
          <p:cNvSpPr>
            <a:spLocks noGrp="1"/>
          </p:cNvSpPr>
          <p:nvPr>
            <p:ph idx="1"/>
          </p:nvPr>
        </p:nvSpPr>
        <p:spPr>
          <a:xfrm>
            <a:off x="457200" y="357188"/>
            <a:ext cx="8229600" cy="6143625"/>
          </a:xfrm>
        </p:spPr>
        <p:txBody>
          <a:bodyPr>
            <a:normAutofit/>
          </a:bodyPr>
          <a:lstStyle/>
          <a:p>
            <a:r>
              <a:rPr lang="ru-RU" sz="2000" dirty="0" smtClean="0"/>
              <a:t>Поляризатор</a:t>
            </a:r>
            <a:r>
              <a:rPr lang="ru-RU" sz="2000" dirty="0" smtClean="0"/>
              <a:t> —- устройство, предназначенное для получения полностью или частично поляризованного оптического излучения из излучения с произвольным состоянием </a:t>
            </a:r>
            <a:r>
              <a:rPr lang="ru-RU" sz="2000" dirty="0" smtClean="0"/>
              <a:t>поляризации. Они </a:t>
            </a:r>
            <a:r>
              <a:rPr lang="ru-RU" sz="2000" dirty="0" smtClean="0"/>
              <a:t>делятся на линейные и круговые. Линейные поляризаторы позволяют получать </a:t>
            </a:r>
            <a:r>
              <a:rPr lang="ru-RU" sz="2400" b="1" dirty="0" smtClean="0"/>
              <a:t>плоскополяризованный</a:t>
            </a:r>
            <a:r>
              <a:rPr lang="ru-RU" sz="2000" b="1" dirty="0" smtClean="0"/>
              <a:t> </a:t>
            </a:r>
            <a:r>
              <a:rPr lang="ru-RU" sz="2000" dirty="0" smtClean="0"/>
              <a:t>свет, круговые — свет, поляризованный по кругу</a:t>
            </a:r>
            <a:r>
              <a:rPr lang="ru-RU" sz="2000" dirty="0" smtClean="0"/>
              <a:t>.</a:t>
            </a:r>
            <a:r>
              <a:rPr lang="ru-RU" sz="2000" dirty="0" smtClean="0">
                <a:latin typeface="Segoe Print" pitchFamily="2" charset="0"/>
              </a:rPr>
              <a:t/>
            </a:r>
            <a:br>
              <a:rPr lang="ru-RU" sz="2000" dirty="0" smtClean="0">
                <a:latin typeface="Segoe Print" pitchFamily="2" charset="0"/>
              </a:rPr>
            </a:br>
            <a:endParaRPr lang="ru-RU" sz="2000" dirty="0">
              <a:latin typeface="Segoe Print" pitchFamily="2" charset="0"/>
            </a:endParaRPr>
          </a:p>
        </p:txBody>
      </p:sp>
      <p:pic>
        <p:nvPicPr>
          <p:cNvPr id="5" name="Рисунок 4" descr="Img_Kvant_L-1999-04-003.jpg"/>
          <p:cNvPicPr>
            <a:picLocks noChangeAspect="1"/>
          </p:cNvPicPr>
          <p:nvPr/>
        </p:nvPicPr>
        <p:blipFill>
          <a:blip r:embed="rId2"/>
          <a:stretch>
            <a:fillRect/>
          </a:stretch>
        </p:blipFill>
        <p:spPr>
          <a:xfrm>
            <a:off x="2928926" y="2714620"/>
            <a:ext cx="4953000" cy="3724275"/>
          </a:xfrm>
          <a:prstGeom prst="rect">
            <a:avLst/>
          </a:prstGeom>
        </p:spPr>
      </p:pic>
    </p:spTree>
  </p:cSld>
  <p:clrMapOvr>
    <a:masterClrMapping/>
  </p:clrMapOvr>
  <p:transition>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373737"/>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95</TotalTime>
  <Words>494</Words>
  <PresentationFormat>Экран (4:3)</PresentationFormat>
  <Paragraphs>19</Paragraphs>
  <Slides>17</Slides>
  <Notes>0</Notes>
  <HiddenSlides>4</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Бумажная</vt:lpstr>
      <vt:lpstr>Лазеры и их применение в  медицине</vt:lpstr>
      <vt:lpstr>Введение:</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Лазеры и их применение в  медицине</dc:title>
  <dc:creator>ASUS</dc:creator>
  <cp:lastModifiedBy>Deafult User</cp:lastModifiedBy>
  <cp:revision>12</cp:revision>
  <dcterms:created xsi:type="dcterms:W3CDTF">2015-09-11T18:42:48Z</dcterms:created>
  <dcterms:modified xsi:type="dcterms:W3CDTF">2015-09-11T20:29:39Z</dcterms:modified>
</cp:coreProperties>
</file>