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E3B5"/>
    <a:srgbClr val="66FFFF"/>
    <a:srgbClr val="00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6E8363F5-454C-40FD-AFAF-A7BCA715D399}" type="datetimeFigureOut">
              <a:rPr lang="ru-RU" smtClean="0"/>
              <a:pPr/>
              <a:t>05.12.2014</a:t>
            </a:fld>
            <a:endParaRPr lang="ru-RU" dirty="0"/>
          </a:p>
        </p:txBody>
      </p:sp>
      <p:sp>
        <p:nvSpPr>
          <p:cNvPr id="19" name="Нижний колонтитул 18"/>
          <p:cNvSpPr>
            <a:spLocks noGrp="1"/>
          </p:cNvSpPr>
          <p:nvPr>
            <p:ph type="ftr" sz="quarter" idx="11"/>
          </p:nvPr>
        </p:nvSpPr>
        <p:spPr/>
        <p:txBody>
          <a:bodyPr/>
          <a:lstStyle/>
          <a:p>
            <a:endParaRPr lang="ru-RU" dirty="0"/>
          </a:p>
        </p:txBody>
      </p:sp>
      <p:sp>
        <p:nvSpPr>
          <p:cNvPr id="27" name="Номер слайда 26"/>
          <p:cNvSpPr>
            <a:spLocks noGrp="1"/>
          </p:cNvSpPr>
          <p:nvPr>
            <p:ph type="sldNum" sz="quarter" idx="12"/>
          </p:nvPr>
        </p:nvSpPr>
        <p:spPr/>
        <p:txBody>
          <a:bodyPr/>
          <a:lstStyle/>
          <a:p>
            <a:fld id="{BA94A59A-3990-4B3F-9384-203C7CF27942}"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E8363F5-454C-40FD-AFAF-A7BCA715D399}" type="datetimeFigureOut">
              <a:rPr lang="ru-RU" smtClean="0"/>
              <a:pPr/>
              <a:t>05.12.2014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A94A59A-3990-4B3F-9384-203C7CF27942}"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E8363F5-454C-40FD-AFAF-A7BCA715D399}" type="datetimeFigureOut">
              <a:rPr lang="ru-RU" smtClean="0"/>
              <a:pPr/>
              <a:t>05.12.2014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A94A59A-3990-4B3F-9384-203C7CF27942}"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E8363F5-454C-40FD-AFAF-A7BCA715D399}" type="datetimeFigureOut">
              <a:rPr lang="ru-RU" smtClean="0"/>
              <a:pPr/>
              <a:t>05.12.2014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A94A59A-3990-4B3F-9384-203C7CF27942}"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6E8363F5-454C-40FD-AFAF-A7BCA715D399}" type="datetimeFigureOut">
              <a:rPr lang="ru-RU" smtClean="0"/>
              <a:pPr/>
              <a:t>05.12.2014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A94A59A-3990-4B3F-9384-203C7CF27942}"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E8363F5-454C-40FD-AFAF-A7BCA715D399}" type="datetimeFigureOut">
              <a:rPr lang="ru-RU" smtClean="0"/>
              <a:pPr/>
              <a:t>05.12.2014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A94A59A-3990-4B3F-9384-203C7CF27942}"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6E8363F5-454C-40FD-AFAF-A7BCA715D399}" type="datetimeFigureOut">
              <a:rPr lang="ru-RU" smtClean="0"/>
              <a:pPr/>
              <a:t>05.12.2014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A94A59A-3990-4B3F-9384-203C7CF27942}"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6E8363F5-454C-40FD-AFAF-A7BCA715D399}" type="datetimeFigureOut">
              <a:rPr lang="ru-RU" smtClean="0"/>
              <a:pPr/>
              <a:t>05.12.2014</a:t>
            </a:fld>
            <a:endParaRPr lang="ru-RU" dirty="0"/>
          </a:p>
        </p:txBody>
      </p:sp>
      <p:sp>
        <p:nvSpPr>
          <p:cNvPr id="8" name="Номер слайда 7"/>
          <p:cNvSpPr>
            <a:spLocks noGrp="1"/>
          </p:cNvSpPr>
          <p:nvPr>
            <p:ph type="sldNum" sz="quarter" idx="11"/>
          </p:nvPr>
        </p:nvSpPr>
        <p:spPr/>
        <p:txBody>
          <a:bodyPr/>
          <a:lstStyle/>
          <a:p>
            <a:fld id="{BA94A59A-3990-4B3F-9384-203C7CF27942}" type="slidenum">
              <a:rPr lang="ru-RU" smtClean="0"/>
              <a:pPr/>
              <a:t>‹#›</a:t>
            </a:fld>
            <a:endParaRPr lang="ru-RU" dirty="0"/>
          </a:p>
        </p:txBody>
      </p:sp>
      <p:sp>
        <p:nvSpPr>
          <p:cNvPr id="9" name="Нижний колонтитул 8"/>
          <p:cNvSpPr>
            <a:spLocks noGrp="1"/>
          </p:cNvSpPr>
          <p:nvPr>
            <p:ph type="ftr" sz="quarter" idx="12"/>
          </p:nvPr>
        </p:nvSpPr>
        <p:spPr/>
        <p:txBody>
          <a:bodyPr/>
          <a:lstStyle/>
          <a:p>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E8363F5-454C-40FD-AFAF-A7BCA715D399}" type="datetimeFigureOut">
              <a:rPr lang="ru-RU" smtClean="0"/>
              <a:pPr/>
              <a:t>05.12.2014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A94A59A-3990-4B3F-9384-203C7CF27942}"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E8363F5-454C-40FD-AFAF-A7BCA715D399}" type="datetimeFigureOut">
              <a:rPr lang="ru-RU" smtClean="0"/>
              <a:pPr/>
              <a:t>05.12.2014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156448" y="6422064"/>
            <a:ext cx="762000" cy="365125"/>
          </a:xfrm>
        </p:spPr>
        <p:txBody>
          <a:bodyPr/>
          <a:lstStyle/>
          <a:p>
            <a:fld id="{BA94A59A-3990-4B3F-9384-203C7CF27942}"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6E8363F5-454C-40FD-AFAF-A7BCA715D399}" type="datetimeFigureOut">
              <a:rPr lang="ru-RU" smtClean="0"/>
              <a:pPr/>
              <a:t>05.12.2014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A94A59A-3990-4B3F-9384-203C7CF27942}"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E8363F5-454C-40FD-AFAF-A7BCA715D399}" type="datetimeFigureOut">
              <a:rPr lang="ru-RU" smtClean="0"/>
              <a:pPr/>
              <a:t>05.12.2014</a:t>
            </a:fld>
            <a:endParaRPr lang="ru-RU" dirty="0"/>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dirty="0"/>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A94A59A-3990-4B3F-9384-203C7CF27942}"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0"/>
            <a:ext cx="7772400" cy="4248472"/>
          </a:xfrm>
        </p:spPr>
        <p:txBody>
          <a:bodyPr>
            <a:normAutofit/>
          </a:bodyPr>
          <a:lstStyle/>
          <a:p>
            <a:r>
              <a:rPr lang="ru-RU" sz="1300" dirty="0" smtClean="0"/>
              <a:t>Смоленский Индустриальный техникум</a:t>
            </a:r>
            <a:br>
              <a:rPr lang="ru-RU" sz="1300" dirty="0" smtClean="0"/>
            </a:br>
            <a:r>
              <a:rPr lang="ru-RU" dirty="0" smtClean="0"/>
              <a:t/>
            </a:r>
            <a:br>
              <a:rPr lang="ru-RU" dirty="0" smtClean="0"/>
            </a:br>
            <a:r>
              <a:rPr lang="ru-RU" dirty="0" smtClean="0"/>
              <a:t>Презентация на тему: </a:t>
            </a:r>
            <a:r>
              <a:rPr lang="ru-RU" sz="5300" b="1" dirty="0" smtClean="0">
                <a:effectLst>
                  <a:outerShdw blurRad="38100" dist="38100" dir="2700000" algn="tl">
                    <a:srgbClr val="000000">
                      <a:alpha val="43137"/>
                    </a:srgbClr>
                  </a:outerShdw>
                </a:effectLst>
              </a:rPr>
              <a:t>«Надежность радиоэлектронной аппаратуры»</a:t>
            </a:r>
            <a:endParaRPr lang="ru-RU" sz="5300" b="1"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6235080" y="5366048"/>
            <a:ext cx="2908920" cy="1491952"/>
          </a:xfrm>
        </p:spPr>
        <p:txBody>
          <a:bodyPr>
            <a:normAutofit/>
          </a:bodyPr>
          <a:lstStyle/>
          <a:p>
            <a:r>
              <a:rPr lang="ru-RU" dirty="0" smtClean="0">
                <a:solidFill>
                  <a:schemeClr val="tx1"/>
                </a:solidFill>
              </a:rPr>
              <a:t>Выполнила  студентка 3-го курса </a:t>
            </a:r>
          </a:p>
          <a:p>
            <a:pPr algn="just"/>
            <a:r>
              <a:rPr lang="ru-RU" dirty="0" smtClean="0">
                <a:solidFill>
                  <a:schemeClr val="tx1"/>
                </a:solidFill>
              </a:rPr>
              <a:t>        Группы МТ1-12 </a:t>
            </a:r>
          </a:p>
          <a:p>
            <a:pPr algn="just"/>
            <a:r>
              <a:rPr lang="ru-RU" dirty="0" smtClean="0">
                <a:solidFill>
                  <a:schemeClr val="tx1"/>
                </a:solidFill>
              </a:rPr>
              <a:t>        Черток Полина.</a:t>
            </a:r>
            <a:endParaRPr lang="ru-RU"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496944" cy="6480720"/>
          </a:xfrm>
        </p:spPr>
        <p:txBody>
          <a:bodyPr>
            <a:normAutofit/>
          </a:bodyPr>
          <a:lstStyle/>
          <a:p>
            <a:r>
              <a:rPr lang="ru-RU" sz="6000" dirty="0" smtClean="0"/>
              <a:t>К основным фундаментальным понятиям теории надежности относятся </a:t>
            </a:r>
            <a:r>
              <a:rPr lang="ru-RU" sz="6000" u="sng" dirty="0" smtClean="0"/>
              <a:t>надежность</a:t>
            </a:r>
            <a:r>
              <a:rPr lang="ru-RU" sz="6000" dirty="0" smtClean="0"/>
              <a:t> и </a:t>
            </a:r>
            <a:r>
              <a:rPr lang="ru-RU" sz="6000" u="sng" dirty="0" smtClean="0"/>
              <a:t>отказ</a:t>
            </a:r>
            <a:r>
              <a:rPr lang="ru-RU" sz="6000" dirty="0" smtClean="0"/>
              <a:t>.</a:t>
            </a:r>
            <a:r>
              <a:rPr lang="ru-RU" dirty="0" smtClean="0"/>
              <a:t/>
            </a:r>
            <a:br>
              <a:rPr lang="ru-RU" dirty="0" smtClean="0"/>
            </a:br>
            <a:endParaRPr lang="ru-RU" dirty="0"/>
          </a:p>
        </p:txBody>
      </p:sp>
      <p:sp>
        <p:nvSpPr>
          <p:cNvPr id="3" name="Содержимое 2"/>
          <p:cNvSpPr>
            <a:spLocks noGrp="1"/>
          </p:cNvSpPr>
          <p:nvPr>
            <p:ph idx="1"/>
          </p:nvPr>
        </p:nvSpPr>
        <p:spPr>
          <a:xfrm flipH="1" flipV="1">
            <a:off x="395536" y="1554481"/>
            <a:ext cx="61664" cy="45719"/>
          </a:xfrm>
        </p:spPr>
        <p:txBody>
          <a:bodyPr>
            <a:normAutofit fontScale="25000" lnSpcReduction="20000"/>
          </a:bodyPr>
          <a:lstStyle/>
          <a:p>
            <a:endParaRPr lang="ru-RU" dirty="0" smtClean="0"/>
          </a:p>
          <a:p>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467544" y="188640"/>
            <a:ext cx="7467600" cy="6480720"/>
          </a:xfrm>
        </p:spPr>
        <p:txBody>
          <a:bodyPr>
            <a:normAutofit fontScale="85000" lnSpcReduction="20000"/>
          </a:bodyPr>
          <a:lstStyle/>
          <a:p>
            <a:pPr>
              <a:buNone/>
            </a:pPr>
            <a:r>
              <a:rPr lang="ru-RU" dirty="0" smtClean="0"/>
              <a:t>    Большинство специалистов по теории надежности разделяют характеристики надежности на две группы: </a:t>
            </a:r>
            <a:r>
              <a:rPr lang="ru-RU" u="sng" dirty="0" smtClean="0"/>
              <a:t>количественные</a:t>
            </a:r>
            <a:r>
              <a:rPr lang="ru-RU" dirty="0" smtClean="0"/>
              <a:t> </a:t>
            </a:r>
            <a:r>
              <a:rPr lang="ru-RU" u="sng" dirty="0" smtClean="0"/>
              <a:t>и качественные</a:t>
            </a:r>
            <a:r>
              <a:rPr lang="ru-RU" dirty="0" smtClean="0"/>
              <a:t>. Количественное определение надежности не может быть принято по тому, что надежность определяется множеством количественных характеристик и ни одна из них не может в полной мере выражать это понятие. Поэтому таким может быть только качественное определение, характеризующее определенные свойства конкретного изделия. Чаще всего же стремятся использовать количественные характеристики, так как качественное определение надежности не позволяет выразить надежность математически (числом). </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2146250"/>
          </a:xfrm>
        </p:spPr>
        <p:txBody>
          <a:bodyPr>
            <a:normAutofit fontScale="90000"/>
          </a:bodyPr>
          <a:lstStyle/>
          <a:p>
            <a:r>
              <a:rPr lang="ru-RU" sz="2200" dirty="0" smtClean="0"/>
              <a:t>Это вызвало необходимость создать основные критерии, с помощью которых можно было бы количественно оценить надежность различных элементов, дать сравнительную оценку надежности различных изделий. К числу широко применяемых критериев надежности относятся:</a:t>
            </a:r>
            <a:r>
              <a:rPr lang="ru-RU" sz="1050" dirty="0" smtClean="0"/>
              <a:t/>
            </a:r>
            <a:br>
              <a:rPr lang="ru-RU" sz="1050" dirty="0" smtClean="0"/>
            </a:br>
            <a:endParaRPr lang="ru-RU" sz="1050" dirty="0"/>
          </a:p>
        </p:txBody>
      </p:sp>
      <p:sp>
        <p:nvSpPr>
          <p:cNvPr id="3" name="Содержимое 2"/>
          <p:cNvSpPr>
            <a:spLocks noGrp="1"/>
          </p:cNvSpPr>
          <p:nvPr>
            <p:ph idx="1"/>
          </p:nvPr>
        </p:nvSpPr>
        <p:spPr>
          <a:xfrm>
            <a:off x="467544" y="2204864"/>
            <a:ext cx="7283152" cy="4421088"/>
          </a:xfrm>
        </p:spPr>
        <p:txBody>
          <a:bodyPr>
            <a:normAutofit fontScale="92500" lnSpcReduction="10000"/>
          </a:bodyPr>
          <a:lstStyle/>
          <a:p>
            <a:pPr lvl="0" hangingPunct="0"/>
            <a:r>
              <a:rPr lang="ru-RU" dirty="0" smtClean="0"/>
              <a:t>вероятность безотказной работы за время</a:t>
            </a:r>
            <a:r>
              <a:rPr lang="en-US" dirty="0" smtClean="0"/>
              <a:t> t</a:t>
            </a:r>
            <a:r>
              <a:rPr lang="ru-RU" dirty="0" smtClean="0"/>
              <a:t>; определяется как вероятность события, когда время безотказной работы </a:t>
            </a:r>
            <a:r>
              <a:rPr lang="en-US" dirty="0" smtClean="0"/>
              <a:t>T</a:t>
            </a:r>
            <a:r>
              <a:rPr lang="ru-RU" dirty="0" smtClean="0"/>
              <a:t> меньше, чем время </a:t>
            </a:r>
            <a:r>
              <a:rPr lang="en-US" dirty="0" smtClean="0"/>
              <a:t>t</a:t>
            </a:r>
            <a:r>
              <a:rPr lang="ru-RU" dirty="0" smtClean="0"/>
              <a:t>;</a:t>
            </a:r>
          </a:p>
          <a:p>
            <a:pPr hangingPunct="0"/>
            <a:r>
              <a:rPr lang="ru-RU" dirty="0" smtClean="0"/>
              <a:t>вероятность отказов; представляет собой интегральную функцию распределения случайной величины </a:t>
            </a:r>
            <a:r>
              <a:rPr lang="en-US" dirty="0" smtClean="0"/>
              <a:t>F(t).</a:t>
            </a:r>
            <a:r>
              <a:rPr lang="ru-RU" dirty="0" smtClean="0"/>
              <a:t> Плотность распределения случайной величины определяется как производная от функции распределения</a:t>
            </a:r>
          </a:p>
          <a:p>
            <a:pPr lvl="0" hangingPunct="0"/>
            <a:endParaRPr lang="ru-RU" dirty="0" smtClean="0"/>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457200" y="260648"/>
            <a:ext cx="7467600" cy="5865515"/>
          </a:xfrm>
        </p:spPr>
        <p:txBody>
          <a:bodyPr>
            <a:normAutofit fontScale="92500" lnSpcReduction="10000"/>
          </a:bodyPr>
          <a:lstStyle/>
          <a:p>
            <a:pPr>
              <a:buNone/>
            </a:pPr>
            <a:r>
              <a:rPr lang="ru-RU" dirty="0" smtClean="0"/>
              <a:t>     Критериями надежности могут быть и различные отношения действительной и идеальной характеристик работы РЭА. Характеристикой надежности называют количественное значение критерия надежности для конкретной детали, узла, системы и т.д. Количественная оценка надежности позволяет: производить расчет надежности; сформулировать требования, предъявляемые к надежности вновь разрабатываемой РЭА; рассчитать предполагаемые сроки службы РЭА, сроки планового ремонта и профилактических работ.</a:t>
            </a:r>
          </a:p>
          <a:p>
            <a:pPr>
              <a:buNone/>
            </a:pP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7467600" cy="1498178"/>
          </a:xfrm>
        </p:spPr>
        <p:txBody>
          <a:bodyPr>
            <a:normAutofit fontScale="90000"/>
          </a:bodyPr>
          <a:lstStyle/>
          <a:p>
            <a:r>
              <a:rPr lang="ru-RU" sz="4000" dirty="0" smtClean="0"/>
              <a:t>Вторым фундаментальным понятием теории надежности является понятие отказа.</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   </a:t>
            </a:r>
          </a:p>
          <a:p>
            <a:pPr>
              <a:buNone/>
            </a:pPr>
            <a:endParaRPr lang="ru-RU" dirty="0" smtClean="0"/>
          </a:p>
          <a:p>
            <a:pPr>
              <a:buNone/>
            </a:pPr>
            <a:endParaRPr lang="ru-RU" dirty="0" smtClean="0"/>
          </a:p>
          <a:p>
            <a:pPr>
              <a:buNone/>
            </a:pPr>
            <a:r>
              <a:rPr lang="ru-RU" dirty="0" smtClean="0"/>
              <a:t>    </a:t>
            </a:r>
            <a:r>
              <a:rPr lang="ru-RU" dirty="0" smtClean="0">
                <a:solidFill>
                  <a:srgbClr val="00B0F0"/>
                </a:solidFill>
              </a:rPr>
              <a:t>Отказ</a:t>
            </a:r>
            <a:r>
              <a:rPr lang="ru-RU" dirty="0" smtClean="0"/>
              <a:t> - это событие, после возникновения которого изделие утрачивает способность выполнять заданные функции. </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457200" y="188640"/>
            <a:ext cx="7467600" cy="5937523"/>
          </a:xfrm>
        </p:spPr>
        <p:txBody>
          <a:bodyPr>
            <a:normAutofit fontScale="85000" lnSpcReduction="10000"/>
          </a:bodyPr>
          <a:lstStyle/>
          <a:p>
            <a:pPr hangingPunct="0">
              <a:buNone/>
            </a:pPr>
            <a:r>
              <a:rPr lang="ru-RU" dirty="0" smtClean="0"/>
              <a:t>    Отказы по классифицируют по следующим признакам:</a:t>
            </a:r>
          </a:p>
          <a:p>
            <a:pPr hangingPunct="0">
              <a:buNone/>
            </a:pPr>
            <a:endParaRPr lang="ru-RU" dirty="0" smtClean="0"/>
          </a:p>
          <a:p>
            <a:pPr lvl="0" hangingPunct="0"/>
            <a:r>
              <a:rPr lang="ru-RU" dirty="0" smtClean="0"/>
              <a:t>по степени влияния на работоспособность изделия (полные и неполные);</a:t>
            </a:r>
          </a:p>
          <a:p>
            <a:pPr lvl="0" hangingPunct="0"/>
            <a:r>
              <a:rPr lang="ru-RU" dirty="0" smtClean="0"/>
              <a:t>по физическому характеру непосредственного проявления (катастрофические (внезапные) и параметрические));</a:t>
            </a:r>
          </a:p>
          <a:p>
            <a:pPr lvl="0" hangingPunct="0"/>
            <a:r>
              <a:rPr lang="ru-RU" dirty="0" smtClean="0"/>
              <a:t>по связи с другими отказами (зависимые и независимые);</a:t>
            </a:r>
          </a:p>
          <a:p>
            <a:pPr lvl="0" hangingPunct="0"/>
            <a:r>
              <a:rPr lang="ru-RU" dirty="0" smtClean="0"/>
              <a:t>по времени существования (устойчивые (необратимые), временные (обратимые, устранимые) и перемежающиеся (мерцающие)).</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457200" y="260648"/>
            <a:ext cx="7467600" cy="5865515"/>
          </a:xfrm>
        </p:spPr>
        <p:txBody>
          <a:bodyPr>
            <a:normAutofit/>
          </a:bodyPr>
          <a:lstStyle/>
          <a:p>
            <a:pPr>
              <a:buNone/>
            </a:pPr>
            <a:r>
              <a:rPr lang="ru-RU" sz="6000" dirty="0" smtClean="0"/>
              <a:t>Основным является разделение отказов на </a:t>
            </a:r>
            <a:r>
              <a:rPr lang="ru-RU" sz="6000" u="sng" dirty="0" smtClean="0"/>
              <a:t>внезапные</a:t>
            </a:r>
            <a:r>
              <a:rPr lang="ru-RU" sz="6000" dirty="0" smtClean="0"/>
              <a:t> и </a:t>
            </a:r>
            <a:r>
              <a:rPr lang="ru-RU" sz="6000" u="sng" dirty="0" smtClean="0"/>
              <a:t>постепенные</a:t>
            </a:r>
            <a:endParaRPr lang="ru-RU" sz="6000" u="sng"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p:txBody>
          <a:bodyPr/>
          <a:lstStyle/>
          <a:p>
            <a:pPr>
              <a:buNone/>
            </a:pPr>
            <a:r>
              <a:rPr lang="ru-RU" sz="3600" dirty="0" smtClean="0"/>
              <a:t>  </a:t>
            </a:r>
            <a:r>
              <a:rPr lang="ru-RU" sz="3600" b="1" dirty="0" smtClean="0"/>
              <a:t>Внезапным отказом </a:t>
            </a:r>
            <a:r>
              <a:rPr lang="ru-RU" sz="3600" dirty="0" smtClean="0"/>
              <a:t>-</a:t>
            </a:r>
            <a:r>
              <a:rPr lang="ru-RU" sz="3600" b="1" dirty="0" smtClean="0"/>
              <a:t>НАЗЫВАЕТСЯ ТАКОЙ ОТКАЗ, КОТОРЫЙ ВОЗНИКАЕТ В РЕЗУЛЬТАТЕ СКАЧКООБРАЗНОГО</a:t>
            </a:r>
            <a:r>
              <a:rPr lang="ru-RU" sz="3600" dirty="0" smtClean="0"/>
              <a:t> </a:t>
            </a:r>
            <a:r>
              <a:rPr lang="ru-RU" sz="3600" b="1" dirty="0" smtClean="0"/>
              <a:t>ИЗМЕНЕНИЯ ХАРАКТЕРИСТИК ИЗДЕЛИЯ.</a:t>
            </a:r>
            <a:endParaRPr lang="ru-RU" sz="3600" dirty="0" smtClean="0"/>
          </a:p>
          <a:p>
            <a:pPr>
              <a:buNone/>
            </a:pP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457200" y="188640"/>
            <a:ext cx="7467600" cy="5937523"/>
          </a:xfrm>
        </p:spPr>
        <p:txBody>
          <a:bodyPr>
            <a:normAutofit fontScale="92500" lnSpcReduction="10000"/>
          </a:bodyPr>
          <a:lstStyle/>
          <a:p>
            <a:pPr>
              <a:buNone/>
            </a:pPr>
            <a:r>
              <a:rPr lang="ru-RU" sz="3900" b="1" dirty="0" smtClean="0"/>
              <a:t>Постепенный отказ </a:t>
            </a:r>
            <a:r>
              <a:rPr lang="ru-RU" dirty="0" smtClean="0"/>
              <a:t>- </a:t>
            </a:r>
            <a:r>
              <a:rPr lang="ru-RU" sz="3900" dirty="0" smtClean="0"/>
              <a:t>это отказ, возникший в результате постепенного изменения характеристик изделия. Отказ вспомогательных элементов, не влияющих на надежность, называют второстепенной неисправностью. Второстепенные неисправности подразделяют на дефекты и неисправности. </a:t>
            </a:r>
            <a:endParaRPr lang="ru-RU" sz="39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457200" y="908720"/>
            <a:ext cx="8075240" cy="5760640"/>
          </a:xfrm>
        </p:spPr>
        <p:txBody>
          <a:bodyPr/>
          <a:lstStyle/>
          <a:p>
            <a:r>
              <a:rPr lang="ru-RU" u="sng" dirty="0" smtClean="0"/>
              <a:t>Дефектами</a:t>
            </a:r>
            <a:r>
              <a:rPr lang="ru-RU" dirty="0" smtClean="0"/>
              <a:t> называются неисправности, которые в момент их обнаружения не приводят к повреждению или нарушению работы и регулировке прибора, но могут в будущем вызвать подобные явления.</a:t>
            </a:r>
          </a:p>
          <a:p>
            <a:r>
              <a:rPr lang="ru-RU" u="sng" dirty="0" smtClean="0"/>
              <a:t>Неполадками</a:t>
            </a:r>
            <a:r>
              <a:rPr lang="ru-RU" dirty="0" smtClean="0"/>
              <a:t> называются неисправности в работе прибора, не оказывающие влияние на выполнение им основных функций.</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smtClean="0">
                <a:solidFill>
                  <a:srgbClr val="00B0F0"/>
                </a:solidFill>
                <a:effectLst>
                  <a:outerShdw blurRad="38100" dist="38100" dir="2700000" algn="tl">
                    <a:srgbClr val="000000">
                      <a:alpha val="43137"/>
                    </a:srgbClr>
                  </a:outerShdw>
                </a:effectLst>
              </a:rPr>
              <a:t/>
            </a:r>
            <a:br>
              <a:rPr lang="ru-RU" sz="4000" b="1" dirty="0" smtClean="0">
                <a:solidFill>
                  <a:srgbClr val="00B0F0"/>
                </a:solidFill>
                <a:effectLst>
                  <a:outerShdw blurRad="38100" dist="38100" dir="2700000" algn="tl">
                    <a:srgbClr val="000000">
                      <a:alpha val="43137"/>
                    </a:srgbClr>
                  </a:outerShdw>
                </a:effectLst>
              </a:rPr>
            </a:br>
            <a:endParaRPr lang="ru-RU" sz="4000" b="1" dirty="0">
              <a:solidFill>
                <a:srgbClr val="00B0F0"/>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457200" y="188640"/>
            <a:ext cx="8363272" cy="6480720"/>
          </a:xfrm>
        </p:spPr>
        <p:txBody>
          <a:bodyPr>
            <a:normAutofit/>
          </a:bodyPr>
          <a:lstStyle/>
          <a:p>
            <a:pPr>
              <a:buNone/>
            </a:pPr>
            <a:endParaRPr lang="ru-RU" sz="4800" dirty="0" smtClean="0">
              <a:solidFill>
                <a:srgbClr val="00B0F0"/>
              </a:solidFill>
              <a:effectLst>
                <a:outerShdw blurRad="38100" dist="38100" dir="2700000" algn="tl">
                  <a:srgbClr val="000000">
                    <a:alpha val="43137"/>
                  </a:srgbClr>
                </a:outerShdw>
              </a:effectLst>
            </a:endParaRPr>
          </a:p>
          <a:p>
            <a:pPr>
              <a:buNone/>
            </a:pPr>
            <a:r>
              <a:rPr lang="ru-RU" sz="4800" dirty="0" smtClean="0">
                <a:solidFill>
                  <a:srgbClr val="00B0F0"/>
                </a:solidFill>
                <a:effectLst>
                  <a:outerShdw blurRad="38100" dist="38100" dir="2700000" algn="tl">
                    <a:srgbClr val="000000">
                      <a:alpha val="43137"/>
                    </a:srgbClr>
                  </a:outerShdw>
                </a:effectLst>
              </a:rPr>
              <a:t>«Надежность - свойство изделия сохранять способность к выполнению своих Функций в заданных условиях эксплуатации».</a:t>
            </a:r>
          </a:p>
          <a:p>
            <a:pPr>
              <a:buNone/>
            </a:pPr>
            <a:endParaRPr lang="ru-RU"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457200" y="260648"/>
            <a:ext cx="7467600" cy="5865515"/>
          </a:xfrm>
        </p:spPr>
        <p:txBody>
          <a:bodyPr>
            <a:normAutofit/>
          </a:bodyPr>
          <a:lstStyle/>
          <a:p>
            <a:pPr>
              <a:buNone/>
            </a:pPr>
            <a:r>
              <a:rPr lang="ru-RU" dirty="0" smtClean="0"/>
              <a:t>При расчете интенсивности отказов изделия необходимо знать номенклатуру и количество входящих в схему элементов. При этом:</a:t>
            </a:r>
          </a:p>
          <a:p>
            <a:pPr>
              <a:buNone/>
            </a:pPr>
            <a:endParaRPr lang="ru-RU" dirty="0" smtClean="0"/>
          </a:p>
          <a:p>
            <a:pPr>
              <a:buNone/>
            </a:pPr>
            <a:r>
              <a:rPr lang="ru-RU" dirty="0" smtClean="0"/>
              <a:t> </a:t>
            </a:r>
            <a:endParaRPr lang="en-US" dirty="0" smtClean="0"/>
          </a:p>
          <a:p>
            <a:r>
              <a:rPr lang="ru-RU" dirty="0" smtClean="0"/>
              <a:t>где </a:t>
            </a:r>
            <a:r>
              <a:rPr lang="ru-RU" dirty="0" err="1" smtClean="0"/>
              <a:t>λ </a:t>
            </a:r>
            <a:r>
              <a:rPr lang="ru-RU" dirty="0" smtClean="0"/>
              <a:t>– интенсивность отказов элементов схемы;</a:t>
            </a:r>
          </a:p>
          <a:p>
            <a:r>
              <a:rPr lang="ru-RU" dirty="0" smtClean="0"/>
              <a:t>n1, n2, n3,…, nn – количество элементов каждого типа в схеме.</a:t>
            </a:r>
          </a:p>
          <a:p>
            <a:pPr>
              <a:buNone/>
            </a:pPr>
            <a:endParaRPr lang="ru-RU" dirty="0" smtClean="0"/>
          </a:p>
        </p:txBody>
      </p:sp>
      <p:pic>
        <p:nvPicPr>
          <p:cNvPr id="2050" name="Picture 2" descr="C:\Users\DREIK\Desktop\78802f879a5aaf2fc4e78466f73a4c03.gif"/>
          <p:cNvPicPr>
            <a:picLocks noChangeAspect="1" noChangeArrowheads="1"/>
          </p:cNvPicPr>
          <p:nvPr/>
        </p:nvPicPr>
        <p:blipFill>
          <a:blip r:embed="rId2" cstate="print"/>
          <a:srcRect/>
          <a:stretch>
            <a:fillRect/>
          </a:stretch>
        </p:blipFill>
        <p:spPr bwMode="auto">
          <a:xfrm>
            <a:off x="899592" y="2420888"/>
            <a:ext cx="6440716" cy="72008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090466"/>
          </a:xfrm>
        </p:spPr>
        <p:txBody>
          <a:bodyPr>
            <a:noAutofit/>
          </a:bodyPr>
          <a:lstStyle/>
          <a:p>
            <a:r>
              <a:rPr lang="ru-RU" sz="2800" dirty="0" smtClean="0"/>
              <a:t>Вероятностью безотказной работы называется вероятность того, что при определенных условиях эксплуатации в заданном интервале времени не произойдет ни одного отказа. Вероятность безотказной работы рассчитывается по следующей формуле:</a:t>
            </a:r>
            <a:endParaRPr lang="ru-RU" sz="2800" dirty="0"/>
          </a:p>
        </p:txBody>
      </p:sp>
      <p:sp>
        <p:nvSpPr>
          <p:cNvPr id="3" name="Содержимое 2"/>
          <p:cNvSpPr>
            <a:spLocks noGrp="1"/>
          </p:cNvSpPr>
          <p:nvPr>
            <p:ph idx="1"/>
          </p:nvPr>
        </p:nvSpPr>
        <p:spPr>
          <a:xfrm>
            <a:off x="457200" y="1600200"/>
            <a:ext cx="7467600" cy="5257800"/>
          </a:xfrm>
        </p:spPr>
        <p:txBody>
          <a:bodyPr>
            <a:normAutofit lnSpcReduction="10000"/>
          </a:bodyPr>
          <a:lstStyle/>
          <a:p>
            <a:endParaRPr lang="ru-RU" dirty="0" smtClean="0"/>
          </a:p>
          <a:p>
            <a:endParaRPr lang="ru-RU" dirty="0" smtClean="0"/>
          </a:p>
          <a:p>
            <a:endParaRPr lang="ru-RU" dirty="0" smtClean="0"/>
          </a:p>
          <a:p>
            <a:endParaRPr lang="ru-RU" dirty="0" smtClean="0"/>
          </a:p>
          <a:p>
            <a:endParaRPr lang="ru-RU" dirty="0" smtClean="0"/>
          </a:p>
          <a:p>
            <a:pPr>
              <a:buNone/>
            </a:pPr>
            <a:endParaRPr lang="ru-RU" dirty="0" smtClean="0"/>
          </a:p>
          <a:p>
            <a:pPr>
              <a:buNone/>
            </a:pPr>
            <a:endParaRPr lang="ru-RU" dirty="0" smtClean="0"/>
          </a:p>
          <a:p>
            <a:pPr>
              <a:buNone/>
            </a:pPr>
            <a:r>
              <a:rPr lang="ru-RU" dirty="0" smtClean="0"/>
              <a:t>где </a:t>
            </a:r>
            <a:r>
              <a:rPr lang="ru-RU" dirty="0" err="1" smtClean="0"/>
              <a:t>e</a:t>
            </a:r>
            <a:r>
              <a:rPr lang="ru-RU" dirty="0" smtClean="0"/>
              <a:t> – основание натурального логарифма;</a:t>
            </a:r>
          </a:p>
          <a:p>
            <a:pPr>
              <a:buNone/>
            </a:pPr>
            <a:r>
              <a:rPr lang="ru-RU" dirty="0" err="1" smtClean="0"/>
              <a:t>t</a:t>
            </a:r>
            <a:r>
              <a:rPr lang="ru-RU" dirty="0" smtClean="0"/>
              <a:t> – время нормальной работы изделия.</a:t>
            </a:r>
          </a:p>
          <a:p>
            <a:pPr>
              <a:buNone/>
            </a:pPr>
            <a:endParaRPr lang="ru-RU" dirty="0"/>
          </a:p>
        </p:txBody>
      </p:sp>
      <p:pic>
        <p:nvPicPr>
          <p:cNvPr id="1026" name="Picture 2" descr="C:\Users\DREIK\Desktop\d3de5e2ebe196c4e1acecd7ccbe52d92.gif"/>
          <p:cNvPicPr>
            <a:picLocks noChangeAspect="1" noChangeArrowheads="1"/>
          </p:cNvPicPr>
          <p:nvPr/>
        </p:nvPicPr>
        <p:blipFill>
          <a:blip r:embed="rId2" cstate="print"/>
          <a:srcRect/>
          <a:stretch>
            <a:fillRect/>
          </a:stretch>
        </p:blipFill>
        <p:spPr bwMode="auto">
          <a:xfrm>
            <a:off x="971600" y="3645024"/>
            <a:ext cx="5082427" cy="1577305"/>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Отказ и безотказная работа являются событиями несовместимыми и противоположными, поэтому:</a:t>
            </a:r>
            <a:endParaRPr lang="ru-RU" sz="3200" dirty="0"/>
          </a:p>
        </p:txBody>
      </p:sp>
      <p:sp>
        <p:nvSpPr>
          <p:cNvPr id="3" name="Содержимое 2"/>
          <p:cNvSpPr>
            <a:spLocks noGrp="1"/>
          </p:cNvSpPr>
          <p:nvPr>
            <p:ph idx="1"/>
          </p:nvPr>
        </p:nvSpPr>
        <p:spPr/>
        <p:txBody>
          <a:bodyPr/>
          <a:lstStyle/>
          <a:p>
            <a:pPr>
              <a:buNone/>
            </a:pPr>
            <a:endParaRPr lang="ru-RU" dirty="0" smtClean="0"/>
          </a:p>
          <a:p>
            <a:pPr>
              <a:buNone/>
            </a:pPr>
            <a:endParaRPr lang="ru-RU" dirty="0"/>
          </a:p>
        </p:txBody>
      </p:sp>
      <p:pic>
        <p:nvPicPr>
          <p:cNvPr id="3075" name="Picture 3" descr="C:\Users\DREIK\Desktop\eda5eb62863f2346fe4d8d6dc230aab3.gif"/>
          <p:cNvPicPr>
            <a:picLocks noChangeAspect="1" noChangeArrowheads="1"/>
          </p:cNvPicPr>
          <p:nvPr/>
        </p:nvPicPr>
        <p:blipFill>
          <a:blip r:embed="rId2" cstate="print"/>
          <a:srcRect/>
          <a:stretch>
            <a:fillRect/>
          </a:stretch>
        </p:blipFill>
        <p:spPr bwMode="auto">
          <a:xfrm>
            <a:off x="1416050" y="3073400"/>
            <a:ext cx="7299643" cy="1651744"/>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Средняя наработка до первого отказа связана с интенсивностью отказов следующим соотношением:</a:t>
            </a:r>
            <a:endParaRPr lang="ru-RU" sz="3200" dirty="0"/>
          </a:p>
        </p:txBody>
      </p:sp>
      <p:sp>
        <p:nvSpPr>
          <p:cNvPr id="3" name="Содержимое 2"/>
          <p:cNvSpPr>
            <a:spLocks noGrp="1"/>
          </p:cNvSpPr>
          <p:nvPr>
            <p:ph idx="1"/>
          </p:nvPr>
        </p:nvSpPr>
        <p:spPr/>
        <p:txBody>
          <a:bodyPr/>
          <a:lstStyle/>
          <a:p>
            <a:pPr>
              <a:buNone/>
            </a:pPr>
            <a:endParaRPr lang="ru-RU" dirty="0" smtClean="0"/>
          </a:p>
          <a:p>
            <a:pPr>
              <a:buNone/>
            </a:pPr>
            <a:endParaRPr lang="ru-RU" dirty="0"/>
          </a:p>
        </p:txBody>
      </p:sp>
      <p:pic>
        <p:nvPicPr>
          <p:cNvPr id="4098" name="Picture 2" descr="C:\Users\DREIK\Desktop\3b73d81cf52d86eabb400c233364097b.gif"/>
          <p:cNvPicPr>
            <a:picLocks noChangeAspect="1" noChangeArrowheads="1"/>
          </p:cNvPicPr>
          <p:nvPr/>
        </p:nvPicPr>
        <p:blipFill>
          <a:blip r:embed="rId2" cstate="print"/>
          <a:srcRect/>
          <a:stretch>
            <a:fillRect/>
          </a:stretch>
        </p:blipFill>
        <p:spPr bwMode="auto">
          <a:xfrm>
            <a:off x="2051720" y="2060848"/>
            <a:ext cx="3398316" cy="2648038"/>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457200" y="404664"/>
            <a:ext cx="7467600" cy="5721499"/>
          </a:xfrm>
        </p:spPr>
        <p:txBody>
          <a:bodyPr>
            <a:normAutofit/>
          </a:bodyPr>
          <a:lstStyle/>
          <a:p>
            <a:pPr>
              <a:buNone/>
            </a:pPr>
            <a:r>
              <a:rPr lang="ru-RU" dirty="0" smtClean="0"/>
              <a:t>   Таким образом, мы коротко ознакомились с надежностью РЭА. Наша радиопромышленность из года в год растет. Она выпускает широкую номенклатуру самых разнообразных изделий. В состоянии ли мы при  столь широко номенклатуре РЭА и ее сложности обеспечить необходимый уровень надежности? Задача эта сложная, однако вполне выполнимая для нашей промышленности.</a:t>
            </a:r>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44824"/>
            <a:ext cx="8424936" cy="2592288"/>
          </a:xfrm>
        </p:spPr>
        <p:txBody>
          <a:bodyPr/>
          <a:lstStyle/>
          <a:p>
            <a:r>
              <a:rPr lang="ru-RU" dirty="0" smtClean="0"/>
              <a:t>      </a:t>
            </a:r>
            <a:r>
              <a:rPr lang="ru-RU" dirty="0" smtClean="0">
                <a:solidFill>
                  <a:srgbClr val="00B0F0"/>
                </a:solidFill>
                <a:effectLst>
                  <a:outerShdw blurRad="38100" dist="38100" dir="2700000" algn="tl">
                    <a:srgbClr val="000000">
                      <a:alpha val="43137"/>
                    </a:srgbClr>
                  </a:outerShdw>
                </a:effectLst>
              </a:rPr>
              <a:t>Спасибо за внимание!</a:t>
            </a:r>
            <a:endParaRPr lang="ru-RU" dirty="0">
              <a:solidFill>
                <a:srgbClr val="00B0F0"/>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1547664" y="6393085"/>
            <a:ext cx="5482952" cy="464915"/>
          </a:xfrm>
        </p:spPr>
        <p:txBody>
          <a:bodyPr>
            <a:normAutofit/>
          </a:bodyPr>
          <a:lstStyle/>
          <a:p>
            <a:pPr>
              <a:buNone/>
            </a:pPr>
            <a:r>
              <a:rPr lang="ru-RU" sz="1800" dirty="0" smtClean="0"/>
              <a:t>                            2014 год.</a:t>
            </a:r>
            <a:endParaRPr lang="ru-RU"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smtClean="0"/>
              <a:t/>
            </a:r>
            <a:br>
              <a:rPr lang="ru-RU" dirty="0" smtClean="0"/>
            </a:br>
            <a:endParaRPr lang="ru-RU" dirty="0"/>
          </a:p>
        </p:txBody>
      </p:sp>
      <p:sp>
        <p:nvSpPr>
          <p:cNvPr id="3" name="Содержимое 2"/>
          <p:cNvSpPr>
            <a:spLocks noGrp="1"/>
          </p:cNvSpPr>
          <p:nvPr>
            <p:ph idx="1"/>
          </p:nvPr>
        </p:nvSpPr>
        <p:spPr>
          <a:xfrm>
            <a:off x="179512" y="0"/>
            <a:ext cx="8784976" cy="6669360"/>
          </a:xfrm>
        </p:spPr>
        <p:txBody>
          <a:bodyPr>
            <a:normAutofit fontScale="92500" lnSpcReduction="10000"/>
          </a:bodyPr>
          <a:lstStyle/>
          <a:p>
            <a:pPr hangingPunct="0">
              <a:buNone/>
            </a:pPr>
            <a:r>
              <a:rPr lang="ru-RU" b="1" dirty="0" smtClean="0"/>
              <a:t>  </a:t>
            </a:r>
            <a:endParaRPr lang="ru-RU" dirty="0" smtClean="0"/>
          </a:p>
          <a:p>
            <a:pPr hangingPunct="0">
              <a:buNone/>
            </a:pPr>
            <a:r>
              <a:rPr lang="ru-RU" dirty="0" smtClean="0"/>
              <a:t>    Прогресс современной техники, высокие требования к точности, помехозащищенности, быстродействию привели к усложнению электронных узлов и блоков радиоаппаратуры и оборудования.</a:t>
            </a:r>
          </a:p>
          <a:p>
            <a:pPr hangingPunct="0">
              <a:buNone/>
            </a:pPr>
            <a:r>
              <a:rPr lang="ru-RU" dirty="0" smtClean="0"/>
              <a:t>    Усложнение аппаратуры резко снижает надежность современного радиоэлектронного оборудования. Низкая надежность приводит к тому, что стоимость эксплуатации такого оборудования в течение одного года превышает в несколько раз стоимость самого оборудования, что приводит к огромным экономическим потерям и резко снижает эффективность использования радиоэлектронной аппаратуры (РЭА).</a:t>
            </a:r>
          </a:p>
          <a:p>
            <a:pPr hangingPunct="0">
              <a:buNone/>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7467600" cy="864096"/>
          </a:xfrm>
        </p:spPr>
        <p:txBody>
          <a:bodyPr>
            <a:normAutofit fontScale="90000"/>
          </a:bodyPr>
          <a:lstStyle/>
          <a:p>
            <a:r>
              <a:rPr lang="ru-RU" sz="3600" dirty="0" smtClean="0"/>
              <a:t>Причины возникновения проблем надежности:</a:t>
            </a:r>
            <a:endParaRPr lang="ru-RU" sz="3600" dirty="0"/>
          </a:p>
        </p:txBody>
      </p:sp>
      <p:sp>
        <p:nvSpPr>
          <p:cNvPr id="3" name="Содержимое 2"/>
          <p:cNvSpPr>
            <a:spLocks noGrp="1"/>
          </p:cNvSpPr>
          <p:nvPr>
            <p:ph idx="1"/>
          </p:nvPr>
        </p:nvSpPr>
        <p:spPr/>
        <p:txBody>
          <a:bodyPr>
            <a:normAutofit fontScale="85000" lnSpcReduction="10000"/>
          </a:bodyPr>
          <a:lstStyle/>
          <a:p>
            <a:pPr lvl="0" hangingPunct="0"/>
            <a:r>
              <a:rPr lang="ru-RU" dirty="0" smtClean="0"/>
              <a:t>рост сложности электронной аппаратуры;</a:t>
            </a:r>
          </a:p>
          <a:p>
            <a:pPr lvl="0" hangingPunct="0"/>
            <a:r>
              <a:rPr lang="ru-RU" dirty="0" smtClean="0"/>
              <a:t>отставание качества элементов радиоэлектроники от их количественного определения;</a:t>
            </a:r>
          </a:p>
          <a:p>
            <a:pPr lvl="0" hangingPunct="0"/>
            <a:r>
              <a:rPr lang="ru-RU" dirty="0" smtClean="0"/>
              <a:t>повышение ответственности функций, выполняемых аппаратурой (цена отказа); исключением человека-оператора (полным или частичным) при выполнении аппаратурой своих функций;</a:t>
            </a:r>
          </a:p>
          <a:p>
            <a:pPr lvl="0" hangingPunct="0"/>
            <a:r>
              <a:rPr lang="ru-RU" dirty="0" smtClean="0"/>
              <a:t>сложность условий, в которых эксплуатируется РЭА.</a:t>
            </a:r>
          </a:p>
          <a:p>
            <a:pPr marL="550926" indent="-514350"/>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457200" y="260648"/>
            <a:ext cx="7467600" cy="6597352"/>
          </a:xfrm>
        </p:spPr>
        <p:txBody>
          <a:bodyPr>
            <a:normAutofit/>
          </a:bodyPr>
          <a:lstStyle/>
          <a:p>
            <a:pPr>
              <a:buNone/>
            </a:pPr>
            <a:r>
              <a:rPr lang="ru-RU" dirty="0" smtClean="0"/>
              <a:t>    Основное противоречие современной техники состоит в том, что если не приняты специальные меры по повышению надежности и чем сложнее и точнее аппаратура управления, тем менее она надежна. Особую остроту приобретает требование безопасной работы РЭА в системе комплексной автоматизации процессов управления с применением сложных многосвязных систем. Отказ подобных систем может привести к катастрофическим последствиям.</a:t>
            </a:r>
          </a:p>
          <a:p>
            <a:pPr>
              <a:buNone/>
            </a:pP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457200" y="0"/>
            <a:ext cx="7467600" cy="6858000"/>
          </a:xfrm>
        </p:spPr>
        <p:txBody>
          <a:bodyPr>
            <a:normAutofit/>
          </a:bodyPr>
          <a:lstStyle/>
          <a:p>
            <a:pPr>
              <a:buNone/>
            </a:pPr>
            <a:r>
              <a:rPr lang="ru-RU" dirty="0" smtClean="0"/>
              <a:t>    </a:t>
            </a:r>
          </a:p>
          <a:p>
            <a:pPr>
              <a:buNone/>
            </a:pPr>
            <a:r>
              <a:rPr lang="ru-RU" dirty="0" smtClean="0"/>
              <a:t>   Проблема обеспечения надежности элементов и устройств автоматического управления включает в себя множество этапов: от создания элементов и аппаратуры, до ее практического использования. Поэтому все факторы, влияющие на надежность РЭА, условно принято рассматривать применительно к трем этапам: </a:t>
            </a:r>
            <a:r>
              <a:rPr lang="ru-RU" u="sng" dirty="0" smtClean="0"/>
              <a:t>проектирования,</a:t>
            </a:r>
            <a:r>
              <a:rPr lang="ru-RU" dirty="0" smtClean="0"/>
              <a:t> </a:t>
            </a:r>
            <a:r>
              <a:rPr lang="ru-RU" u="sng" dirty="0" smtClean="0"/>
              <a:t>изготовления</a:t>
            </a:r>
            <a:r>
              <a:rPr lang="ru-RU" dirty="0" smtClean="0"/>
              <a:t>, </a:t>
            </a:r>
            <a:r>
              <a:rPr lang="ru-RU" u="sng" dirty="0" smtClean="0"/>
              <a:t>эксплуатации</a:t>
            </a:r>
            <a:r>
              <a:rPr lang="ru-RU" dirty="0" smtClean="0"/>
              <a:t>.</a:t>
            </a:r>
          </a:p>
          <a:p>
            <a:pPr>
              <a:buNone/>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dirty="0" smtClean="0"/>
              <a:t>При проектировании учитывают следующие факторы:</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lvl="0" hangingPunct="0"/>
            <a:r>
              <a:rPr lang="ru-RU" dirty="0" smtClean="0"/>
              <a:t>качество и количество применяемых элементов и деталей;</a:t>
            </a:r>
          </a:p>
          <a:p>
            <a:pPr lvl="0" hangingPunct="0"/>
            <a:r>
              <a:rPr lang="ru-RU" dirty="0" smtClean="0"/>
              <a:t>режимы работы элементов и деталей;</a:t>
            </a:r>
          </a:p>
          <a:p>
            <a:pPr lvl="0" hangingPunct="0"/>
            <a:r>
              <a:rPr lang="ru-RU" dirty="0" smtClean="0"/>
              <a:t>стандартизация и унификация;</a:t>
            </a:r>
          </a:p>
          <a:p>
            <a:pPr lvl="0" hangingPunct="0"/>
            <a:r>
              <a:rPr lang="ru-RU" dirty="0" smtClean="0"/>
              <a:t>доступность деталей узлов и блоков для осмотра и ремонта.</a:t>
            </a:r>
          </a:p>
          <a:p>
            <a:pPr>
              <a:buNone/>
            </a:pP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7467600" cy="1143000"/>
          </a:xfrm>
        </p:spPr>
        <p:txBody>
          <a:bodyPr>
            <a:normAutofit fontScale="90000"/>
          </a:bodyPr>
          <a:lstStyle/>
          <a:p>
            <a:r>
              <a:rPr lang="ru-RU" sz="3600" dirty="0" smtClean="0"/>
              <a:t>К производственным факторам, отрицательно влияющим на надежность относятся:</a:t>
            </a:r>
            <a:r>
              <a:rPr lang="ru-RU" dirty="0" smtClean="0"/>
              <a:t/>
            </a:r>
            <a:br>
              <a:rPr lang="ru-RU" dirty="0" smtClean="0"/>
            </a:br>
            <a:endParaRPr lang="ru-RU" dirty="0"/>
          </a:p>
        </p:txBody>
      </p:sp>
      <p:sp>
        <p:nvSpPr>
          <p:cNvPr id="3" name="Содержимое 2"/>
          <p:cNvSpPr>
            <a:spLocks noGrp="1"/>
          </p:cNvSpPr>
          <p:nvPr>
            <p:ph idx="1"/>
          </p:nvPr>
        </p:nvSpPr>
        <p:spPr>
          <a:xfrm>
            <a:off x="467544" y="1556792"/>
            <a:ext cx="8496944" cy="5301208"/>
          </a:xfrm>
        </p:spPr>
        <p:txBody>
          <a:bodyPr>
            <a:normAutofit fontScale="70000" lnSpcReduction="20000"/>
          </a:bodyPr>
          <a:lstStyle/>
          <a:p>
            <a:pPr lvl="0" hangingPunct="0"/>
            <a:r>
              <a:rPr lang="ru-RU" sz="3400" dirty="0" smtClean="0"/>
              <a:t>отсутствие качественного контроля материалов и комплектующих изделий, поступающих от смежных предприятий;</a:t>
            </a:r>
          </a:p>
          <a:p>
            <a:pPr lvl="0" hangingPunct="0"/>
            <a:r>
              <a:rPr lang="ru-RU" sz="3400" dirty="0" smtClean="0"/>
              <a:t>нарушение сортности и недоброкачественная замена материала при изготовлении деталей;</a:t>
            </a:r>
          </a:p>
          <a:p>
            <a:pPr lvl="0" hangingPunct="0"/>
            <a:r>
              <a:rPr lang="ru-RU" sz="3400" dirty="0" smtClean="0"/>
              <a:t>установка в приборах элементов, подвергающихся длительному хранению в неблагоприятных условиях, без предварительной проверки;</a:t>
            </a:r>
          </a:p>
          <a:p>
            <a:pPr lvl="0" hangingPunct="0"/>
            <a:r>
              <a:rPr lang="ru-RU" sz="3400" dirty="0" smtClean="0"/>
              <a:t>недостаточное внимание к чистоте оборудования, рабочего места, воздуха и т.д. (что особенно важно в производстве микросхем и сборке точных элементов и устройств);</a:t>
            </a:r>
          </a:p>
          <a:p>
            <a:pPr lvl="0" hangingPunct="0"/>
            <a:r>
              <a:rPr lang="sk-SK" sz="3400" dirty="0" smtClean="0"/>
              <a:t>неполный контроль за ходом операций и при выпуске готовой продукции;</a:t>
            </a:r>
            <a:endParaRPr lang="ru-RU" sz="3400" dirty="0" smtClean="0"/>
          </a:p>
          <a:p>
            <a:pPr lvl="0" hangingPunct="0"/>
            <a:r>
              <a:rPr lang="ru-RU" sz="3400" dirty="0" smtClean="0"/>
              <a:t>нарушение режима сложных технических процессов.</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20688"/>
            <a:ext cx="7128792" cy="908720"/>
          </a:xfrm>
        </p:spPr>
        <p:txBody>
          <a:bodyPr>
            <a:normAutofit fontScale="90000"/>
          </a:bodyPr>
          <a:lstStyle/>
          <a:p>
            <a:r>
              <a:rPr lang="ru-RU" sz="3600" dirty="0" smtClean="0"/>
              <a:t>К эксплуатационным факторам, влияющим на надежность, относятся следующие:</a:t>
            </a:r>
            <a:r>
              <a:rPr lang="ru-RU" dirty="0" smtClean="0"/>
              <a:t/>
            </a:r>
            <a:br>
              <a:rPr lang="ru-RU" dirty="0" smtClean="0"/>
            </a:br>
            <a:endParaRPr lang="ru-RU" dirty="0"/>
          </a:p>
        </p:txBody>
      </p:sp>
      <p:sp>
        <p:nvSpPr>
          <p:cNvPr id="3" name="Содержимое 2"/>
          <p:cNvSpPr>
            <a:spLocks noGrp="1"/>
          </p:cNvSpPr>
          <p:nvPr>
            <p:ph idx="1"/>
          </p:nvPr>
        </p:nvSpPr>
        <p:spPr>
          <a:xfrm>
            <a:off x="457200" y="1600200"/>
            <a:ext cx="8686800" cy="5257800"/>
          </a:xfrm>
        </p:spPr>
        <p:txBody>
          <a:bodyPr/>
          <a:lstStyle/>
          <a:p>
            <a:pPr lvl="0" hangingPunct="0"/>
            <a:endParaRPr lang="ru-RU" dirty="0" smtClean="0"/>
          </a:p>
          <a:p>
            <a:pPr lvl="0" hangingPunct="0"/>
            <a:endParaRPr lang="ru-RU" dirty="0" smtClean="0"/>
          </a:p>
          <a:p>
            <a:pPr hangingPunct="0"/>
            <a:r>
              <a:rPr lang="ru-RU" dirty="0" smtClean="0"/>
              <a:t>квалификация обслуживающего и ремонтного персонала;</a:t>
            </a:r>
          </a:p>
          <a:p>
            <a:pPr lvl="0" hangingPunct="0"/>
            <a:r>
              <a:rPr lang="ru-RU" dirty="0" smtClean="0"/>
              <a:t>воздействие на приборы и механизмы внешних условий (климатических; механических и т.п.) и факторы времени.</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126</TotalTime>
  <Words>952</Words>
  <Application>Microsoft Office PowerPoint</Application>
  <PresentationFormat>Экран (4:3)</PresentationFormat>
  <Paragraphs>91</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Техническая</vt:lpstr>
      <vt:lpstr>Смоленский Индустриальный техникум  Презентация на тему: «Надежность радиоэлектронной аппаратуры»</vt:lpstr>
      <vt:lpstr> </vt:lpstr>
      <vt:lpstr>  </vt:lpstr>
      <vt:lpstr>Причины возникновения проблем надежности:</vt:lpstr>
      <vt:lpstr> </vt:lpstr>
      <vt:lpstr> </vt:lpstr>
      <vt:lpstr>При проектировании учитывают следующие факторы: </vt:lpstr>
      <vt:lpstr>К производственным факторам, отрицательно влияющим на надежность относятся: </vt:lpstr>
      <vt:lpstr>К эксплуатационным факторам, влияющим на надежность, относятся следующие: </vt:lpstr>
      <vt:lpstr>К основным фундаментальным понятиям теории надежности относятся надежность и отказ. </vt:lpstr>
      <vt:lpstr> </vt:lpstr>
      <vt:lpstr>Это вызвало необходимость создать основные критерии, с помощью которых можно было бы количественно оценить надежность различных элементов, дать сравнительную оценку надежности различных изделий. К числу широко применяемых критериев надежности относятся: </vt:lpstr>
      <vt:lpstr> </vt:lpstr>
      <vt:lpstr>Вторым фундаментальным понятием теории надежности является понятие отказа. </vt:lpstr>
      <vt:lpstr> </vt:lpstr>
      <vt:lpstr> </vt:lpstr>
      <vt:lpstr> </vt:lpstr>
      <vt:lpstr> </vt:lpstr>
      <vt:lpstr> </vt:lpstr>
      <vt:lpstr> </vt:lpstr>
      <vt:lpstr>Вероятностью безотказной работы называется вероятность того, что при определенных условиях эксплуатации в заданном интервале времени не произойдет ни одного отказа. Вероятность безотказной работы рассчитывается по следующей формуле:</vt:lpstr>
      <vt:lpstr>Отказ и безотказная работа являются событиями несовместимыми и противоположными, поэтому:</vt:lpstr>
      <vt:lpstr>Средняя наработка до первого отказа связана с интенсивностью отказов следующим соотношением:</vt:lpstr>
      <vt:lpstr> </vt:lpstr>
      <vt:lpstr>      Спасибо за внимание!</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Смоленский Индустриальный техникум  Презентация на тему: «Надежность радиоэлектронной аппаратуры»</dc:title>
  <dc:creator>DREIK</dc:creator>
  <cp:lastModifiedBy>DREIK</cp:lastModifiedBy>
  <cp:revision>13</cp:revision>
  <dcterms:created xsi:type="dcterms:W3CDTF">2014-12-05T07:05:46Z</dcterms:created>
  <dcterms:modified xsi:type="dcterms:W3CDTF">2014-12-05T09:17:28Z</dcterms:modified>
</cp:coreProperties>
</file>