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B967571-0D28-4FCC-B986-25F7B0EB1C60}" type="datetimeFigureOut">
              <a:rPr lang="ru-RU" smtClean="0"/>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C342A4-8151-4C87-842F-6286A4256BF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967571-0D28-4FCC-B986-25F7B0EB1C60}" type="datetimeFigureOut">
              <a:rPr lang="ru-RU" smtClean="0"/>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C342A4-8151-4C87-842F-6286A4256BF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967571-0D28-4FCC-B986-25F7B0EB1C60}" type="datetimeFigureOut">
              <a:rPr lang="ru-RU" smtClean="0"/>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C342A4-8151-4C87-842F-6286A4256BF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967571-0D28-4FCC-B986-25F7B0EB1C60}" type="datetimeFigureOut">
              <a:rPr lang="ru-RU" smtClean="0"/>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C342A4-8151-4C87-842F-6286A4256BF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B967571-0D28-4FCC-B986-25F7B0EB1C60}" type="datetimeFigureOut">
              <a:rPr lang="ru-RU" smtClean="0"/>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C342A4-8151-4C87-842F-6286A4256BF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B967571-0D28-4FCC-B986-25F7B0EB1C60}" type="datetimeFigureOut">
              <a:rPr lang="ru-RU" smtClean="0"/>
              <a:t>18.06.2015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C342A4-8151-4C87-842F-6286A4256BF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B967571-0D28-4FCC-B986-25F7B0EB1C60}" type="datetimeFigureOut">
              <a:rPr lang="ru-RU" smtClean="0"/>
              <a:t>18.06.2015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BC342A4-8151-4C87-842F-6286A4256BF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B967571-0D28-4FCC-B986-25F7B0EB1C60}" type="datetimeFigureOut">
              <a:rPr lang="ru-RU" smtClean="0"/>
              <a:t>18.06.2015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BC342A4-8151-4C87-842F-6286A4256BF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B967571-0D28-4FCC-B986-25F7B0EB1C60}" type="datetimeFigureOut">
              <a:rPr lang="ru-RU" smtClean="0"/>
              <a:t>18.06.2015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BC342A4-8151-4C87-842F-6286A4256BF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B967571-0D28-4FCC-B986-25F7B0EB1C60}" type="datetimeFigureOut">
              <a:rPr lang="ru-RU" smtClean="0"/>
              <a:t>18.06.2015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C342A4-8151-4C87-842F-6286A4256BF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B967571-0D28-4FCC-B986-25F7B0EB1C60}" type="datetimeFigureOut">
              <a:rPr lang="ru-RU" smtClean="0"/>
              <a:t>18.06.2015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C342A4-8151-4C87-842F-6286A4256BF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108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67571-0D28-4FCC-B986-25F7B0EB1C60}" type="datetimeFigureOut">
              <a:rPr lang="ru-RU" smtClean="0"/>
              <a:t>18.06.2015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342A4-8151-4C87-842F-6286A4256BF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7"/>
            <a:ext cx="7772400" cy="2886094"/>
          </a:xfrm>
        </p:spPr>
        <p:txBody>
          <a:bodyPr>
            <a:normAutofit/>
          </a:bodyPr>
          <a:lstStyle/>
          <a:p>
            <a:r>
              <a:rPr lang="ru-RU" b="1" dirty="0" smtClean="0">
                <a:solidFill>
                  <a:srgbClr val="FF0000"/>
                </a:solidFill>
                <a:effectLst>
                  <a:outerShdw blurRad="38100" dist="38100" dir="2700000" algn="tl">
                    <a:srgbClr val="000000">
                      <a:alpha val="43137"/>
                    </a:srgbClr>
                  </a:outerShdw>
                </a:effectLst>
              </a:rPr>
              <a:t>Презентация на тему: «АППАРАТЫ ДЛЯ ТЕРАПИИ ПОСТОЯННЫМ ТОКОМ»</a:t>
            </a:r>
            <a:endParaRPr lang="ru-RU" b="1" dirty="0">
              <a:solidFill>
                <a:srgbClr val="FF0000"/>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5572132" y="5572116"/>
            <a:ext cx="3571868" cy="1285884"/>
          </a:xfrm>
        </p:spPr>
        <p:txBody>
          <a:bodyPr>
            <a:normAutofit/>
          </a:bodyPr>
          <a:lstStyle/>
          <a:p>
            <a:r>
              <a:rPr lang="ru-RU" sz="2400" dirty="0" smtClean="0">
                <a:solidFill>
                  <a:schemeClr val="tx1"/>
                </a:solidFill>
              </a:rPr>
              <a:t>Выполнила студентка 3 курса группы МТ1-12 Петраченкова Анна.</a:t>
            </a:r>
            <a:endParaRPr lang="ru-RU"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28596" y="214290"/>
            <a:ext cx="8258204" cy="5911873"/>
          </a:xfrm>
        </p:spPr>
        <p:txBody>
          <a:bodyPr>
            <a:normAutofit/>
          </a:bodyPr>
          <a:lstStyle/>
          <a:p>
            <a:pPr algn="ctr">
              <a:buNone/>
            </a:pPr>
            <a:r>
              <a:rPr lang="ru-RU" dirty="0"/>
              <a:t>С помощью кнопочного переключателя B2 (кнопка «А±» на панели управления) можно изменять полярность выходных гнезд А и П. Для индикации выбранной полярности переключатель В2 коммутирует также сигнальные лампы Л1, Л2, питающиеся от отдельной обмотки трансформатора. Глазки сигнальных ламп имеют надписи: левая </a:t>
            </a:r>
            <a:r>
              <a:rPr lang="ru-RU" i="1" dirty="0"/>
              <a:t>–</a:t>
            </a:r>
            <a:r>
              <a:rPr lang="ru-RU" dirty="0"/>
              <a:t> «А+», правая – «А-» соответственно тому, подключено гнездо А к положительному или отрицательному полюсу выпрямителя.</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28596" y="5429264"/>
            <a:ext cx="8258204" cy="1214446"/>
          </a:xfrm>
        </p:spPr>
        <p:txBody>
          <a:bodyPr>
            <a:normAutofit/>
          </a:bodyPr>
          <a:lstStyle/>
          <a:p>
            <a:pPr>
              <a:buNone/>
            </a:pPr>
            <a:r>
              <a:rPr lang="ru-RU" dirty="0" smtClean="0"/>
              <a:t>Рисунок 2. </a:t>
            </a:r>
            <a:r>
              <a:rPr lang="ru-RU" dirty="0"/>
              <a:t>Принципиальная электрическая схема аппарата гальванизации полости рта</a:t>
            </a:r>
          </a:p>
          <a:p>
            <a:pPr>
              <a:buNone/>
            </a:pPr>
            <a:endParaRPr lang="ru-RU"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9457" name="Object 1"/>
          <p:cNvGraphicFramePr>
            <a:graphicFrameLocks noChangeAspect="1"/>
          </p:cNvGraphicFramePr>
          <p:nvPr/>
        </p:nvGraphicFramePr>
        <p:xfrm>
          <a:off x="857224" y="285728"/>
          <a:ext cx="7238718" cy="4500594"/>
        </p:xfrm>
        <a:graphic>
          <a:graphicData uri="http://schemas.openxmlformats.org/presentationml/2006/ole">
            <p:oleObj spid="_x0000_s19457" r:id="rId3" imgW="4379040" imgH="2725560" progId="Visio.Drawing.6">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54164"/>
          </a:xfrm>
        </p:spPr>
        <p:txBody>
          <a:bodyPr>
            <a:normAutofit fontScale="90000"/>
          </a:bodyPr>
          <a:lstStyle/>
          <a:p>
            <a:r>
              <a:rPr lang="ru-RU" i="1" dirty="0" smtClean="0"/>
              <a:t>Так выглядят аппараты для гальванизации</a:t>
            </a:r>
            <a:r>
              <a:rPr lang="ru-RU" i="1" dirty="0"/>
              <a:t/>
            </a:r>
            <a:br>
              <a:rPr lang="ru-RU" i="1" dirty="0"/>
            </a:br>
            <a:endParaRPr lang="ru-RU" dirty="0"/>
          </a:p>
        </p:txBody>
      </p:sp>
      <p:sp>
        <p:nvSpPr>
          <p:cNvPr id="3" name="Содержимое 2"/>
          <p:cNvSpPr>
            <a:spLocks noGrp="1"/>
          </p:cNvSpPr>
          <p:nvPr>
            <p:ph idx="1"/>
          </p:nvPr>
        </p:nvSpPr>
        <p:spPr/>
        <p:txBody>
          <a:bodyPr/>
          <a:lstStyle/>
          <a:p>
            <a:pPr>
              <a:buNone/>
            </a:pPr>
            <a:endParaRPr lang="ru-RU" dirty="0" smtClean="0"/>
          </a:p>
          <a:p>
            <a:pPr>
              <a:buNone/>
            </a:pPr>
            <a:endParaRPr lang="ru-RU" dirty="0"/>
          </a:p>
        </p:txBody>
      </p:sp>
      <p:pic>
        <p:nvPicPr>
          <p:cNvPr id="24578" name="Picture 2" descr="C:\Users\анюта петраченкова\Desktop\shop_items_catalog_image1204.jpg"/>
          <p:cNvPicPr>
            <a:picLocks noChangeAspect="1" noChangeArrowheads="1"/>
          </p:cNvPicPr>
          <p:nvPr/>
        </p:nvPicPr>
        <p:blipFill>
          <a:blip r:embed="rId2"/>
          <a:srcRect/>
          <a:stretch>
            <a:fillRect/>
          </a:stretch>
        </p:blipFill>
        <p:spPr bwMode="auto">
          <a:xfrm>
            <a:off x="0" y="1571612"/>
            <a:ext cx="4500562" cy="3525440"/>
          </a:xfrm>
          <a:prstGeom prst="rect">
            <a:avLst/>
          </a:prstGeom>
          <a:noFill/>
        </p:spPr>
      </p:pic>
      <p:pic>
        <p:nvPicPr>
          <p:cNvPr id="24579" name="Picture 3" descr="C:\Users\анюта петраченкова\Desktop\014701.jpg"/>
          <p:cNvPicPr>
            <a:picLocks noChangeAspect="1" noChangeArrowheads="1"/>
          </p:cNvPicPr>
          <p:nvPr/>
        </p:nvPicPr>
        <p:blipFill>
          <a:blip r:embed="rId3"/>
          <a:srcRect/>
          <a:stretch>
            <a:fillRect/>
          </a:stretch>
        </p:blipFill>
        <p:spPr bwMode="auto">
          <a:xfrm>
            <a:off x="4704841" y="1857364"/>
            <a:ext cx="4439159" cy="300039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8229600" cy="1868478"/>
          </a:xfrm>
        </p:spPr>
        <p:txBody>
          <a:bodyPr>
            <a:normAutofit fontScale="90000"/>
          </a:bodyPr>
          <a:lstStyle/>
          <a:p>
            <a:r>
              <a:rPr lang="ru-RU" b="1" dirty="0">
                <a:solidFill>
                  <a:srgbClr val="FF0000"/>
                </a:solidFill>
                <a:effectLst>
                  <a:outerShdw blurRad="38100" dist="38100" dir="2700000" algn="tl">
                    <a:srgbClr val="000000">
                      <a:alpha val="43137"/>
                    </a:srgbClr>
                  </a:outerShdw>
                </a:effectLst>
              </a:rPr>
              <a:t>Физические обоснования и методики проведения гальванизации и лекарственного электрофореза</a:t>
            </a:r>
          </a:p>
        </p:txBody>
      </p:sp>
      <p:sp>
        <p:nvSpPr>
          <p:cNvPr id="3" name="Содержимое 2"/>
          <p:cNvSpPr>
            <a:spLocks noGrp="1"/>
          </p:cNvSpPr>
          <p:nvPr>
            <p:ph idx="1"/>
          </p:nvPr>
        </p:nvSpPr>
        <p:spPr>
          <a:xfrm>
            <a:off x="357158" y="2571744"/>
            <a:ext cx="8329642" cy="4071966"/>
          </a:xfrm>
        </p:spPr>
        <p:txBody>
          <a:bodyPr>
            <a:normAutofit fontScale="70000" lnSpcReduction="20000"/>
          </a:bodyPr>
          <a:lstStyle/>
          <a:p>
            <a:pPr algn="ctr">
              <a:buNone/>
            </a:pPr>
            <a:r>
              <a:rPr lang="ru-RU" dirty="0"/>
              <a:t>Ткани тела человека, имеющие весьма разнородную структуру, состоят в основном из белковых коллоидов, относительно плохо проводящих электрический ток, и растворов неорганических солей К, </a:t>
            </a:r>
            <a:r>
              <a:rPr lang="ru-RU" dirty="0" err="1"/>
              <a:t>Nа</a:t>
            </a:r>
            <a:r>
              <a:rPr lang="ru-RU" dirty="0"/>
              <a:t>, </a:t>
            </a:r>
            <a:r>
              <a:rPr lang="ru-RU" dirty="0" err="1"/>
              <a:t>Са</a:t>
            </a:r>
            <a:r>
              <a:rPr lang="ru-RU" dirty="0"/>
              <a:t>, </a:t>
            </a:r>
            <a:r>
              <a:rPr lang="ru-RU" dirty="0" err="1"/>
              <a:t>Мg</a:t>
            </a:r>
            <a:r>
              <a:rPr lang="ru-RU" dirty="0"/>
              <a:t>, являющихся хорошими проводниками и определяющих поэтому электропроводность ткани.</a:t>
            </a:r>
          </a:p>
          <a:p>
            <a:pPr algn="ctr">
              <a:buNone/>
            </a:pPr>
            <a:r>
              <a:rPr lang="ru-RU" dirty="0"/>
              <a:t>Наилучшей электропроводностью обладают жидкости организма (кровь, лимфа и др.), а также ткани, обильно пропитанные тканевой жидкостью, как, например, мышечная ткань. Тканевые жидкости по составу близки к плазме крови и также представляют собой смесь коллоидных растворов органических и неорганических солей. Общая концентрация солей в тканевой жидкости соответствует 0,85-0,90% раствору поваренной соли (изотонический раствор).</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285720" y="357166"/>
            <a:ext cx="8401080" cy="5768997"/>
          </a:xfrm>
        </p:spPr>
        <p:txBody>
          <a:bodyPr>
            <a:normAutofit fontScale="85000" lnSpcReduction="10000"/>
          </a:bodyPr>
          <a:lstStyle/>
          <a:p>
            <a:pPr algn="ctr">
              <a:buNone/>
            </a:pPr>
            <a:r>
              <a:rPr lang="ru-RU" dirty="0"/>
              <a:t>Оценивая электропроводность различных участков организма в целом и особенно устанавливая пути распределения тока между электродами, наложенными в определенных местах на поверхности тела, следует иметь в виду, что именно содержание тканевой жидкости определяет электропроводность тканей и органов, поэтому ток между электродами проходит не по кратчайшему расстоянию, как в однородном веществе, а главным образом вдоль потоков тканевой жидкости, кровеносных и лимфатических сосудов, содержащих жидкость оболочек нервных стволов, и т. п. В связи с этим распределение путей тока в живом организме может быть очень сложным и захватывать области, отдаленные от места наложения электродов.</a:t>
            </a:r>
          </a:p>
          <a:p>
            <a:pPr algn="ct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28596" y="357166"/>
            <a:ext cx="8258204" cy="5768997"/>
          </a:xfrm>
        </p:spPr>
        <p:txBody>
          <a:bodyPr>
            <a:normAutofit fontScale="70000" lnSpcReduction="20000"/>
          </a:bodyPr>
          <a:lstStyle/>
          <a:p>
            <a:pPr algn="ctr">
              <a:buNone/>
            </a:pPr>
            <a:r>
              <a:rPr lang="ru-RU" dirty="0"/>
              <a:t>Электропроводность кожи в значительной степени зависит от состояния ее поверхности; сухая, особенно огрубевшая кожа почти не проводит электрического тока, в то время как электропроводность тонкой, молодой кожи значительно выше. Значительно повышается электропроводность у влажной, покрытой потом или поврежденной кожи. Такое же действие оказывают гиперемия и особенно отек кожи.</a:t>
            </a:r>
          </a:p>
          <a:p>
            <a:pPr algn="ctr">
              <a:buNone/>
            </a:pPr>
            <a:r>
              <a:rPr lang="ru-RU" dirty="0"/>
              <a:t>Из сказанного выше можно заключить, что общее сопротивление постоянному току части тела между электродами обусловливается главным образом сопротивлением слоя кожи и в меньшей степени слоя подкожной жировой клетчатки в месте наложения электродов. Сопротивление более глубоко лежащих тканей, особенно принимая во внимание возможность широкого разветвления путей тока в них, сравнительно невысоко. В связи с этим величина общего сопротивления между электродами, наложенными на поверхность кожи, в основном зависит от состояния кожи и площади ее соприкосновения с электродом и мало зависит от расстояния между электродами.</a:t>
            </a:r>
          </a:p>
          <a:p>
            <a:pPr algn="ct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357158" y="428604"/>
            <a:ext cx="8186766" cy="6126163"/>
          </a:xfrm>
        </p:spPr>
        <p:txBody>
          <a:bodyPr>
            <a:normAutofit fontScale="92500" lnSpcReduction="20000"/>
          </a:bodyPr>
          <a:lstStyle/>
          <a:p>
            <a:pPr algn="ctr">
              <a:buNone/>
            </a:pPr>
            <a:r>
              <a:rPr lang="ru-RU" dirty="0"/>
              <a:t>Рассматривая условия прохождения постоянного тока через ткани организма, необходимо учитывать также явления электрохимической поляризации, которые могут происходить как внутри тканей, подвергающихся действию электрического тока, так и на поверхности наложенных на кожу электродов.</a:t>
            </a:r>
          </a:p>
          <a:p>
            <a:pPr algn="ctr">
              <a:buNone/>
            </a:pPr>
            <a:r>
              <a:rPr lang="ru-RU" dirty="0"/>
              <a:t>Внутри тканей вследствие наличия в них различных полупроницаемых перегородок возникают местные скопления ионов, образующие пространственные заряды того или другого знака. Заряды создают разность потенциалов, противоположную по знаку приложенному напряжению.</a:t>
            </a:r>
          </a:p>
          <a:p>
            <a:pPr algn="ct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285720" y="285728"/>
            <a:ext cx="8643998" cy="6286544"/>
          </a:xfrm>
        </p:spPr>
        <p:txBody>
          <a:bodyPr>
            <a:normAutofit fontScale="55000" lnSpcReduction="20000"/>
          </a:bodyPr>
          <a:lstStyle/>
          <a:p>
            <a:pPr algn="ctr">
              <a:buNone/>
            </a:pPr>
            <a:r>
              <a:rPr lang="ru-RU" dirty="0"/>
              <a:t>Продукты электролиза растворов, находящихся в тканях между электродами (главным образом хлорида натрия), образуют на поверхности электродов пузырьки газа, уменьшающие активную поверхность электрода, а также могут образовывать с веществом электрода гальванические пары, электродвижущая сила которых направлена против приложенного напряжения. Все это приводит к тому, что сопротивление тканей организма при постоянном токе выше, чем при переменном, когда эти явления отсутствуют.</a:t>
            </a:r>
          </a:p>
          <a:p>
            <a:pPr algn="ctr">
              <a:buNone/>
            </a:pPr>
            <a:r>
              <a:rPr lang="ru-RU" dirty="0"/>
              <a:t>Метод гальванизации заключается в воздействии на ту или иную часть тела постоянным током относительно небольшой плотности. Ток от источника подводится к тканям с помощью проводов и пластинчатых, обычно свинцовых электродов. Свинец применяется в связи с его пластичностью. Кроме того, вследствие малой подвижности тяжелые ионы свинца почти не принимают участия в образовании тока между электродами. Однако наложение металлических электродов непосредственно на кожу недопустимо, так как образующиеся на их поверхности продукты электролиза основного тканевого электролита - водного раствора хлористого натрия (на отрицательном электроде гидроокись натрия и водород, а на положительном - хлорид водорода и кислород) будут оказывать на кожу прижигающее действие.</a:t>
            </a:r>
          </a:p>
          <a:p>
            <a:pPr algn="ctr">
              <a:buNone/>
            </a:pPr>
            <a:r>
              <a:rPr lang="ru-RU" dirty="0"/>
              <a:t>Чтобы исключить контакт продуктов электролиза с кожей, под электрод помещают прокладку толщиной около 1 см из хорошо смачивающегося материала: байки, фланели или бумазеи. Эта прокладка смачивается просто теплой водой либо каким-либо лекарственным раствором. Во избежание случайного касания края электрода с телом, прокладка должна иметь площадь несколько большую, чем электрод, выступая за его края не менее чем на 1 см с каждой стороны. При наличии влажной прокладки вещества, выделяющиеся на поверхности металлических электродов, остаются в прокладке и не касаются кожи. Прокладка после процедуры промывается проточной водой и стерилизуется.</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357158" y="428604"/>
            <a:ext cx="8329642" cy="5697559"/>
          </a:xfrm>
        </p:spPr>
        <p:txBody>
          <a:bodyPr>
            <a:normAutofit fontScale="62500" lnSpcReduction="20000"/>
          </a:bodyPr>
          <a:lstStyle/>
          <a:p>
            <a:pPr algn="ctr">
              <a:buNone/>
            </a:pPr>
            <a:r>
              <a:rPr lang="ru-RU" dirty="0"/>
              <a:t>Два электрода с прокладками накладывают на поверхность тела так, чтобы подлежащая воздействию тока область находилась между ними. Применяется как поперечное, так и продольное расположение электродов.</a:t>
            </a:r>
          </a:p>
          <a:p>
            <a:pPr algn="ctr">
              <a:buNone/>
            </a:pPr>
            <a:r>
              <a:rPr lang="ru-RU" dirty="0"/>
              <a:t>Форму и размеры электродов и прокладок выбирают в зависимости от величины поверхности тела, подвергающейся воздействию. Помимо прямоугольных свинцовых электродов различных размеров и соответствующих прокладок, используют электроды и прокладки специальной формы: круглые с отверстием в центре (для грудных желез), почковидные трехлопастные (для лицевого нерва), воротниковые по Щербаку и др.</a:t>
            </a:r>
          </a:p>
          <a:p>
            <a:pPr algn="ctr">
              <a:buNone/>
            </a:pPr>
            <a:r>
              <a:rPr lang="ru-RU" dirty="0"/>
              <a:t>Площадь электрода может быть значительно меньше, чем площадь прокладки. Это объясняется тем, что при достаточной толщине прокладки ее сопротивление мало по сравнению с сопротивлением тканей тела и ток распределяется по всей площади прокладки. Например, при воротниковой процедуре на всю прокладку достаточно поместить 2-3 отдельные, соединенные проводом свинцовые пластинки, каждая размером 4х5 см.</a:t>
            </a:r>
          </a:p>
          <a:p>
            <a:pPr algn="ctr">
              <a:buNone/>
            </a:pPr>
            <a:r>
              <a:rPr lang="ru-RU" dirty="0"/>
              <a:t>Величину тока при гальванизации устанавливают, исходя из площади прокладки и плотности тока, которая обычно находится в пределах 0,05-0,2 мА/см</a:t>
            </a:r>
            <a:r>
              <a:rPr lang="ru-RU" baseline="30000" dirty="0"/>
              <a:t>2</a:t>
            </a:r>
            <a:r>
              <a:rPr lang="ru-RU"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285720" y="214290"/>
            <a:ext cx="8401080" cy="6429420"/>
          </a:xfrm>
        </p:spPr>
        <p:txBody>
          <a:bodyPr>
            <a:normAutofit fontScale="47500" lnSpcReduction="20000"/>
          </a:bodyPr>
          <a:lstStyle/>
          <a:p>
            <a:pPr algn="ctr">
              <a:buNone/>
            </a:pPr>
            <a:r>
              <a:rPr lang="ru-RU" dirty="0"/>
              <a:t> </a:t>
            </a:r>
          </a:p>
          <a:p>
            <a:pPr algn="ctr">
              <a:buNone/>
            </a:pPr>
            <a:r>
              <a:rPr lang="ru-RU" sz="3400" dirty="0"/>
              <a:t>Весьма важно при лекарственном электрофорезе свести к минимуму присутствие в растворе посторонних, так называемых паразитарных ионов. По этой причине растворы лекарственных веществ готовят на дистиллированной воде. Для каждого лекарственного вещества рекомендуется использовать отдельные прокладки. После процедуры прокладки промывают в проточной воде, кипятят и сушат в специальном сушильном шкафу.</a:t>
            </a:r>
          </a:p>
          <a:p>
            <a:pPr algn="ctr">
              <a:buNone/>
            </a:pPr>
            <a:r>
              <a:rPr lang="ru-RU" sz="3400" dirty="0"/>
              <a:t>При использовании сильнодействующих или дорогостоящих лекарственных веществ раствором пропитывают не прокладку, а подкладываемую под нее сложенную в несколько слоев фильтровальную бумагу или марлю (прокладка смачивается водой).</a:t>
            </a:r>
          </a:p>
          <a:p>
            <a:pPr algn="ctr">
              <a:buNone/>
            </a:pPr>
            <a:r>
              <a:rPr lang="ru-RU" sz="3400" dirty="0"/>
              <a:t>При электрофорезе пенициллина и стрептомицина необходимо, чтобы образующиеся на электродах продукты электролиза не снижали его активности. Для этого применяется многослойная прокладка с буферным раствором. На тело пациента накладывается фильтровальная бумага (один слой) или марля (2-3 слоя) , смоченные раствором пенициллина, затем простая матерчатая прокладка, смоченная тепловатой водой, буферная прокладка из фильтровальной бумаги (3 слоя) или марли (4-5 слоев), смоченная 5% раствором глюкозы или 1% раствором гликоля, вторая простая прокладка, смоченная водой, сверху накладывается свинцовая пластинка (электрод).</a:t>
            </a:r>
          </a:p>
          <a:p>
            <a:pPr algn="ctr">
              <a:buNone/>
            </a:pPr>
            <a:r>
              <a:rPr lang="ru-RU" sz="3400" dirty="0"/>
              <a:t>Для специальных целей, например в глазной практике, применяют также наливные электроды, состоящие из глазной ванночки, в которую вмонтирован угольный или платиновый электрод.</a:t>
            </a:r>
          </a:p>
          <a:p>
            <a:pPr algn="ctr">
              <a:buNone/>
            </a:pPr>
            <a:r>
              <a:rPr lang="ru-RU" sz="3400" dirty="0"/>
              <a:t>Ванночка прикладывается к глазу и через входящую в нее сбоку трубку заполняется лекарственным раствором. Процедура может проводиться как с закрытым, так и с открытым глазом. Второй электрод помещается на задней поверхности шеи.</a:t>
            </a:r>
          </a:p>
          <a:p>
            <a:pPr algn="ctr">
              <a:buNone/>
            </a:pPr>
            <a:r>
              <a:rPr lang="ru-RU" sz="3400" dirty="0"/>
              <a:t>Помимо местных процедур, применяют и «общую гальванизацию», при которой ток проходит через туловище пациента. Один из способов общей гальванизации - использование в качестве электродов для конечностей ванн из фаянса или полимера. Четыре ванны (для каждой конечности отдельно) заполняют теплой водой или лекарственным раствором и включают в цепь постоянного тока с помощью угольных электродов.</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effectLst>
                  <a:outerShdw blurRad="38100" dist="38100" dir="2700000" algn="tl">
                    <a:srgbClr val="000000">
                      <a:alpha val="43137"/>
                    </a:srgbClr>
                  </a:outerShdw>
                </a:effectLst>
              </a:rPr>
              <a:t>Что такое постоянный электрический ток</a:t>
            </a:r>
            <a:endParaRPr lang="ru-RU" b="1"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fontScale="77500" lnSpcReduction="20000"/>
          </a:bodyPr>
          <a:lstStyle/>
          <a:p>
            <a:pPr algn="ctr">
              <a:buNone/>
            </a:pPr>
            <a:r>
              <a:rPr lang="ru-RU" b="1" dirty="0" smtClean="0"/>
              <a:t>     Постоянный </a:t>
            </a:r>
            <a:r>
              <a:rPr lang="ru-RU" b="1" dirty="0"/>
              <a:t>ток</a:t>
            </a:r>
            <a:r>
              <a:rPr lang="ru-RU" dirty="0"/>
              <a:t>, (англ. </a:t>
            </a:r>
            <a:r>
              <a:rPr lang="ru-RU" i="1" dirty="0" err="1"/>
              <a:t>direct</a:t>
            </a:r>
            <a:r>
              <a:rPr lang="ru-RU" i="1" dirty="0"/>
              <a:t> </a:t>
            </a:r>
            <a:r>
              <a:rPr lang="ru-RU" i="1" dirty="0" err="1"/>
              <a:t>current</a:t>
            </a:r>
            <a:r>
              <a:rPr lang="ru-RU" dirty="0"/>
              <a:t>) — электрический ток, который с течением времени не изменяется по величине и направлению</a:t>
            </a:r>
            <a:r>
              <a:rPr lang="ru-RU" dirty="0" smtClean="0"/>
              <a:t>.</a:t>
            </a:r>
          </a:p>
          <a:p>
            <a:pPr algn="ctr">
              <a:buNone/>
            </a:pPr>
            <a:r>
              <a:rPr lang="ru-RU" b="1" dirty="0" smtClean="0"/>
              <a:t> </a:t>
            </a:r>
            <a:r>
              <a:rPr lang="ru-RU" b="1" dirty="0"/>
              <a:t>Постоянный ток — это постоянное направленное движение заряженных частиц.</a:t>
            </a:r>
            <a:endParaRPr lang="ru-RU" dirty="0"/>
          </a:p>
          <a:p>
            <a:pPr algn="ctr">
              <a:buNone/>
            </a:pPr>
            <a:r>
              <a:rPr lang="ru-RU" dirty="0"/>
              <a:t>В каждой точке проводника, по которому протекает постоянный ток, одни элементарные электрические заряды непрерывно сменяются другими, совершенно одинаковыми электрическими зарядами. Несмотря на непрерывное перемещение электрических зарядов вдоль проводника, общее пространственное их расположение внутри проводника как бы остаётся неизменным во времени, или стационарным.</a:t>
            </a:r>
          </a:p>
          <a:p>
            <a:pPr algn="ct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effectLst>
                  <a:outerShdw blurRad="38100" dist="38100" dir="2700000" algn="tl">
                    <a:srgbClr val="000000">
                      <a:alpha val="43137"/>
                    </a:srgbClr>
                  </a:outerShdw>
                </a:effectLst>
              </a:rPr>
              <a:t>Так проводят лекарственны электрофорез</a:t>
            </a:r>
            <a:endParaRPr lang="ru-RU" b="1"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buNone/>
            </a:pPr>
            <a:endParaRPr lang="ru-RU" dirty="0" smtClean="0"/>
          </a:p>
          <a:p>
            <a:pPr>
              <a:buNone/>
            </a:pPr>
            <a:endParaRPr lang="ru-RU" dirty="0"/>
          </a:p>
        </p:txBody>
      </p:sp>
      <p:pic>
        <p:nvPicPr>
          <p:cNvPr id="25602" name="Picture 2" descr="C:\Users\анюта петраченкова\Desktop\Электрофорез.jpg"/>
          <p:cNvPicPr>
            <a:picLocks noChangeAspect="1" noChangeArrowheads="1"/>
          </p:cNvPicPr>
          <p:nvPr/>
        </p:nvPicPr>
        <p:blipFill>
          <a:blip r:embed="rId2"/>
          <a:srcRect/>
          <a:stretch>
            <a:fillRect/>
          </a:stretch>
        </p:blipFill>
        <p:spPr bwMode="auto">
          <a:xfrm>
            <a:off x="0" y="1428736"/>
            <a:ext cx="4857784" cy="3643338"/>
          </a:xfrm>
          <a:prstGeom prst="rect">
            <a:avLst/>
          </a:prstGeom>
          <a:noFill/>
        </p:spPr>
      </p:pic>
      <p:pic>
        <p:nvPicPr>
          <p:cNvPr id="25603" name="Picture 3" descr="C:\Users\анюта петраченкова\Desktop\755206.jpg"/>
          <p:cNvPicPr>
            <a:picLocks noChangeAspect="1" noChangeArrowheads="1"/>
          </p:cNvPicPr>
          <p:nvPr/>
        </p:nvPicPr>
        <p:blipFill>
          <a:blip r:embed="rId3"/>
          <a:srcRect/>
          <a:stretch>
            <a:fillRect/>
          </a:stretch>
        </p:blipFill>
        <p:spPr bwMode="auto">
          <a:xfrm>
            <a:off x="4522526" y="3781419"/>
            <a:ext cx="4621474" cy="307658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214554"/>
            <a:ext cx="8229600" cy="1143000"/>
          </a:xfrm>
        </p:spPr>
        <p:txBody>
          <a:bodyPr/>
          <a:lstStyle/>
          <a:p>
            <a:r>
              <a:rPr lang="ru-RU" b="1" dirty="0" smtClean="0">
                <a:solidFill>
                  <a:srgbClr val="FF0000"/>
                </a:solidFill>
                <a:effectLst>
                  <a:outerShdw blurRad="38100" dist="38100" dir="2700000" algn="tl">
                    <a:srgbClr val="000000">
                      <a:alpha val="43137"/>
                    </a:srgbClr>
                  </a:outerShdw>
                </a:effectLst>
              </a:rPr>
              <a:t>Спасибо за внимание!!!</a:t>
            </a:r>
            <a:endParaRPr lang="ru-RU" b="1"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buNone/>
            </a:pPr>
            <a:endParaRPr lang="ru-RU" dirty="0" smtClean="0"/>
          </a:p>
          <a:p>
            <a:pPr>
              <a:buNone/>
            </a:pPr>
            <a:endParaRPr lang="ru-RU" dirty="0"/>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500034" y="357166"/>
            <a:ext cx="8186766" cy="5768997"/>
          </a:xfrm>
        </p:spPr>
        <p:txBody>
          <a:bodyPr>
            <a:normAutofit/>
          </a:bodyPr>
          <a:lstStyle/>
          <a:p>
            <a:pPr algn="ctr">
              <a:buNone/>
            </a:pPr>
            <a:r>
              <a:rPr lang="ru-RU" dirty="0"/>
              <a:t>Постоянное движение электрических зарядов создаётся и поддерживается электрическим полем.</a:t>
            </a:r>
          </a:p>
          <a:p>
            <a:pPr algn="ctr">
              <a:buNone/>
            </a:pPr>
            <a:r>
              <a:rPr lang="ru-RU" dirty="0"/>
              <a:t>Электрическое поле, с помощью которого создаётся и поддерживается постоянный ток в проводнике и в соответствии с этим стационарное распределение в нём электрических зарядов, называется стационарным (неизменным во времени) электрическим полем.</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FF0000"/>
                </a:solidFill>
                <a:effectLst>
                  <a:outerShdw blurRad="38100" dist="38100" dir="2700000" algn="tl">
                    <a:srgbClr val="000000">
                      <a:alpha val="43137"/>
                    </a:srgbClr>
                  </a:outerShdw>
                </a:effectLst>
              </a:rPr>
              <a:t>Аппарат для гальванизации</a:t>
            </a:r>
            <a:endParaRPr lang="ru-RU"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fontScale="92500" lnSpcReduction="20000"/>
          </a:bodyPr>
          <a:lstStyle/>
          <a:p>
            <a:pPr algn="ctr">
              <a:buNone/>
            </a:pPr>
            <a:r>
              <a:rPr lang="ru-RU" dirty="0"/>
              <a:t>предназначен для проведения процедур гальванизации и лекарственного электрофореза. Основные типовые технические характеристики аппаратов данного типа: максимальный выходной ток 50 мА (при активной нагрузке 500 Ом) , коэффициент пульсации тока не более 0,5%; питание от сети переменного тока частотой 50 Гц напряжением 127 В±10% и 220 В±10%; аппарат должен быть выполнен по II классу защиты от поражения электрическим током.</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
            </a:r>
            <a:br>
              <a:rPr lang="en-US" dirty="0" smtClean="0"/>
            </a:br>
            <a:endParaRPr lang="ru-RU" dirty="0"/>
          </a:p>
        </p:txBody>
      </p:sp>
      <p:sp>
        <p:nvSpPr>
          <p:cNvPr id="3" name="Содержимое 2"/>
          <p:cNvSpPr>
            <a:spLocks noGrp="1"/>
          </p:cNvSpPr>
          <p:nvPr>
            <p:ph idx="1"/>
          </p:nvPr>
        </p:nvSpPr>
        <p:spPr>
          <a:xfrm>
            <a:off x="285720" y="357166"/>
            <a:ext cx="8572560" cy="6286544"/>
          </a:xfrm>
        </p:spPr>
        <p:txBody>
          <a:bodyPr>
            <a:normAutofit fontScale="85000" lnSpcReduction="10000"/>
          </a:bodyPr>
          <a:lstStyle/>
          <a:p>
            <a:pPr algn="ctr">
              <a:buNone/>
            </a:pPr>
            <a:r>
              <a:rPr lang="ru-RU" dirty="0"/>
              <a:t>Аппарат представляет собой питаемый от сети регулируемый источник постоянного тока </a:t>
            </a:r>
            <a:r>
              <a:rPr lang="ru-RU" dirty="0" smtClean="0"/>
              <a:t>(рисунок 1). </a:t>
            </a:r>
            <a:r>
              <a:rPr lang="ru-RU" dirty="0"/>
              <a:t>Питание аппарата от сети производится через трансформатор Тр. Напряжение вторичной обмотки (выводы 6-8) подается на выпрямитель, собранный по мостовой схеме на блоке диодов Б1. Фильтрация осуществляется двухзвенным резистивно-емкостным фильтром на электролитических конденсаторах С1-С4 и резисторах R1, R2. Эффективность фильтра такова, что даже в случае значительного уменьшения со временем емкости конденсаторов обеспечивается пульсация выходного тока не более 0,5%. Это необходимо, чтобы в максимальной степени исключить переменную составляющую, имеющую иное физиологическое действие, чем постоянный ток.</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571472" y="3286124"/>
            <a:ext cx="8115328" cy="1054089"/>
          </a:xfrm>
        </p:spPr>
        <p:txBody>
          <a:bodyPr>
            <a:normAutofit lnSpcReduction="10000"/>
          </a:bodyPr>
          <a:lstStyle/>
          <a:p>
            <a:pPr>
              <a:buNone/>
            </a:pPr>
            <a:r>
              <a:rPr lang="ru-RU" dirty="0" smtClean="0"/>
              <a:t>Рисунок 1. </a:t>
            </a:r>
            <a:r>
              <a:rPr lang="ru-RU" dirty="0"/>
              <a:t>Принципиальная электрическая схема аппарата гальванизации</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25" name="Object 1"/>
          <p:cNvGraphicFramePr>
            <a:graphicFrameLocks noChangeAspect="1"/>
          </p:cNvGraphicFramePr>
          <p:nvPr/>
        </p:nvGraphicFramePr>
        <p:xfrm>
          <a:off x="142844" y="0"/>
          <a:ext cx="8634277" cy="3071810"/>
        </p:xfrm>
        <a:graphic>
          <a:graphicData uri="http://schemas.openxmlformats.org/presentationml/2006/ole">
            <p:oleObj spid="_x0000_s1025" r:id="rId3" imgW="7972920" imgH="2433600" progId="Visio.Drawing.6">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285720" y="428604"/>
            <a:ext cx="8401080" cy="5697559"/>
          </a:xfrm>
        </p:spPr>
        <p:txBody>
          <a:bodyPr>
            <a:normAutofit fontScale="77500" lnSpcReduction="20000"/>
          </a:bodyPr>
          <a:lstStyle/>
          <a:p>
            <a:pPr algn="ctr">
              <a:buNone/>
            </a:pPr>
            <a:r>
              <a:rPr lang="ru-RU" dirty="0"/>
              <a:t>С выхода фильтра выпрямленное напряжение подается на переменный резистор R3, ось которого выведена на панель управления и снабжена ручкой для регулировки тока в выходной цепи. Для получения более растянутой регулировочной характеристики в области малых токов обмотка резистора в начальной части имеет постепенно увеличивающуюся ширину. Для измерения выходного тока в его цепь включен миллиамперметр ИП, установленный на панели управления.</a:t>
            </a:r>
          </a:p>
          <a:p>
            <a:pPr algn="ctr">
              <a:buNone/>
            </a:pPr>
            <a:r>
              <a:rPr lang="ru-RU" dirty="0"/>
              <a:t>Аппарат имеет два диапазона выходного тока и соответственно два предела измерений. Переключение с диапазона 50 мА на диапазон 5 мА производится коммутацией отводов повышающей обмотки трансформатора переключателя В3 (ручка «5-50» на панели управления). Одновременно переключаются выводы миллиамперметра и вместо верхнего предела измерений 50 мА устанавливается предел 5 мА.</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28596" y="214290"/>
            <a:ext cx="8258204" cy="5911873"/>
          </a:xfrm>
        </p:spPr>
        <p:txBody>
          <a:bodyPr/>
          <a:lstStyle/>
          <a:p>
            <a:pPr algn="ctr">
              <a:buNone/>
            </a:pPr>
            <a:r>
              <a:rPr lang="ru-RU" dirty="0"/>
              <a:t>Для того чтобы исключить толчки тока в выходной цепи в случае переключения диапазонов или включения аппарата в сеть при введенной ручке регулятора тока, в аппарате имеется автоматическая механическая блокировка, связывающая ось регулятора тока RЗ, переключатель диапазонов тока В3 и сетевой выключатель В1.</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rgbClr val="FF0000"/>
                </a:solidFill>
                <a:effectLst>
                  <a:outerShdw blurRad="38100" dist="38100" dir="2700000" algn="tl">
                    <a:srgbClr val="000000">
                      <a:alpha val="43137"/>
                    </a:srgbClr>
                  </a:outerShdw>
                </a:effectLst>
              </a:rPr>
              <a:t>Аппарат для гальванизации полости рта</a:t>
            </a:r>
            <a:endParaRPr lang="ru-RU"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fontScale="62500" lnSpcReduction="20000"/>
          </a:bodyPr>
          <a:lstStyle/>
          <a:p>
            <a:pPr algn="ctr">
              <a:buNone/>
            </a:pPr>
            <a:r>
              <a:rPr lang="ru-RU" dirty="0"/>
              <a:t>Типовые основные технические характеристики: наибольший выходной ток (при нагрузке 5 ком) 5 мА, коэффициент пульсации выходного тока не более 0,5%; питание от сети переменного тока частотой 50 Гц, напряжением 220В±10%, аппарат должен быть выполнен по II классу защиты от поражения электрическим током. На рисунке 4 в качестве примера представлена принципиальная электрическая схема аппарата гальванизации полости рта. Силовой трансформатор </a:t>
            </a:r>
            <a:r>
              <a:rPr lang="ru-RU" dirty="0" err="1"/>
              <a:t>Тр</a:t>
            </a:r>
            <a:r>
              <a:rPr lang="ru-RU" dirty="0"/>
              <a:t> включается в сеть с помощью двухполюсного кнопочного выключателя В1 (кнопка «</a:t>
            </a:r>
            <a:r>
              <a:rPr lang="ru-RU" dirty="0" err="1"/>
              <a:t>Вкл</a:t>
            </a:r>
            <a:r>
              <a:rPr lang="ru-RU" dirty="0"/>
              <a:t>.» на панели управления). В сетевой цепи установлен предохранитель ПР1. Вторичная обмотка трансформатора питает выпрямитель, собранный на мосте Д1-Д4 с П-образным резистивно-емкостным фильтром, резистор 1, электролитические конденсаторы 1,2. К выходу фильтра подключен потенциометр 2, ось которого выведена на панель управления аппарата для регулирования тока в выходной цепи. В цепь движка потенциометра включен миллиамперметр </a:t>
            </a:r>
            <a:r>
              <a:rPr lang="ru-RU" dirty="0" err="1"/>
              <a:t>mА</a:t>
            </a:r>
            <a:r>
              <a:rPr lang="ru-RU" dirty="0"/>
              <a:t> для измерения тока, проходящего через тело пациента.</a:t>
            </a:r>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1513</Words>
  <Application>Microsoft Office PowerPoint</Application>
  <PresentationFormat>Экран (4:3)</PresentationFormat>
  <Paragraphs>58</Paragraphs>
  <Slides>21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3" baseType="lpstr">
      <vt:lpstr>Тема Office</vt:lpstr>
      <vt:lpstr>Visio.Drawing.6</vt:lpstr>
      <vt:lpstr>Презентация на тему: «АППАРАТЫ ДЛЯ ТЕРАПИИ ПОСТОЯННЫМ ТОКОМ»</vt:lpstr>
      <vt:lpstr>Что такое постоянный электрический ток</vt:lpstr>
      <vt:lpstr> </vt:lpstr>
      <vt:lpstr>Аппарат для гальванизации</vt:lpstr>
      <vt:lpstr> </vt:lpstr>
      <vt:lpstr> </vt:lpstr>
      <vt:lpstr> </vt:lpstr>
      <vt:lpstr> </vt:lpstr>
      <vt:lpstr>Аппарат для гальванизации полости рта</vt:lpstr>
      <vt:lpstr> </vt:lpstr>
      <vt:lpstr> </vt:lpstr>
      <vt:lpstr>Так выглядят аппараты для гальванизации </vt:lpstr>
      <vt:lpstr>Физические обоснования и методики проведения гальванизации и лекарственного электрофореза</vt:lpstr>
      <vt:lpstr> </vt:lpstr>
      <vt:lpstr> </vt:lpstr>
      <vt:lpstr> </vt:lpstr>
      <vt:lpstr> </vt:lpstr>
      <vt:lpstr> </vt:lpstr>
      <vt:lpstr> </vt:lpstr>
      <vt:lpstr>Так проводят лекарственны электрофорез</vt:lpstr>
      <vt:lpstr>Спасибо за внимание!!!</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«АППАРАТЫ ДЛЯ ТЕРАПИИ ПОСТОЯННЫМ ТОКОМ»</dc:title>
  <dc:creator>анюта петраченкова</dc:creator>
  <cp:lastModifiedBy>анюта петраченкова</cp:lastModifiedBy>
  <cp:revision>5</cp:revision>
  <dcterms:created xsi:type="dcterms:W3CDTF">2015-06-18T15:55:10Z</dcterms:created>
  <dcterms:modified xsi:type="dcterms:W3CDTF">2015-06-18T16:45:04Z</dcterms:modified>
</cp:coreProperties>
</file>