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WordArt 4"/>
          <p:cNvSpPr>
            <a:spLocks noChangeArrowheads="1" noChangeShapeType="1" noTextEdit="1"/>
          </p:cNvSpPr>
          <p:nvPr/>
        </p:nvSpPr>
        <p:spPr bwMode="auto">
          <a:xfrm>
            <a:off x="914400" y="533400"/>
            <a:ext cx="7239000" cy="5486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строение сердца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200" b="1" smtClean="0">
                <a:solidFill>
                  <a:srgbClr val="FF3300"/>
                </a:solidFill>
              </a:rPr>
              <a:t>Сердечный цикл</a:t>
            </a:r>
            <a:r>
              <a:rPr lang="ru-RU" sz="2000" smtClean="0"/>
              <a:t> – это последовательность событий, происходящих во время одного сокращения сердца. </a:t>
            </a:r>
            <a:br>
              <a:rPr lang="ru-RU" sz="2000" smtClean="0"/>
            </a:br>
            <a:r>
              <a:rPr lang="ru-RU" sz="2000" smtClean="0"/>
              <a:t>Длительность менее 0, 8 сек.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2051050" y="1628775"/>
            <a:ext cx="2160588" cy="433388"/>
          </a:xfrm>
          <a:prstGeom prst="rect">
            <a:avLst/>
          </a:prstGeom>
          <a:solidFill>
            <a:schemeClr val="accent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Предсердия</a:t>
            </a:r>
            <a:r>
              <a:rPr lang="ru-RU"/>
              <a:t> 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5076825" y="1628775"/>
            <a:ext cx="2160588" cy="431800"/>
          </a:xfrm>
          <a:prstGeom prst="rect">
            <a:avLst/>
          </a:prstGeom>
          <a:solidFill>
            <a:schemeClr val="accent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Желудочки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2843213" y="3789363"/>
            <a:ext cx="3313112" cy="1152525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>
                <a:solidFill>
                  <a:srgbClr val="FF3300"/>
                </a:solidFill>
              </a:rPr>
              <a:t>II</a:t>
            </a:r>
            <a:r>
              <a:rPr lang="ru-RU" b="1">
                <a:solidFill>
                  <a:srgbClr val="FF3300"/>
                </a:solidFill>
              </a:rPr>
              <a:t> фаза</a:t>
            </a:r>
          </a:p>
          <a:p>
            <a:r>
              <a:rPr lang="ru-RU" b="1"/>
              <a:t>Створчатые клапаны </a:t>
            </a:r>
          </a:p>
          <a:p>
            <a:r>
              <a:rPr lang="ru-RU" b="1"/>
              <a:t>закрыты.</a:t>
            </a:r>
            <a:endParaRPr lang="ru-RU" b="1">
              <a:solidFill>
                <a:srgbClr val="FF3300"/>
              </a:solidFill>
            </a:endParaRPr>
          </a:p>
          <a:p>
            <a:r>
              <a:rPr lang="ru-RU" b="1">
                <a:solidFill>
                  <a:schemeClr val="accent2"/>
                </a:solidFill>
              </a:rPr>
              <a:t>Продолжительность – 0, 3 с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2627313" y="2420938"/>
            <a:ext cx="3671887" cy="1081087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>
                <a:solidFill>
                  <a:srgbClr val="FF3300"/>
                </a:solidFill>
              </a:rPr>
              <a:t>I</a:t>
            </a:r>
            <a:r>
              <a:rPr lang="ru-RU" b="1">
                <a:solidFill>
                  <a:srgbClr val="FF3300"/>
                </a:solidFill>
              </a:rPr>
              <a:t> фаза</a:t>
            </a:r>
          </a:p>
          <a:p>
            <a:r>
              <a:rPr lang="ru-RU" b="1"/>
              <a:t>Створчатые клапаны открыты.</a:t>
            </a:r>
          </a:p>
          <a:p>
            <a:r>
              <a:rPr lang="ru-RU" b="1"/>
              <a:t>Полулунные – закрыты.</a:t>
            </a:r>
          </a:p>
          <a:p>
            <a:r>
              <a:rPr lang="ru-RU" b="1">
                <a:solidFill>
                  <a:schemeClr val="accent2"/>
                </a:solidFill>
              </a:rPr>
              <a:t>Продолжительность – 0,1 с.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2700338" y="5300663"/>
            <a:ext cx="3671887" cy="1223962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>
                <a:solidFill>
                  <a:srgbClr val="FF3300"/>
                </a:solidFill>
              </a:rPr>
              <a:t>III</a:t>
            </a:r>
            <a:r>
              <a:rPr lang="ru-RU" b="1">
                <a:solidFill>
                  <a:srgbClr val="FF3300"/>
                </a:solidFill>
              </a:rPr>
              <a:t> фаза</a:t>
            </a:r>
          </a:p>
          <a:p>
            <a:r>
              <a:rPr lang="ru-RU" b="1"/>
              <a:t>Диастола, полное</a:t>
            </a:r>
          </a:p>
          <a:p>
            <a:r>
              <a:rPr lang="ru-RU" b="1"/>
              <a:t> расслабления сердца.</a:t>
            </a:r>
          </a:p>
          <a:p>
            <a:r>
              <a:rPr lang="ru-RU" b="1">
                <a:solidFill>
                  <a:schemeClr val="accent2"/>
                </a:solidFill>
              </a:rPr>
              <a:t>Продолжительность – 0, 4 с.</a:t>
            </a:r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auto">
          <a:xfrm>
            <a:off x="250825" y="2492375"/>
            <a:ext cx="1944688" cy="7921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b="1"/>
              <a:t>Систола</a:t>
            </a:r>
          </a:p>
          <a:p>
            <a:r>
              <a:rPr lang="ru-RU"/>
              <a:t> (сокращение)</a:t>
            </a:r>
          </a:p>
        </p:txBody>
      </p:sp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6443663" y="2565400"/>
            <a:ext cx="2484437" cy="576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/>
          </a:p>
          <a:p>
            <a:r>
              <a:rPr lang="ru-RU" b="1"/>
              <a:t>Диастола</a:t>
            </a:r>
            <a:r>
              <a:rPr lang="ru-RU"/>
              <a:t> </a:t>
            </a:r>
          </a:p>
          <a:p>
            <a:r>
              <a:rPr lang="ru-RU"/>
              <a:t>(расслабление)</a:t>
            </a:r>
          </a:p>
          <a:p>
            <a:endParaRPr lang="ru-RU"/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>
            <a:off x="6732588" y="3933825"/>
            <a:ext cx="2124075" cy="8651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b="1"/>
              <a:t>Систола </a:t>
            </a:r>
          </a:p>
          <a:p>
            <a:r>
              <a:rPr lang="ru-RU"/>
              <a:t>(сокращение)</a:t>
            </a:r>
          </a:p>
        </p:txBody>
      </p:sp>
      <p:sp>
        <p:nvSpPr>
          <p:cNvPr id="31755" name="AutoShape 11"/>
          <p:cNvSpPr>
            <a:spLocks noChangeArrowheads="1"/>
          </p:cNvSpPr>
          <p:nvPr/>
        </p:nvSpPr>
        <p:spPr bwMode="auto">
          <a:xfrm>
            <a:off x="179388" y="3860800"/>
            <a:ext cx="2411412" cy="7191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b="1"/>
              <a:t>Диастола</a:t>
            </a:r>
            <a:r>
              <a:rPr lang="ru-RU"/>
              <a:t> </a:t>
            </a:r>
          </a:p>
          <a:p>
            <a:r>
              <a:rPr lang="ru-RU"/>
              <a:t>(расслабление)</a:t>
            </a:r>
          </a:p>
        </p:txBody>
      </p:sp>
      <p:sp>
        <p:nvSpPr>
          <p:cNvPr id="31756" name="AutoShape 12"/>
          <p:cNvSpPr>
            <a:spLocks noChangeArrowheads="1"/>
          </p:cNvSpPr>
          <p:nvPr/>
        </p:nvSpPr>
        <p:spPr bwMode="auto">
          <a:xfrm>
            <a:off x="395288" y="5229225"/>
            <a:ext cx="1871662" cy="7191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/>
          </a:p>
          <a:p>
            <a:r>
              <a:rPr lang="ru-RU" b="1"/>
              <a:t>Диастола</a:t>
            </a:r>
            <a:r>
              <a:rPr lang="ru-RU"/>
              <a:t> </a:t>
            </a:r>
          </a:p>
          <a:p>
            <a:r>
              <a:rPr lang="ru-RU"/>
              <a:t>(расслабление)</a:t>
            </a:r>
          </a:p>
          <a:p>
            <a:endParaRPr lang="ru-RU"/>
          </a:p>
        </p:txBody>
      </p:sp>
      <p:sp>
        <p:nvSpPr>
          <p:cNvPr id="31757" name="AutoShape 13"/>
          <p:cNvSpPr>
            <a:spLocks noChangeArrowheads="1"/>
          </p:cNvSpPr>
          <p:nvPr/>
        </p:nvSpPr>
        <p:spPr bwMode="auto">
          <a:xfrm>
            <a:off x="6732588" y="5229225"/>
            <a:ext cx="1979612" cy="863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b="1"/>
              <a:t>Диастола</a:t>
            </a:r>
            <a:r>
              <a:rPr lang="ru-RU"/>
              <a:t> </a:t>
            </a:r>
          </a:p>
          <a:p>
            <a:r>
              <a:rPr lang="ru-RU"/>
              <a:t>(расслабление)</a:t>
            </a:r>
          </a:p>
        </p:txBody>
      </p:sp>
      <p:sp>
        <p:nvSpPr>
          <p:cNvPr id="51214" name="AutoShape 14"/>
          <p:cNvSpPr>
            <a:spLocks noChangeArrowheads="1"/>
          </p:cNvSpPr>
          <p:nvPr/>
        </p:nvSpPr>
        <p:spPr bwMode="auto">
          <a:xfrm rot="2313062">
            <a:off x="1401763" y="1773238"/>
            <a:ext cx="360362" cy="647700"/>
          </a:xfrm>
          <a:prstGeom prst="downArrow">
            <a:avLst>
              <a:gd name="adj1" fmla="val 50000"/>
              <a:gd name="adj2" fmla="val 44934"/>
            </a:avLst>
          </a:prstGeom>
          <a:solidFill>
            <a:srgbClr val="FF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51215" name="AutoShape 15"/>
          <p:cNvSpPr>
            <a:spLocks noChangeArrowheads="1"/>
          </p:cNvSpPr>
          <p:nvPr/>
        </p:nvSpPr>
        <p:spPr bwMode="auto">
          <a:xfrm rot="-3006841">
            <a:off x="7489031" y="1807370"/>
            <a:ext cx="358775" cy="576262"/>
          </a:xfrm>
          <a:prstGeom prst="downArrow">
            <a:avLst>
              <a:gd name="adj1" fmla="val 50000"/>
              <a:gd name="adj2" fmla="val 40155"/>
            </a:avLst>
          </a:prstGeom>
          <a:solidFill>
            <a:srgbClr val="FF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31760" name="WordArt 16"/>
          <p:cNvSpPr>
            <a:spLocks noChangeArrowheads="1" noChangeShapeType="1" noTextEdit="1"/>
          </p:cNvSpPr>
          <p:nvPr/>
        </p:nvSpPr>
        <p:spPr bwMode="auto">
          <a:xfrm>
            <a:off x="179388" y="6165850"/>
            <a:ext cx="2228850" cy="541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Times New Roman"/>
                <a:cs typeface="Times New Roman"/>
              </a:rPr>
              <a:t>Систола - 0, 1 с.</a:t>
            </a:r>
          </a:p>
          <a:p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Times New Roman"/>
                <a:cs typeface="Times New Roman"/>
              </a:rPr>
              <a:t>Диастола - 0, 7 с.</a:t>
            </a:r>
          </a:p>
        </p:txBody>
      </p:sp>
      <p:sp>
        <p:nvSpPr>
          <p:cNvPr id="31761" name="WordArt 17"/>
          <p:cNvSpPr>
            <a:spLocks noChangeArrowheads="1" noChangeShapeType="1" noTextEdit="1"/>
          </p:cNvSpPr>
          <p:nvPr/>
        </p:nvSpPr>
        <p:spPr bwMode="auto">
          <a:xfrm>
            <a:off x="6732588" y="6237288"/>
            <a:ext cx="2057400" cy="469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Times New Roman"/>
                <a:cs typeface="Times New Roman"/>
              </a:rPr>
              <a:t>Систола - 0, 3 с.</a:t>
            </a:r>
          </a:p>
          <a:p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Times New Roman"/>
                <a:cs typeface="Times New Roman"/>
              </a:rPr>
              <a:t>Дистола - 0, 5 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50" grpId="0" animBg="1"/>
      <p:bldP spid="31751" grpId="0" animBg="1"/>
      <p:bldP spid="31752" grpId="0" animBg="1"/>
      <p:bldP spid="31753" grpId="0" animBg="1"/>
      <p:bldP spid="31754" grpId="0" animBg="1"/>
      <p:bldP spid="31755" grpId="0" animBg="1"/>
      <p:bldP spid="31756" grpId="0" animBg="1"/>
      <p:bldP spid="31757" grpId="0" animBg="1"/>
      <p:bldP spid="31760" grpId="0" animBg="1"/>
      <p:bldP spid="3176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228600" y="304800"/>
            <a:ext cx="861060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228600" algn="l">
              <a:tabLst>
                <a:tab pos="457200" algn="l"/>
              </a:tabLst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Сердечный цикл –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это сокращение и расслабление предсердий и желудочков сердца в определённой последовательности и строгой согласованности во времени.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pPr indent="-228600" algn="l" eaLnBrk="0" hangingPunct="0">
              <a:tabLst>
                <a:tab pos="457200" algn="l"/>
              </a:tabLst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Фазы сердечного цикла:</a:t>
            </a:r>
            <a:endParaRPr lang="ru-RU" sz="2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228600" algn="l" eaLnBrk="0" hangingPunct="0">
              <a:tabLst>
                <a:tab pos="457200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1.     Сокращение предсердий – </a:t>
            </a:r>
            <a:r>
              <a:rPr lang="ru-RU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0,1 с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228600" algn="l" eaLnBrk="0" hangingPunct="0">
              <a:tabLst>
                <a:tab pos="457200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2.     Сокращение желудочков – </a:t>
            </a:r>
            <a:r>
              <a:rPr lang="ru-RU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0,3 с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228600" algn="l" eaLnBrk="0" hangingPunct="0">
              <a:tabLst>
                <a:tab pos="457200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3.     Пауза (общее расслабление сердца) – </a:t>
            </a:r>
            <a:r>
              <a:rPr lang="ru-RU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0,4 с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228600" algn="l" eaLnBrk="0" hangingPunct="0">
              <a:tabLst>
                <a:tab pos="457200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Заполненные кровью предсердия сокращаются и проталкивают кровь в желудочки. Эта стадия сокращения называется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систолой предсердий.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Систолы предсердий приводят к попаданию крови в желудочки, которые в это время расслаблены. Это состояние желудочков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называют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диастолой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один и тот же момент предсердия находятся в состоянии систолы, а желудочки в состоянии диастолы.</a:t>
            </a:r>
          </a:p>
          <a:p>
            <a:pPr indent="-228600" algn="l" eaLnBrk="0" hangingPunct="0">
              <a:tabLst>
                <a:tab pos="457200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Затем следует сокращение, то есть систола желудочков и кровь поступает из левого желудочка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аорту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а из правого –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лёгочную артерию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Во время сокращения предсердий створчатые клапаны открыты, полулунные – закрыты. Во время сокращения желудочков –</a:t>
            </a:r>
          </a:p>
          <a:p>
            <a:pPr indent="-228600" algn="l" eaLnBrk="0" hangingPunct="0">
              <a:tabLst>
                <a:tab pos="457200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створчатые клапаны закрыты, полулунные – открыты. Затем обратный ток крови заполняет «кармашки» и полулунные клапаны закрываются. В состоянии паузы створчатые клапаны открыты, а полулунные – закрыты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</p:bldLst>
  </p:timing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171450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ru-RU"/>
          </a:p>
        </p:txBody>
      </p:sp>
      <p:pic>
        <p:nvPicPr>
          <p:cNvPr descr="msotw9_temp0" id="49155" name="Picture 3"/>
          <p:cNvPicPr>
            <a:picLocks noChangeArrowheads="1" noChangeAspect="1"/>
          </p:cNvPicPr>
          <p:nvPr/>
        </p:nvPicPr>
        <p:blipFill>
          <a:blip r:embed="rId2">
            <a:lum bright="6000" contrast="12000"/>
          </a:blip>
          <a:srcRect b="12"/>
          <a:stretch>
            <a:fillRect/>
          </a:stretch>
        </p:blipFill>
        <p:spPr bwMode="auto">
          <a:xfrm>
            <a:off x="228600" y="466725"/>
            <a:ext cx="8686800" cy="625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1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4)" transition="in">
                                      <p:cBhvr>
                                        <p:cTn dur="500" id="7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228600" y="228600"/>
            <a:ext cx="8610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Почему же сердце, совершая такую огромную работу, сокращается без заметного утомления?</a:t>
            </a:r>
          </a:p>
          <a:p>
            <a:pPr eaLnBrk="0" hangingPunct="0"/>
            <a:endParaRPr lang="ru-RU" sz="280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301750"/>
            <a:ext cx="830580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3400" y="1752600"/>
            <a:ext cx="7696200" cy="4724400"/>
            <a:chOff x="-3" y="-3"/>
            <a:chExt cx="4178" cy="223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4172" cy="2224"/>
              <a:chOff x="0" y="0"/>
              <a:chExt cx="4172" cy="2224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1043" cy="958"/>
                <a:chOff x="0" y="0"/>
                <a:chExt cx="1043" cy="958"/>
              </a:xfrm>
            </p:grpSpPr>
            <p:sp>
              <p:nvSpPr>
                <p:cNvPr id="55348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957" cy="9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indent="450850" algn="l"/>
                  <a:r>
                    <a:rPr lang="ru-RU" sz="1400" b="1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  <a:endParaRPr lang="ru-RU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indent="450850" algn="l" eaLnBrk="0" hangingPunct="0"/>
                  <a:r>
                    <a:rPr lang="ru-RU" sz="2000" b="1">
                      <a:latin typeface="Times New Roman" pitchFamily="18" charset="0"/>
                      <a:cs typeface="Times New Roman" pitchFamily="18" charset="0"/>
                    </a:rPr>
                    <a:t>Фазы</a:t>
                  </a:r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indent="450850" algn="l"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5349" name="Rectangle 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043" cy="95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ru-RU"/>
                </a:p>
              </p:txBody>
            </p:sp>
          </p:grpSp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1043" y="0"/>
                <a:ext cx="1043" cy="958"/>
                <a:chOff x="1043" y="0"/>
                <a:chExt cx="1043" cy="958"/>
              </a:xfrm>
            </p:grpSpPr>
            <p:sp>
              <p:nvSpPr>
                <p:cNvPr id="5534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6" y="0"/>
                  <a:ext cx="957" cy="9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indent="450850" algn="l"/>
                  <a:r>
                    <a:rPr lang="ru-RU" sz="1400" b="1">
                      <a:latin typeface="Times New Roman" pitchFamily="18" charset="0"/>
                      <a:cs typeface="Times New Roman" pitchFamily="18" charset="0"/>
                    </a:rPr>
                    <a:t>       </a:t>
                  </a:r>
                  <a:r>
                    <a:rPr lang="ru-RU" sz="2000" b="1">
                      <a:latin typeface="Times New Roman" pitchFamily="18" charset="0"/>
                      <a:cs typeface="Times New Roman" pitchFamily="18" charset="0"/>
                    </a:rPr>
                    <a:t>Состояние</a:t>
                  </a:r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indent="450850" algn="l" eaLnBrk="0" hangingPunct="0"/>
                  <a:r>
                    <a:rPr lang="ru-RU" sz="2000" b="1">
                      <a:latin typeface="Times New Roman" pitchFamily="18" charset="0"/>
                      <a:cs typeface="Times New Roman" pitchFamily="18" charset="0"/>
                    </a:rPr>
                    <a:t>    предсердий</a:t>
                  </a:r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indent="450850" algn="l"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5347" name="Rectangle 9"/>
                <p:cNvSpPr>
                  <a:spLocks noChangeArrowheads="1"/>
                </p:cNvSpPr>
                <p:nvPr/>
              </p:nvSpPr>
              <p:spPr bwMode="auto">
                <a:xfrm>
                  <a:off x="1043" y="0"/>
                  <a:ext cx="1043" cy="95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ru-RU"/>
                </a:p>
              </p:txBody>
            </p:sp>
          </p:grpSp>
          <p:grpSp>
            <p:nvGrpSpPr>
              <p:cNvPr id="6" name="Group 10"/>
              <p:cNvGrpSpPr>
                <a:grpSpLocks/>
              </p:cNvGrpSpPr>
              <p:nvPr/>
            </p:nvGrpSpPr>
            <p:grpSpPr bwMode="auto">
              <a:xfrm>
                <a:off x="2086" y="0"/>
                <a:ext cx="1043" cy="958"/>
                <a:chOff x="2086" y="0"/>
                <a:chExt cx="1043" cy="958"/>
              </a:xfrm>
            </p:grpSpPr>
            <p:sp>
              <p:nvSpPr>
                <p:cNvPr id="55344" name="Rectangle 11"/>
                <p:cNvSpPr>
                  <a:spLocks noChangeArrowheads="1"/>
                </p:cNvSpPr>
                <p:nvPr/>
              </p:nvSpPr>
              <p:spPr bwMode="auto">
                <a:xfrm>
                  <a:off x="2129" y="0"/>
                  <a:ext cx="957" cy="9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indent="450850"/>
                  <a:r>
                    <a:rPr lang="ru-RU" sz="1400" b="1">
                      <a:latin typeface="Times New Roman" pitchFamily="18" charset="0"/>
                      <a:cs typeface="Times New Roman" pitchFamily="18" charset="0"/>
                    </a:rPr>
                    <a:t>    </a:t>
                  </a:r>
                  <a:r>
                    <a:rPr lang="ru-RU" sz="2000" b="1">
                      <a:latin typeface="Times New Roman" pitchFamily="18" charset="0"/>
                      <a:cs typeface="Times New Roman" pitchFamily="18" charset="0"/>
                    </a:rPr>
                    <a:t>Состояние</a:t>
                  </a:r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indent="450850" eaLnBrk="0" hangingPunct="0"/>
                  <a:r>
                    <a:rPr lang="ru-RU" sz="2000" b="1">
                      <a:latin typeface="Times New Roman" pitchFamily="18" charset="0"/>
                      <a:cs typeface="Times New Roman" pitchFamily="18" charset="0"/>
                    </a:rPr>
                    <a:t>   желудочков</a:t>
                  </a:r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indent="450850"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5345" name="Rectangle 12"/>
                <p:cNvSpPr>
                  <a:spLocks noChangeArrowheads="1"/>
                </p:cNvSpPr>
                <p:nvPr/>
              </p:nvSpPr>
              <p:spPr bwMode="auto">
                <a:xfrm>
                  <a:off x="2086" y="0"/>
                  <a:ext cx="1043" cy="95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ru-RU"/>
                </a:p>
              </p:txBody>
            </p:sp>
          </p:grpSp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129" y="0"/>
                <a:ext cx="1043" cy="958"/>
                <a:chOff x="3129" y="0"/>
                <a:chExt cx="1043" cy="958"/>
              </a:xfrm>
            </p:grpSpPr>
            <p:sp>
              <p:nvSpPr>
                <p:cNvPr id="55342" name="Rectangle 14"/>
                <p:cNvSpPr>
                  <a:spLocks noChangeArrowheads="1"/>
                </p:cNvSpPr>
                <p:nvPr/>
              </p:nvSpPr>
              <p:spPr bwMode="auto">
                <a:xfrm>
                  <a:off x="3172" y="0"/>
                  <a:ext cx="957" cy="9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ru-RU" sz="2000" b="1">
                      <a:latin typeface="Times New Roman" pitchFamily="18" charset="0"/>
                      <a:cs typeface="Times New Roman" pitchFamily="18" charset="0"/>
                    </a:rPr>
                    <a:t>Продолжительность фазы</a:t>
                  </a:r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5343" name="Rectangle 15"/>
                <p:cNvSpPr>
                  <a:spLocks noChangeArrowheads="1"/>
                </p:cNvSpPr>
                <p:nvPr/>
              </p:nvSpPr>
              <p:spPr bwMode="auto">
                <a:xfrm>
                  <a:off x="3129" y="0"/>
                  <a:ext cx="1043" cy="95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ru-RU"/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0" y="958"/>
                <a:ext cx="1043" cy="422"/>
                <a:chOff x="0" y="958"/>
                <a:chExt cx="1043" cy="422"/>
              </a:xfrm>
            </p:grpSpPr>
            <p:sp>
              <p:nvSpPr>
                <p:cNvPr id="55340" name="Rectangle 17"/>
                <p:cNvSpPr>
                  <a:spLocks noChangeArrowheads="1"/>
                </p:cNvSpPr>
                <p:nvPr/>
              </p:nvSpPr>
              <p:spPr bwMode="auto">
                <a:xfrm>
                  <a:off x="43" y="958"/>
                  <a:ext cx="957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/>
                  <a:r>
                    <a:rPr lang="ru-RU" sz="1400" b="1">
                      <a:latin typeface="Times New Roman" pitchFamily="18" charset="0"/>
                      <a:cs typeface="Times New Roman" pitchFamily="18" charset="0"/>
                    </a:rPr>
                    <a:t>         </a:t>
                  </a:r>
                  <a:r>
                    <a:rPr lang="en-US" sz="1400" b="1">
                      <a:latin typeface="Times New Roman" pitchFamily="18" charset="0"/>
                      <a:cs typeface="Times New Roman" pitchFamily="18" charset="0"/>
                    </a:rPr>
                    <a:t>I.</a:t>
                  </a:r>
                  <a:endParaRPr lang="ru-RU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l" eaLnBrk="0" hangingPunct="0"/>
                  <a:endParaRPr lang="ru-RU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5341" name="Rectangle 18"/>
                <p:cNvSpPr>
                  <a:spLocks noChangeArrowheads="1"/>
                </p:cNvSpPr>
                <p:nvPr/>
              </p:nvSpPr>
              <p:spPr bwMode="auto">
                <a:xfrm>
                  <a:off x="0" y="958"/>
                  <a:ext cx="1043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ru-RU"/>
                </a:p>
              </p:txBody>
            </p:sp>
          </p:grpSp>
          <p:grpSp>
            <p:nvGrpSpPr>
              <p:cNvPr id="9" name="Group 19"/>
              <p:cNvGrpSpPr>
                <a:grpSpLocks/>
              </p:cNvGrpSpPr>
              <p:nvPr/>
            </p:nvGrpSpPr>
            <p:grpSpPr bwMode="auto">
              <a:xfrm>
                <a:off x="1043" y="958"/>
                <a:ext cx="1043" cy="422"/>
                <a:chOff x="1043" y="958"/>
                <a:chExt cx="1043" cy="422"/>
              </a:xfrm>
            </p:grpSpPr>
            <p:sp>
              <p:nvSpPr>
                <p:cNvPr id="55338" name="Rectangle 20"/>
                <p:cNvSpPr>
                  <a:spLocks noChangeArrowheads="1"/>
                </p:cNvSpPr>
                <p:nvPr/>
              </p:nvSpPr>
              <p:spPr bwMode="auto">
                <a:xfrm>
                  <a:off x="1086" y="958"/>
                  <a:ext cx="957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/>
                  <a:r>
                    <a:rPr lang="ru-RU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l" eaLnBrk="0" hangingPunct="0"/>
                  <a:endParaRPr lang="ru-RU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5339" name="Rectangle 21"/>
                <p:cNvSpPr>
                  <a:spLocks noChangeArrowheads="1"/>
                </p:cNvSpPr>
                <p:nvPr/>
              </p:nvSpPr>
              <p:spPr bwMode="auto">
                <a:xfrm>
                  <a:off x="1043" y="958"/>
                  <a:ext cx="1043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ru-RU"/>
                </a:p>
              </p:txBody>
            </p:sp>
          </p:grpSp>
          <p:grpSp>
            <p:nvGrpSpPr>
              <p:cNvPr id="10" name="Group 22"/>
              <p:cNvGrpSpPr>
                <a:grpSpLocks/>
              </p:cNvGrpSpPr>
              <p:nvPr/>
            </p:nvGrpSpPr>
            <p:grpSpPr bwMode="auto">
              <a:xfrm>
                <a:off x="2086" y="958"/>
                <a:ext cx="1043" cy="422"/>
                <a:chOff x="2086" y="958"/>
                <a:chExt cx="1043" cy="422"/>
              </a:xfrm>
            </p:grpSpPr>
            <p:sp>
              <p:nvSpPr>
                <p:cNvPr id="55336" name="Rectangle 23"/>
                <p:cNvSpPr>
                  <a:spLocks noChangeArrowheads="1"/>
                </p:cNvSpPr>
                <p:nvPr/>
              </p:nvSpPr>
              <p:spPr bwMode="auto">
                <a:xfrm>
                  <a:off x="2129" y="958"/>
                  <a:ext cx="957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/>
                  <a:r>
                    <a:rPr lang="ru-RU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l" eaLnBrk="0" hangingPunct="0"/>
                  <a:endParaRPr lang="ru-RU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5337" name="Rectangle 24"/>
                <p:cNvSpPr>
                  <a:spLocks noChangeArrowheads="1"/>
                </p:cNvSpPr>
                <p:nvPr/>
              </p:nvSpPr>
              <p:spPr bwMode="auto">
                <a:xfrm>
                  <a:off x="2086" y="958"/>
                  <a:ext cx="1043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ru-RU"/>
                </a:p>
              </p:txBody>
            </p:sp>
          </p:grpSp>
          <p:grpSp>
            <p:nvGrpSpPr>
              <p:cNvPr id="11" name="Group 25"/>
              <p:cNvGrpSpPr>
                <a:grpSpLocks/>
              </p:cNvGrpSpPr>
              <p:nvPr/>
            </p:nvGrpSpPr>
            <p:grpSpPr bwMode="auto">
              <a:xfrm>
                <a:off x="3129" y="958"/>
                <a:ext cx="1043" cy="422"/>
                <a:chOff x="3129" y="958"/>
                <a:chExt cx="1043" cy="422"/>
              </a:xfrm>
            </p:grpSpPr>
            <p:sp>
              <p:nvSpPr>
                <p:cNvPr id="55334" name="Rectangle 26"/>
                <p:cNvSpPr>
                  <a:spLocks noChangeArrowheads="1"/>
                </p:cNvSpPr>
                <p:nvPr/>
              </p:nvSpPr>
              <p:spPr bwMode="auto">
                <a:xfrm>
                  <a:off x="3172" y="958"/>
                  <a:ext cx="957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/>
                  <a:r>
                    <a:rPr lang="ru-RU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l" eaLnBrk="0" hangingPunct="0"/>
                  <a:endParaRPr lang="ru-RU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5335" name="Rectangle 27"/>
                <p:cNvSpPr>
                  <a:spLocks noChangeArrowheads="1"/>
                </p:cNvSpPr>
                <p:nvPr/>
              </p:nvSpPr>
              <p:spPr bwMode="auto">
                <a:xfrm>
                  <a:off x="3129" y="958"/>
                  <a:ext cx="1043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ru-RU"/>
                </a:p>
              </p:txBody>
            </p:sp>
          </p:grpSp>
          <p:grpSp>
            <p:nvGrpSpPr>
              <p:cNvPr id="12" name="Group 28"/>
              <p:cNvGrpSpPr>
                <a:grpSpLocks/>
              </p:cNvGrpSpPr>
              <p:nvPr/>
            </p:nvGrpSpPr>
            <p:grpSpPr bwMode="auto">
              <a:xfrm>
                <a:off x="0" y="1380"/>
                <a:ext cx="1043" cy="422"/>
                <a:chOff x="0" y="1380"/>
                <a:chExt cx="1043" cy="422"/>
              </a:xfrm>
            </p:grpSpPr>
            <p:sp>
              <p:nvSpPr>
                <p:cNvPr id="55332" name="Rectangle 29"/>
                <p:cNvSpPr>
                  <a:spLocks noChangeArrowheads="1"/>
                </p:cNvSpPr>
                <p:nvPr/>
              </p:nvSpPr>
              <p:spPr bwMode="auto">
                <a:xfrm>
                  <a:off x="43" y="1380"/>
                  <a:ext cx="957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/>
                  <a:r>
                    <a:rPr lang="en-US" sz="1400" b="1">
                      <a:latin typeface="Times New Roman" pitchFamily="18" charset="0"/>
                      <a:cs typeface="Times New Roman" pitchFamily="18" charset="0"/>
                    </a:rPr>
                    <a:t>        II.</a:t>
                  </a:r>
                  <a:endParaRPr lang="ru-RU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l" eaLnBrk="0" hangingPunct="0"/>
                  <a:endParaRPr lang="ru-RU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5333" name="Rectangle 30"/>
                <p:cNvSpPr>
                  <a:spLocks noChangeArrowheads="1"/>
                </p:cNvSpPr>
                <p:nvPr/>
              </p:nvSpPr>
              <p:spPr bwMode="auto">
                <a:xfrm>
                  <a:off x="0" y="1380"/>
                  <a:ext cx="1043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ru-RU"/>
                </a:p>
              </p:txBody>
            </p:sp>
          </p:grpSp>
          <p:grpSp>
            <p:nvGrpSpPr>
              <p:cNvPr id="13" name="Group 31"/>
              <p:cNvGrpSpPr>
                <a:grpSpLocks/>
              </p:cNvGrpSpPr>
              <p:nvPr/>
            </p:nvGrpSpPr>
            <p:grpSpPr bwMode="auto">
              <a:xfrm>
                <a:off x="1043" y="1380"/>
                <a:ext cx="1043" cy="422"/>
                <a:chOff x="1043" y="1380"/>
                <a:chExt cx="1043" cy="422"/>
              </a:xfrm>
            </p:grpSpPr>
            <p:sp>
              <p:nvSpPr>
                <p:cNvPr id="55330" name="Rectangle 32"/>
                <p:cNvSpPr>
                  <a:spLocks noChangeArrowheads="1"/>
                </p:cNvSpPr>
                <p:nvPr/>
              </p:nvSpPr>
              <p:spPr bwMode="auto">
                <a:xfrm>
                  <a:off x="1086" y="1380"/>
                  <a:ext cx="957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/>
                  <a:r>
                    <a:rPr lang="ru-RU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l" eaLnBrk="0" hangingPunct="0"/>
                  <a:endParaRPr lang="ru-RU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5331" name="Rectangle 33"/>
                <p:cNvSpPr>
                  <a:spLocks noChangeArrowheads="1"/>
                </p:cNvSpPr>
                <p:nvPr/>
              </p:nvSpPr>
              <p:spPr bwMode="auto">
                <a:xfrm>
                  <a:off x="1043" y="1380"/>
                  <a:ext cx="1043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ru-RU"/>
                </a:p>
              </p:txBody>
            </p:sp>
          </p:grpSp>
          <p:grpSp>
            <p:nvGrpSpPr>
              <p:cNvPr id="14" name="Group 34"/>
              <p:cNvGrpSpPr>
                <a:grpSpLocks/>
              </p:cNvGrpSpPr>
              <p:nvPr/>
            </p:nvGrpSpPr>
            <p:grpSpPr bwMode="auto">
              <a:xfrm>
                <a:off x="2086" y="1380"/>
                <a:ext cx="1043" cy="422"/>
                <a:chOff x="2086" y="1380"/>
                <a:chExt cx="1043" cy="422"/>
              </a:xfrm>
            </p:grpSpPr>
            <p:sp>
              <p:nvSpPr>
                <p:cNvPr id="55328" name="Rectangle 35"/>
                <p:cNvSpPr>
                  <a:spLocks noChangeArrowheads="1"/>
                </p:cNvSpPr>
                <p:nvPr/>
              </p:nvSpPr>
              <p:spPr bwMode="auto">
                <a:xfrm>
                  <a:off x="2129" y="1380"/>
                  <a:ext cx="957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/>
                  <a:r>
                    <a:rPr lang="ru-RU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l" eaLnBrk="0" hangingPunct="0"/>
                  <a:endParaRPr lang="ru-RU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5329" name="Rectangle 36"/>
                <p:cNvSpPr>
                  <a:spLocks noChangeArrowheads="1"/>
                </p:cNvSpPr>
                <p:nvPr/>
              </p:nvSpPr>
              <p:spPr bwMode="auto">
                <a:xfrm>
                  <a:off x="2086" y="1380"/>
                  <a:ext cx="1043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ru-RU"/>
                </a:p>
              </p:txBody>
            </p:sp>
          </p:grpSp>
          <p:grpSp>
            <p:nvGrpSpPr>
              <p:cNvPr id="15" name="Group 37"/>
              <p:cNvGrpSpPr>
                <a:grpSpLocks/>
              </p:cNvGrpSpPr>
              <p:nvPr/>
            </p:nvGrpSpPr>
            <p:grpSpPr bwMode="auto">
              <a:xfrm>
                <a:off x="3129" y="1380"/>
                <a:ext cx="1043" cy="422"/>
                <a:chOff x="3129" y="1380"/>
                <a:chExt cx="1043" cy="422"/>
              </a:xfrm>
            </p:grpSpPr>
            <p:sp>
              <p:nvSpPr>
                <p:cNvPr id="55326" name="Rectangle 38"/>
                <p:cNvSpPr>
                  <a:spLocks noChangeArrowheads="1"/>
                </p:cNvSpPr>
                <p:nvPr/>
              </p:nvSpPr>
              <p:spPr bwMode="auto">
                <a:xfrm>
                  <a:off x="3172" y="1380"/>
                  <a:ext cx="957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/>
                  <a:r>
                    <a:rPr lang="ru-RU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l" eaLnBrk="0" hangingPunct="0"/>
                  <a:endParaRPr lang="ru-RU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5327" name="Rectangle 39"/>
                <p:cNvSpPr>
                  <a:spLocks noChangeArrowheads="1"/>
                </p:cNvSpPr>
                <p:nvPr/>
              </p:nvSpPr>
              <p:spPr bwMode="auto">
                <a:xfrm>
                  <a:off x="3129" y="1380"/>
                  <a:ext cx="1043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ru-RU"/>
                </a:p>
              </p:txBody>
            </p:sp>
          </p:grpSp>
          <p:grpSp>
            <p:nvGrpSpPr>
              <p:cNvPr id="16" name="Group 40"/>
              <p:cNvGrpSpPr>
                <a:grpSpLocks/>
              </p:cNvGrpSpPr>
              <p:nvPr/>
            </p:nvGrpSpPr>
            <p:grpSpPr bwMode="auto">
              <a:xfrm>
                <a:off x="0" y="1802"/>
                <a:ext cx="1043" cy="422"/>
                <a:chOff x="0" y="1802"/>
                <a:chExt cx="1043" cy="422"/>
              </a:xfrm>
            </p:grpSpPr>
            <p:sp>
              <p:nvSpPr>
                <p:cNvPr id="55324" name="Rectangle 41"/>
                <p:cNvSpPr>
                  <a:spLocks noChangeArrowheads="1"/>
                </p:cNvSpPr>
                <p:nvPr/>
              </p:nvSpPr>
              <p:spPr bwMode="auto">
                <a:xfrm>
                  <a:off x="43" y="1802"/>
                  <a:ext cx="957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/>
                  <a:r>
                    <a:rPr lang="ru-RU" sz="1400" b="1">
                      <a:latin typeface="Times New Roman" pitchFamily="18" charset="0"/>
                      <a:cs typeface="Times New Roman" pitchFamily="18" charset="0"/>
                    </a:rPr>
                    <a:t>       </a:t>
                  </a:r>
                  <a:r>
                    <a:rPr lang="en-US" sz="1400" b="1">
                      <a:latin typeface="Times New Roman" pitchFamily="18" charset="0"/>
                      <a:cs typeface="Times New Roman" pitchFamily="18" charset="0"/>
                    </a:rPr>
                    <a:t>III</a:t>
                  </a:r>
                  <a:r>
                    <a:rPr lang="ru-RU" sz="1400" b="1"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  <a:endParaRPr lang="ru-RU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l" eaLnBrk="0" hangingPunct="0"/>
                  <a:endParaRPr lang="ru-RU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5325" name="Rectangle 42"/>
                <p:cNvSpPr>
                  <a:spLocks noChangeArrowheads="1"/>
                </p:cNvSpPr>
                <p:nvPr/>
              </p:nvSpPr>
              <p:spPr bwMode="auto">
                <a:xfrm>
                  <a:off x="0" y="1802"/>
                  <a:ext cx="1043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ru-RU"/>
                </a:p>
              </p:txBody>
            </p:sp>
          </p:grpSp>
          <p:grpSp>
            <p:nvGrpSpPr>
              <p:cNvPr id="17" name="Group 43"/>
              <p:cNvGrpSpPr>
                <a:grpSpLocks/>
              </p:cNvGrpSpPr>
              <p:nvPr/>
            </p:nvGrpSpPr>
            <p:grpSpPr bwMode="auto">
              <a:xfrm>
                <a:off x="1043" y="1802"/>
                <a:ext cx="1043" cy="422"/>
                <a:chOff x="1043" y="1802"/>
                <a:chExt cx="1043" cy="422"/>
              </a:xfrm>
            </p:grpSpPr>
            <p:sp>
              <p:nvSpPr>
                <p:cNvPr id="55322" name="Rectangle 44"/>
                <p:cNvSpPr>
                  <a:spLocks noChangeArrowheads="1"/>
                </p:cNvSpPr>
                <p:nvPr/>
              </p:nvSpPr>
              <p:spPr bwMode="auto">
                <a:xfrm>
                  <a:off x="1086" y="1802"/>
                  <a:ext cx="957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/>
                  <a:r>
                    <a:rPr lang="ru-RU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l" eaLnBrk="0" hangingPunct="0"/>
                  <a:endParaRPr lang="ru-RU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5323" name="Rectangle 45"/>
                <p:cNvSpPr>
                  <a:spLocks noChangeArrowheads="1"/>
                </p:cNvSpPr>
                <p:nvPr/>
              </p:nvSpPr>
              <p:spPr bwMode="auto">
                <a:xfrm>
                  <a:off x="1043" y="1802"/>
                  <a:ext cx="1043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ru-RU"/>
                </a:p>
              </p:txBody>
            </p:sp>
          </p:grpSp>
          <p:grpSp>
            <p:nvGrpSpPr>
              <p:cNvPr id="18" name="Group 46"/>
              <p:cNvGrpSpPr>
                <a:grpSpLocks/>
              </p:cNvGrpSpPr>
              <p:nvPr/>
            </p:nvGrpSpPr>
            <p:grpSpPr bwMode="auto">
              <a:xfrm>
                <a:off x="2086" y="1802"/>
                <a:ext cx="1043" cy="422"/>
                <a:chOff x="2086" y="1802"/>
                <a:chExt cx="1043" cy="422"/>
              </a:xfrm>
            </p:grpSpPr>
            <p:sp>
              <p:nvSpPr>
                <p:cNvPr id="55320" name="Rectangle 47"/>
                <p:cNvSpPr>
                  <a:spLocks noChangeArrowheads="1"/>
                </p:cNvSpPr>
                <p:nvPr/>
              </p:nvSpPr>
              <p:spPr bwMode="auto">
                <a:xfrm>
                  <a:off x="2129" y="1802"/>
                  <a:ext cx="957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/>
                  <a:r>
                    <a:rPr lang="ru-RU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l" eaLnBrk="0" hangingPunct="0"/>
                  <a:endParaRPr lang="ru-RU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5321" name="Rectangle 48"/>
                <p:cNvSpPr>
                  <a:spLocks noChangeArrowheads="1"/>
                </p:cNvSpPr>
                <p:nvPr/>
              </p:nvSpPr>
              <p:spPr bwMode="auto">
                <a:xfrm>
                  <a:off x="2086" y="1802"/>
                  <a:ext cx="1043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ru-RU"/>
                </a:p>
              </p:txBody>
            </p:sp>
          </p:grpSp>
          <p:grpSp>
            <p:nvGrpSpPr>
              <p:cNvPr id="19" name="Group 49"/>
              <p:cNvGrpSpPr>
                <a:grpSpLocks/>
              </p:cNvGrpSpPr>
              <p:nvPr/>
            </p:nvGrpSpPr>
            <p:grpSpPr bwMode="auto">
              <a:xfrm>
                <a:off x="3129" y="1802"/>
                <a:ext cx="1043" cy="422"/>
                <a:chOff x="3129" y="1802"/>
                <a:chExt cx="1043" cy="422"/>
              </a:xfrm>
            </p:grpSpPr>
            <p:sp>
              <p:nvSpPr>
                <p:cNvPr id="55318" name="Rectangle 50"/>
                <p:cNvSpPr>
                  <a:spLocks noChangeArrowheads="1"/>
                </p:cNvSpPr>
                <p:nvPr/>
              </p:nvSpPr>
              <p:spPr bwMode="auto">
                <a:xfrm>
                  <a:off x="3172" y="1802"/>
                  <a:ext cx="957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/>
                  <a:r>
                    <a:rPr lang="ru-RU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l" eaLnBrk="0" hangingPunct="0"/>
                  <a:endParaRPr lang="ru-RU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5319" name="Rectangle 51"/>
                <p:cNvSpPr>
                  <a:spLocks noChangeArrowheads="1"/>
                </p:cNvSpPr>
                <p:nvPr/>
              </p:nvSpPr>
              <p:spPr bwMode="auto">
                <a:xfrm>
                  <a:off x="3129" y="1802"/>
                  <a:ext cx="1043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/>
                  <a:endParaRPr lang="ru-RU"/>
                </a:p>
              </p:txBody>
            </p:sp>
          </p:grpSp>
        </p:grpSp>
        <p:sp>
          <p:nvSpPr>
            <p:cNvPr id="55301" name="Rectangle 52"/>
            <p:cNvSpPr>
              <a:spLocks noChangeArrowheads="1"/>
            </p:cNvSpPr>
            <p:nvPr/>
          </p:nvSpPr>
          <p:spPr bwMode="auto">
            <a:xfrm>
              <a:off x="-3" y="-3"/>
              <a:ext cx="4178" cy="2230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/>
            </a:p>
          </p:txBody>
        </p:sp>
      </p:grpSp>
      <p:sp>
        <p:nvSpPr>
          <p:cNvPr id="52277" name="Text Box 53"/>
          <p:cNvSpPr txBox="1">
            <a:spLocks noChangeArrowheads="1"/>
          </p:cNvSpPr>
          <p:nvPr/>
        </p:nvSpPr>
        <p:spPr bwMode="auto">
          <a:xfrm>
            <a:off x="685800" y="5334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Заполните таблицу: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7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228600" y="1219200"/>
            <a:ext cx="86868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400">
                <a:latin typeface="Times New Roman" pitchFamily="18" charset="0"/>
                <a:cs typeface="Times New Roman" pitchFamily="18" charset="0"/>
              </a:rPr>
              <a:t>Изменение частоты и силы сердечных сокращений происходит под влиянием импульсов центральной нервной системы и поступающих с кровью биологически активных веществ.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algn="l" eaLnBrk="0" hangingPunct="0"/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Нервная регуляция: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в стенках артерий и вен заложены многочисленные нервные окончания </a:t>
            </a:r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рецепторы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, которые связаны с ЦНС, благодаря чему, по механизму рефлексов осуществляется нервная регуляция кровообращения. К сердцу подходят 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парасимпатические</a:t>
            </a:r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(блуждающий нерв) и 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симпатические </a:t>
            </a:r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нервы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 Раздражение парасимпатических нервов снижает частоту и силу сердечных сокращений. При этом скорость тока крови в сосудах уменьшается. Раздражение симпатических нервов сопровождается ускорением сердечного ритма.</a:t>
            </a:r>
          </a:p>
          <a:p>
            <a:pPr algn="l" eaLnBrk="0" hangingPunct="0"/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381000" y="4572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РЕГУЛЯЦИЯ СЕРДЕЧНЫХ СОКРАЩЕНИЙ: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304800" y="4572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1709738" y="-57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ru-RU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4191000" y="228600"/>
            <a:ext cx="472440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0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Гуморальная регуляция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– на работу сердца влияют различные биологически активные вещества. Например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гормон адреналин</a:t>
            </a:r>
            <a:r>
              <a:rPr lang="ru-RU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соли кальция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увеличивают силу и частоту сердечных сокращений, а вещество </a:t>
            </a:r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ацетилхолин и ионы калия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уменьшают их. По приказу </a:t>
            </a:r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гипоталамуса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мозговое вещество надпочечников выделяет в кровь большое количество </a:t>
            </a:r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адреналина – гормона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широкого спектра действия: суживает кровеносные сосуды внутренних органов и кожи, расширяет венечные сосуды сердца, повышает частоту и силу сердечных сокращений. Стимулы выбрасывания адреналина: стресс, эмоциональное возбуждение. Частое повторение этих явлений может вызвать нарушение деятельности сердца.</a:t>
            </a:r>
          </a:p>
          <a:p>
            <a:pPr algn="l" eaLnBrk="0" hangingPunct="0"/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0"/>
            <a:ext cx="3878263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893175" cy="4525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ru-RU" sz="4000" smtClean="0"/>
              <a:t>   Зная  сердечный  цикл и время сокращения сердца </a:t>
            </a:r>
          </a:p>
          <a:p>
            <a:pPr eaLnBrk="1" hangingPunct="1">
              <a:buFontTx/>
              <a:buNone/>
            </a:pPr>
            <a:r>
              <a:rPr lang="ru-RU" sz="4000" smtClean="0"/>
              <a:t>        в 1 мин (70 ударов), </a:t>
            </a:r>
          </a:p>
          <a:p>
            <a:pPr eaLnBrk="1" hangingPunct="1">
              <a:buFontTx/>
              <a:buNone/>
            </a:pPr>
            <a:r>
              <a:rPr lang="ru-RU" sz="4000" smtClean="0"/>
              <a:t>можно определить, что из </a:t>
            </a:r>
            <a:r>
              <a:rPr lang="ru-RU" sz="4000" b="1" smtClean="0">
                <a:solidFill>
                  <a:srgbClr val="FF0066"/>
                </a:solidFill>
              </a:rPr>
              <a:t>80 лет</a:t>
            </a:r>
            <a:r>
              <a:rPr lang="ru-RU" sz="4000" smtClean="0"/>
              <a:t> жизни: </a:t>
            </a:r>
          </a:p>
          <a:p>
            <a:pPr eaLnBrk="1" hangingPunct="1">
              <a:buFontTx/>
              <a:buNone/>
            </a:pPr>
            <a:r>
              <a:rPr lang="ru-RU" sz="4000" smtClean="0"/>
              <a:t>мышцы желудочков отдыхают –</a:t>
            </a:r>
          </a:p>
          <a:p>
            <a:pPr eaLnBrk="1" hangingPunct="1">
              <a:buFontTx/>
              <a:buNone/>
            </a:pPr>
            <a:r>
              <a:rPr lang="ru-RU" sz="4000" smtClean="0"/>
              <a:t>                                                </a:t>
            </a:r>
            <a:r>
              <a:rPr lang="ru-RU" sz="4000" b="1" smtClean="0">
                <a:solidFill>
                  <a:srgbClr val="FF0066"/>
                </a:solidFill>
              </a:rPr>
              <a:t>50 лет.</a:t>
            </a:r>
          </a:p>
          <a:p>
            <a:pPr eaLnBrk="1" hangingPunct="1">
              <a:buFontTx/>
              <a:buNone/>
            </a:pPr>
            <a:r>
              <a:rPr lang="ru-RU" sz="4000" smtClean="0"/>
              <a:t>мышцы предсердий отдыхают – </a:t>
            </a:r>
          </a:p>
          <a:p>
            <a:pPr eaLnBrk="1" hangingPunct="1">
              <a:buFontTx/>
              <a:buNone/>
            </a:pPr>
            <a:r>
              <a:rPr lang="ru-RU" sz="4000" smtClean="0"/>
              <a:t>                                                </a:t>
            </a:r>
            <a:r>
              <a:rPr lang="ru-RU" sz="4000" b="1" smtClean="0">
                <a:solidFill>
                  <a:srgbClr val="FF0066"/>
                </a:solidFill>
              </a:rPr>
              <a:t>70 лет.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accent2"/>
                </a:solidFill>
              </a:rPr>
              <a:t>Высокая работоспособность сердца обусловлена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7493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Высоким уровнем обменных процессов, происходящим в сердце;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468313" y="3068638"/>
            <a:ext cx="822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ru-RU" sz="2800"/>
              <a:t>Усиленным снабжением сердечных мышц кровью;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468313" y="4724400"/>
            <a:ext cx="82296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ru-RU" sz="2800"/>
              <a:t>Строгим ритмом его деятельности (фазы работы и отдыха каждого отдела строго чередуются)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  <p:bldP spid="33796" grpId="0"/>
      <p:bldP spid="3379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987675" y="188913"/>
            <a:ext cx="5986463" cy="10668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accent2"/>
                </a:solidFill>
              </a:rPr>
              <a:t>АВТОМАТИЯ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3600" b="1" smtClean="0"/>
              <a:t>Опыт оживления изолированного сердца человека впервые в мире был успешно проведён русским учёным Кулябко А. А. в 1902 г. – оживил сердце ребёнка спустя 20 ч после смерти, наступившей от воспаления лёгких.</a:t>
            </a:r>
          </a:p>
        </p:txBody>
      </p:sp>
      <p:sp>
        <p:nvSpPr>
          <p:cNvPr id="34820" name="WordArt 4"/>
          <p:cNvSpPr>
            <a:spLocks noChangeArrowheads="1" noChangeShapeType="1" noTextEdit="1"/>
          </p:cNvSpPr>
          <p:nvPr/>
        </p:nvSpPr>
        <p:spPr bwMode="auto">
          <a:xfrm>
            <a:off x="1476375" y="5661025"/>
            <a:ext cx="6624638" cy="10080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Impact"/>
              </a:rPr>
              <a:t>В чём причина?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971800" y="1952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ru-RU"/>
          </a:p>
        </p:txBody>
      </p:sp>
      <p:pic>
        <p:nvPicPr>
          <p:cNvPr id="46083" name="Picture 3" descr="msotw9_temp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752600"/>
            <a:ext cx="3276600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3581400" y="228600"/>
            <a:ext cx="5257800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400">
                <a:latin typeface="Times New Roman" pitchFamily="18" charset="0"/>
                <a:cs typeface="Times New Roman" pitchFamily="18" charset="0"/>
              </a:rPr>
              <a:t>Сердце человека располагается в грудной полости. Слово «сердце» происходит от слова «середина». Сердце находится в середине между правым и левым лёгкими и слегка смещено в левую сторону. Верхушка сердца направлена вниз, вперёд, и немного влево, поэтому удары сердца ощущаются слева от грудины. Сердце взрослого человека весит примерно 300г. Размеры сердца человека примерно равны размерам его кулака. Масса сердца составляет 1/200 массы тела человека.</a:t>
            </a:r>
          </a:p>
          <a:p>
            <a:pPr algn="l" eaLnBrk="0" hangingPunct="0"/>
            <a:r>
              <a:rPr lang="ru-RU" sz="2400">
                <a:latin typeface="Times New Roman" pitchFamily="18" charset="0"/>
                <a:cs typeface="Times New Roman" pitchFamily="18" charset="0"/>
              </a:rPr>
              <a:t>У тренированных к мышечной работе людей, размеры сердца больше.</a:t>
            </a:r>
          </a:p>
          <a:p>
            <a:pPr algn="l" eaLnBrk="0" hangingPunct="0"/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8353425" cy="2736850"/>
          </a:xfrm>
        </p:spPr>
        <p:txBody>
          <a:bodyPr/>
          <a:lstStyle/>
          <a:p>
            <a:pPr eaLnBrk="1" hangingPunct="1"/>
            <a:r>
              <a:rPr lang="ru-RU" sz="3200" b="1" u="sng" smtClean="0">
                <a:solidFill>
                  <a:srgbClr val="FF0066"/>
                </a:solidFill>
              </a:rPr>
              <a:t>Автоматия</a:t>
            </a:r>
            <a:r>
              <a:rPr lang="ru-RU" sz="3200" b="1" smtClean="0">
                <a:solidFill>
                  <a:srgbClr val="FF0066"/>
                </a:solidFill>
              </a:rPr>
              <a:t> </a:t>
            </a:r>
            <a:r>
              <a:rPr lang="ru-RU" sz="3200" smtClean="0"/>
              <a:t>– это способность сердца ритмически сокращаться независимо от внешних воздействий, а лишь благодаря импульсам, возникающим в сердечной мышцы.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4221163"/>
            <a:ext cx="7704138" cy="20447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u="sng" smtClean="0"/>
              <a:t>Местонахождение:</a:t>
            </a:r>
            <a:r>
              <a:rPr lang="ru-RU" sz="2800" smtClean="0"/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b="1" smtClean="0"/>
              <a:t>особые мышечные клетки правого предсердия-</a:t>
            </a:r>
            <a:r>
              <a:rPr lang="ru-RU" sz="2800" b="1" smtClean="0">
                <a:solidFill>
                  <a:srgbClr val="FF0066"/>
                </a:solidFill>
              </a:rPr>
              <a:t> </a:t>
            </a:r>
            <a:r>
              <a:rPr lang="ru-RU" sz="3600" b="1" i="1" u="sng" smtClean="0">
                <a:solidFill>
                  <a:srgbClr val="FF0066"/>
                </a:solidFill>
              </a:rPr>
              <a:t>синоатриальный узел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84438" y="188913"/>
            <a:ext cx="6491287" cy="706437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accent2"/>
                </a:solidFill>
              </a:rPr>
              <a:t>Какое оно, моё сердце?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856662" cy="4525963"/>
          </a:xfrm>
        </p:spPr>
        <p:txBody>
          <a:bodyPr>
            <a:normAutofit fontScale="92500"/>
          </a:bodyPr>
          <a:lstStyle/>
          <a:p>
            <a:pPr eaLnBrk="1" hangingPunct="1">
              <a:buFontTx/>
              <a:buNone/>
            </a:pPr>
            <a:r>
              <a:rPr lang="ru-RU" b="1" smtClean="0">
                <a:solidFill>
                  <a:srgbClr val="FF3300"/>
                </a:solidFill>
              </a:rPr>
              <a:t>Сердце</a:t>
            </a:r>
          </a:p>
          <a:p>
            <a:pPr eaLnBrk="1" hangingPunct="1">
              <a:buFontTx/>
              <a:buNone/>
            </a:pPr>
            <a:r>
              <a:rPr lang="ru-RU" sz="2400" smtClean="0"/>
              <a:t>За сутки </a:t>
            </a:r>
            <a:r>
              <a:rPr lang="ru-RU" sz="2400" b="1" smtClean="0">
                <a:solidFill>
                  <a:srgbClr val="FF3300"/>
                </a:solidFill>
              </a:rPr>
              <a:t>сокращается</a:t>
            </a:r>
            <a:r>
              <a:rPr lang="ru-RU" sz="2400" b="1" smtClean="0"/>
              <a:t> </a:t>
            </a:r>
            <a:r>
              <a:rPr lang="ru-RU" sz="2400" smtClean="0"/>
              <a:t>примерно </a:t>
            </a:r>
            <a:r>
              <a:rPr lang="ru-RU" sz="2400" b="1" smtClean="0">
                <a:solidFill>
                  <a:srgbClr val="FF3300"/>
                </a:solidFill>
              </a:rPr>
              <a:t>100 тыс. раз</a:t>
            </a:r>
            <a:r>
              <a:rPr lang="ru-RU" sz="2400" smtClean="0"/>
              <a:t>, </a:t>
            </a:r>
            <a:r>
              <a:rPr lang="ru-RU" sz="2400" b="1" smtClean="0">
                <a:solidFill>
                  <a:srgbClr val="FF3300"/>
                </a:solidFill>
              </a:rPr>
              <a:t>перекачивая</a:t>
            </a:r>
            <a:r>
              <a:rPr lang="ru-RU" sz="2400" smtClean="0"/>
              <a:t> более </a:t>
            </a:r>
          </a:p>
          <a:p>
            <a:pPr eaLnBrk="1" hangingPunct="1">
              <a:buFontTx/>
              <a:buNone/>
            </a:pPr>
            <a:r>
              <a:rPr lang="ru-RU" sz="2400" b="1" smtClean="0">
                <a:solidFill>
                  <a:srgbClr val="FF3300"/>
                </a:solidFill>
              </a:rPr>
              <a:t>7 тыс. л. крови,</a:t>
            </a:r>
            <a:r>
              <a:rPr lang="ru-RU" sz="2400" smtClean="0"/>
              <a:t> по затрачиваю Е, это равносильно поднятию железнодорожного товарного вагона на высоту 1 м.</a:t>
            </a:r>
          </a:p>
          <a:p>
            <a:pPr eaLnBrk="1" hangingPunct="1">
              <a:buFontTx/>
              <a:buNone/>
            </a:pPr>
            <a:r>
              <a:rPr lang="ru-RU" sz="2400" smtClean="0"/>
              <a:t>За </a:t>
            </a:r>
            <a:r>
              <a:rPr lang="ru-RU" sz="2400" b="1" smtClean="0">
                <a:solidFill>
                  <a:srgbClr val="FF3300"/>
                </a:solidFill>
              </a:rPr>
              <a:t>год</a:t>
            </a:r>
            <a:r>
              <a:rPr lang="ru-RU" sz="2400" smtClean="0"/>
              <a:t> делает </a:t>
            </a:r>
            <a:r>
              <a:rPr lang="ru-RU" sz="2400" b="1" smtClean="0">
                <a:solidFill>
                  <a:srgbClr val="FF3300"/>
                </a:solidFill>
              </a:rPr>
              <a:t>40 млн. ударов</a:t>
            </a:r>
            <a:r>
              <a:rPr lang="ru-RU" sz="2400" smtClean="0"/>
              <a:t>.</a:t>
            </a:r>
          </a:p>
          <a:p>
            <a:pPr eaLnBrk="1" hangingPunct="1">
              <a:buFontTx/>
              <a:buNone/>
            </a:pPr>
            <a:r>
              <a:rPr lang="ru-RU" sz="2400" smtClean="0"/>
              <a:t>За </a:t>
            </a:r>
            <a:r>
              <a:rPr lang="ru-RU" sz="2400" b="1" smtClean="0">
                <a:solidFill>
                  <a:srgbClr val="FF3300"/>
                </a:solidFill>
              </a:rPr>
              <a:t>жизнь </a:t>
            </a:r>
            <a:r>
              <a:rPr lang="ru-RU" sz="2400" smtClean="0"/>
              <a:t>человека сокращается </a:t>
            </a:r>
            <a:r>
              <a:rPr lang="ru-RU" sz="2400" b="1" smtClean="0">
                <a:solidFill>
                  <a:srgbClr val="FF3300"/>
                </a:solidFill>
              </a:rPr>
              <a:t>25 млрд. раз.</a:t>
            </a:r>
            <a:r>
              <a:rPr lang="ru-RU" sz="2400" smtClean="0"/>
              <a:t> Этой работы достаточно, чтобы поднять железнодорожный состав на гору Монблан.</a:t>
            </a:r>
          </a:p>
          <a:p>
            <a:pPr eaLnBrk="1" hangingPunct="1">
              <a:buFontTx/>
              <a:buNone/>
            </a:pPr>
            <a:r>
              <a:rPr lang="ru-RU" sz="2400" b="1" smtClean="0">
                <a:solidFill>
                  <a:srgbClr val="FF3300"/>
                </a:solidFill>
              </a:rPr>
              <a:t>Масса – 300 г,</a:t>
            </a:r>
            <a:r>
              <a:rPr lang="ru-RU" sz="2400" smtClean="0"/>
              <a:t> что составляет 1\ 200 массы тела, однако на его работу затрачивается 1\ 20 всех энергетических ресурсов организма.</a:t>
            </a:r>
          </a:p>
          <a:p>
            <a:pPr eaLnBrk="1" hangingPunct="1">
              <a:buFontTx/>
              <a:buNone/>
            </a:pPr>
            <a:r>
              <a:rPr lang="ru-RU" sz="2400" b="1" smtClean="0">
                <a:solidFill>
                  <a:srgbClr val="FF3300"/>
                </a:solidFill>
              </a:rPr>
              <a:t>Размер </a:t>
            </a:r>
            <a:r>
              <a:rPr lang="ru-RU" sz="2400" smtClean="0"/>
              <a:t>– с сжатый кулак левой руки.</a:t>
            </a:r>
          </a:p>
          <a:p>
            <a:pPr eaLnBrk="1" hangingPunct="1">
              <a:buFontTx/>
              <a:buNone/>
            </a:pPr>
            <a:endParaRPr lang="ru-RU" sz="2400" smtClean="0"/>
          </a:p>
          <a:p>
            <a:pPr eaLnBrk="1" hangingPunct="1">
              <a:buFontTx/>
              <a:buNone/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765175"/>
            <a:ext cx="8785225" cy="25923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>
                <a:solidFill>
                  <a:schemeClr val="accent2"/>
                </a:solidFill>
              </a:rPr>
              <a:t>Известно, что сердце человека сокращается в среднем 70 раз в 1 мин., при каждом сокращении выбрасывая около 150 куб. см. крови. Какой объём крови перекачивает ваше сердце за 6 уроков?</a:t>
            </a:r>
          </a:p>
        </p:txBody>
      </p:sp>
      <p:sp>
        <p:nvSpPr>
          <p:cNvPr id="45059" name="WordArt 3"/>
          <p:cNvSpPr>
            <a:spLocks noChangeArrowheads="1" noChangeShapeType="1" noTextEdit="1"/>
          </p:cNvSpPr>
          <p:nvPr/>
        </p:nvSpPr>
        <p:spPr bwMode="auto">
          <a:xfrm>
            <a:off x="323850" y="188913"/>
            <a:ext cx="237648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ЗАДАЧА.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79388" y="3284538"/>
            <a:ext cx="248443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3200" b="1"/>
              <a:t>РЕШЕНИЕ.</a:t>
            </a:r>
          </a:p>
          <a:p>
            <a:pPr marL="342900" indent="-342900" algn="l">
              <a:spcBef>
                <a:spcPct val="20000"/>
              </a:spcBef>
            </a:pPr>
            <a:endParaRPr lang="ru-RU" sz="3200" b="1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79388" y="3933825"/>
            <a:ext cx="87852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3200"/>
              <a:t>70 х 40 = 2800 раз сокращается за 1 урок.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79388" y="4652963"/>
            <a:ext cx="87852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3200"/>
              <a:t>2800 х150 = 420.000 куб. см. = 420 л. крови перекачивается за 1 урок.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179388" y="5734050"/>
            <a:ext cx="87852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3200"/>
              <a:t>420 л. х 6 уроков = 2520 л. крови перекачивается за 6 уроков.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</p:bld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 noGrp="1"/>
          </p:cNvSpPr>
          <p:nvPr>
            <p:ph type="title"/>
          </p:nvPr>
        </p:nvSpPr>
        <p:spPr>
          <a:xfrm>
            <a:off x="179388" y="260350"/>
            <a:ext cx="5122862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b="1" lang="ru-RU" smtClean="0" sz="2800">
                <a:solidFill>
                  <a:srgbClr val="FF3300"/>
                </a:solidFill>
              </a:rPr>
              <a:t>Чем же объясняется такая высокая работоспособность сердца?</a:t>
            </a:r>
          </a:p>
        </p:txBody>
      </p:sp>
      <p:pic>
        <p:nvPicPr>
          <p:cNvPr descr="сканирование0002" id="46083" name="Picture 3"/>
          <p:cNvPicPr>
            <a:picLocks noChangeArrowheads="1" noChangeAspect="1" noGrp="1"/>
          </p:cNvPicPr>
          <p:nvPr>
            <p:ph idx="1"/>
          </p:nvPr>
        </p:nvPicPr>
        <p:blipFill>
          <a:blip r:embed="rId2"/>
          <a:srcRect r="29"/>
          <a:stretch>
            <a:fillRect/>
          </a:stretch>
        </p:blipFill>
        <p:spPr>
          <a:xfrm>
            <a:off x="250825" y="1773238"/>
            <a:ext cx="4516438" cy="4608512"/>
          </a:xfrm>
          <a:noFill/>
        </p:spPr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967288" y="115888"/>
            <a:ext cx="4176712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20638" marL="90488">
              <a:lnSpc>
                <a:spcPct val="90000"/>
              </a:lnSpc>
              <a:spcBef>
                <a:spcPct val="20000"/>
              </a:spcBef>
            </a:pPr>
            <a:r>
              <a:rPr b="1" lang="ru-RU" sz="2400">
                <a:solidFill>
                  <a:srgbClr val="CC0099"/>
                </a:solidFill>
              </a:rPr>
              <a:t>Перикард </a:t>
            </a:r>
          </a:p>
          <a:p>
            <a:pPr algn="l" indent="20638" marL="90488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(околосердечная сумка) – это тонкая и плотная оболочка, образующая замкнутый мешок, покрывающей сердце с наружи.</a:t>
            </a:r>
          </a:p>
          <a:p>
            <a:pPr algn="l" indent="20638" marL="90488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Между ним и сердцем находится жидкость, увлажняющая сердце и уменьшающая трение при сокращении.</a:t>
            </a:r>
          </a:p>
          <a:p>
            <a:pPr algn="l" indent="20638" marL="90488">
              <a:lnSpc>
                <a:spcPct val="90000"/>
              </a:lnSpc>
              <a:spcBef>
                <a:spcPct val="20000"/>
              </a:spcBef>
            </a:pPr>
            <a:endParaRPr lang="ru-RU" sz="2400"/>
          </a:p>
          <a:p>
            <a:pPr algn="l" indent="20638" marL="90488">
              <a:lnSpc>
                <a:spcPct val="90000"/>
              </a:lnSpc>
              <a:spcBef>
                <a:spcPct val="20000"/>
              </a:spcBef>
            </a:pPr>
            <a:endParaRPr lang="ru-RU" sz="240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5219700" y="4437063"/>
            <a:ext cx="3313113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20638" marL="90488">
              <a:lnSpc>
                <a:spcPct val="90000"/>
              </a:lnSpc>
              <a:spcBef>
                <a:spcPct val="20000"/>
              </a:spcBef>
            </a:pPr>
            <a:r>
              <a:rPr b="1" lang="ru-RU" sz="2400">
                <a:solidFill>
                  <a:srgbClr val="CC0099"/>
                </a:solidFill>
              </a:rPr>
              <a:t>Коронарные</a:t>
            </a:r>
          </a:p>
          <a:p>
            <a:pPr indent="20638" marL="90488">
              <a:lnSpc>
                <a:spcPct val="90000"/>
              </a:lnSpc>
              <a:spcBef>
                <a:spcPct val="20000"/>
              </a:spcBef>
            </a:pPr>
            <a:r>
              <a:rPr b="1" lang="ru-RU" sz="2400">
                <a:solidFill>
                  <a:srgbClr val="CC0099"/>
                </a:solidFill>
              </a:rPr>
              <a:t>(венечные) сосуды</a:t>
            </a:r>
          </a:p>
          <a:p>
            <a:pPr indent="20638" marL="90488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ru-RU" sz="2400"/>
              <a:t>сосуды питающие само сердце</a:t>
            </a:r>
          </a:p>
          <a:p>
            <a:pPr indent="20638" marL="90488"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(10 % от общего объёма)</a:t>
            </a:r>
          </a:p>
          <a:p>
            <a:pPr algn="l" indent="20638" marL="90488">
              <a:lnSpc>
                <a:spcPct val="90000"/>
              </a:lnSpc>
              <a:spcBef>
                <a:spcPct val="20000"/>
              </a:spcBef>
            </a:pPr>
            <a:endParaRPr lang="ru-RU" sz="2400">
              <a:solidFill>
                <a:srgbClr val="CC0099"/>
              </a:solidFill>
            </a:endParaRPr>
          </a:p>
          <a:p>
            <a:pPr algn="l" indent="20638" marL="90488">
              <a:lnSpc>
                <a:spcPct val="90000"/>
              </a:lnSpc>
              <a:spcBef>
                <a:spcPct val="20000"/>
              </a:spcBef>
            </a:pPr>
            <a:endParaRPr lang="ru-RU" sz="2400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7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12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8676"/>
      <p:bldP grpId="0" spid="28677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193675"/>
            <a:ext cx="9144000" cy="666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Сердце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– это четырёхкамерный полый мышечный орган, напоминающий уплощённый конус и состоящий из 2 частей: правой и левой. Каждая часть включает предсердие и желудочек. Сердце находится в соединительнотканном мешке -  </a:t>
            </a:r>
            <a:r>
              <a:rPr lang="ru-RU" sz="24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околосердечной сумке.</a:t>
            </a:r>
            <a:endParaRPr lang="ru-RU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0" hangingPunct="0"/>
            <a:r>
              <a:rPr lang="ru-RU" sz="2400">
                <a:latin typeface="Times New Roman" pitchFamily="18" charset="0"/>
                <a:cs typeface="Times New Roman" pitchFamily="18" charset="0"/>
              </a:rPr>
              <a:t>Сердечная стенка состоит из 3 слоёв:</a:t>
            </a:r>
          </a:p>
          <a:p>
            <a:pPr algn="l" eaLnBrk="0" hangingPunct="0"/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Эпикард –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наружный слой, состоящий из соединительной ткани.</a:t>
            </a:r>
          </a:p>
          <a:p>
            <a:pPr algn="l" eaLnBrk="0" hangingPunct="0"/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Миокард –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средний мощный мышечный слой.</a:t>
            </a:r>
          </a:p>
          <a:p>
            <a:pPr algn="l" eaLnBrk="0" hangingPunct="0"/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Эндокард –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внутренний слой, состоящий из плоского эпителия. Между сердцем и околосердечной сумкой находится жидкость, увлажняющая сердце и уменьшающая трение при его сокращениях. Мышечные стенки желудочков значительно толще стенок предсердий. Это объясняется тем, что желудочки выполняют большую работу по перекачиванию крови по сравнению с предсердиями. Особенной толщиной отличается мышечная стенка левого желудочка, который, сокращаясь, проталкивает кровь по сосудам  большого круга кровообращения. </a:t>
            </a:r>
          </a:p>
          <a:p>
            <a:pPr algn="l" eaLnBrk="0" hangingPunct="0"/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</p:bld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8131" name="Rectangle 3"/>
          <p:cNvSpPr>
            <a:spLocks noChangeArrowheads="1" noGrp="1"/>
          </p:cNvSpPr>
          <p:nvPr>
            <p:ph idx="1" type="sub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8132" name="Picture 4"/>
          <p:cNvPicPr>
            <a:picLocks noChangeArrowheads="1" noChangeAspect="1"/>
          </p:cNvPicPr>
          <p:nvPr/>
        </p:nvPicPr>
        <p:blipFill>
          <a:blip r:embed="rId2">
            <a:lum bright="-6000" contrast="30000"/>
          </a:blip>
          <a:srcRect b="97" r="4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сердц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85800"/>
            <a:ext cx="8382000" cy="53340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9155" name="Text Box 3"/>
          <p:cNvSpPr txBox="1">
            <a:spLocks noChangeArrowheads="1"/>
          </p:cNvSpPr>
          <p:nvPr/>
        </p:nvSpPr>
        <p:spPr bwMode="ltGray">
          <a:xfrm>
            <a:off x="2895600" y="0"/>
            <a:ext cx="4114800" cy="8239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800">
                <a:latin typeface="Times New Roman" pitchFamily="18" charset="0"/>
              </a:rPr>
              <a:t>сердце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ltGray">
          <a:xfrm>
            <a:off x="3048000" y="25908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П.П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ltGray">
          <a:xfrm>
            <a:off x="4419600" y="25908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Л.П.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ltGray">
          <a:xfrm>
            <a:off x="3048000" y="38862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П.Ж.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ltGray">
          <a:xfrm>
            <a:off x="4343400" y="38862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Л.Ж</a:t>
            </a: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ltGray">
          <a:xfrm>
            <a:off x="6400800" y="1752600"/>
            <a:ext cx="2209800" cy="26543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В левой половине сердца находится артериальная кровь</a:t>
            </a:r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ltGray">
          <a:xfrm>
            <a:off x="609600" y="1752600"/>
            <a:ext cx="2057400" cy="26543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0000FF"/>
                </a:solidFill>
                <a:latin typeface="Times New Roman" pitchFamily="18" charset="0"/>
              </a:rPr>
              <a:t>В правой половине сердца находится венозная кровь</a:t>
            </a:r>
          </a:p>
        </p:txBody>
      </p:sp>
      <p:sp>
        <p:nvSpPr>
          <p:cNvPr id="49162" name="Rectangle 14"/>
          <p:cNvSpPr>
            <a:spLocks noChangeArrowheads="1"/>
          </p:cNvSpPr>
          <p:nvPr/>
        </p:nvSpPr>
        <p:spPr bwMode="auto">
          <a:xfrm>
            <a:off x="4859338" y="3213100"/>
            <a:ext cx="360362" cy="28733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49163" name="Rectangle 15"/>
          <p:cNvSpPr>
            <a:spLocks noChangeArrowheads="1"/>
          </p:cNvSpPr>
          <p:nvPr/>
        </p:nvSpPr>
        <p:spPr bwMode="auto">
          <a:xfrm>
            <a:off x="3492500" y="3213100"/>
            <a:ext cx="358775" cy="2873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utoUpdateAnimBg="0"/>
      <p:bldP spid="89093" grpId="0" autoUpdateAnimBg="0"/>
      <p:bldP spid="89094" grpId="0" autoUpdateAnimBg="0"/>
      <p:bldP spid="89095" grpId="0" autoUpdateAnimBg="0"/>
      <p:bldP spid="89096" grpId="0" autoUpdateAnimBg="0"/>
      <p:bldP spid="89097" grpId="0" autoUpdateAnimBg="0"/>
    </p:bld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 noGrp="1"/>
          </p:cNvSpPr>
          <p:nvPr>
            <p:ph type="title"/>
          </p:nvPr>
        </p:nvSpPr>
        <p:spPr>
          <a:xfrm>
            <a:off x="4859338" y="260350"/>
            <a:ext cx="4105275" cy="2074863"/>
          </a:xfrm>
        </p:spPr>
        <p:txBody>
          <a:bodyPr/>
          <a:lstStyle/>
          <a:p>
            <a:pPr eaLnBrk="1" hangingPunct="1"/>
            <a:r>
              <a:rPr lang="ru-RU" smtClean="0" sz="2000"/>
              <a:t>Стенки камер состоят из сердечных мышечных волокон – </a:t>
            </a:r>
            <a:r>
              <a:rPr b="1" lang="ru-RU" smtClean="0" sz="2000">
                <a:solidFill>
                  <a:srgbClr val="FF6600"/>
                </a:solidFill>
              </a:rPr>
              <a:t>миокарда,</a:t>
            </a:r>
            <a:r>
              <a:rPr lang="ru-RU" smtClean="0" sz="2000"/>
              <a:t> </a:t>
            </a:r>
            <a:r>
              <a:rPr b="1" lang="ru-RU" smtClean="0" sz="2000">
                <a:solidFill>
                  <a:srgbClr val="FF6600"/>
                </a:solidFill>
              </a:rPr>
              <a:t>соединительной ткани</a:t>
            </a:r>
            <a:r>
              <a:rPr lang="ru-RU" smtClean="0" sz="2000"/>
              <a:t> и </a:t>
            </a:r>
            <a:r>
              <a:rPr b="1" lang="ru-RU" smtClean="0" sz="2000">
                <a:solidFill>
                  <a:srgbClr val="FF6600"/>
                </a:solidFill>
              </a:rPr>
              <a:t>многочисленных кровеносных сосудов.</a:t>
            </a:r>
          </a:p>
        </p:txBody>
      </p:sp>
      <p:pic>
        <p:nvPicPr>
          <p:cNvPr descr="сканирование0003" id="50179" name="Picture 3"/>
          <p:cNvPicPr>
            <a:picLocks noChangeArrowheads="1" noChangeAspect="1" noGrp="1"/>
          </p:cNvPicPr>
          <p:nvPr>
            <p:ph idx="1"/>
          </p:nvPr>
        </p:nvPicPr>
        <p:blipFill>
          <a:blip r:embed="rId2"/>
          <a:srcRect r="30"/>
          <a:stretch>
            <a:fillRect/>
          </a:stretch>
        </p:blipFill>
        <p:spPr>
          <a:xfrm>
            <a:off x="0" y="115888"/>
            <a:ext cx="4787900" cy="4248150"/>
          </a:xfrm>
          <a:noFill/>
        </p:spPr>
      </p:pic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003800" y="2276475"/>
            <a:ext cx="3779838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>
                <a:solidFill>
                  <a:schemeClr val="tx2"/>
                </a:solidFill>
              </a:rPr>
              <a:t>Стенки камер различаются по толщине. </a:t>
            </a:r>
            <a:br>
              <a:rPr lang="ru-RU" sz="2000">
                <a:solidFill>
                  <a:schemeClr val="tx2"/>
                </a:solidFill>
              </a:rPr>
            </a:br>
            <a:r>
              <a:rPr lang="ru-RU" sz="2000">
                <a:solidFill>
                  <a:schemeClr val="tx2"/>
                </a:solidFill>
              </a:rPr>
              <a:t>Толщина </a:t>
            </a:r>
            <a:r>
              <a:rPr b="1" lang="ru-RU" sz="2000">
                <a:solidFill>
                  <a:srgbClr val="FF6600"/>
                </a:solidFill>
              </a:rPr>
              <a:t>левого</a:t>
            </a:r>
            <a:r>
              <a:rPr lang="ru-RU" sz="2000">
                <a:solidFill>
                  <a:schemeClr val="tx2"/>
                </a:solidFill>
              </a:rPr>
              <a:t> желудочка в </a:t>
            </a:r>
            <a:r>
              <a:rPr b="1" lang="ru-RU" sz="2000">
                <a:solidFill>
                  <a:srgbClr val="FF6600"/>
                </a:solidFill>
              </a:rPr>
              <a:t>2,5  - 3 раза толще</a:t>
            </a:r>
            <a:r>
              <a:rPr lang="ru-RU" sz="2000">
                <a:solidFill>
                  <a:schemeClr val="tx2"/>
                </a:solidFill>
              </a:rPr>
              <a:t> стенок </a:t>
            </a:r>
            <a:r>
              <a:rPr b="1" lang="ru-RU" sz="2000">
                <a:solidFill>
                  <a:srgbClr val="FF6600"/>
                </a:solidFill>
              </a:rPr>
              <a:t>правого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4859338" y="3933825"/>
            <a:ext cx="4105275" cy="207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2000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3276600" y="3860800"/>
            <a:ext cx="3097213" cy="1008063"/>
          </a:xfrm>
          <a:prstGeom prst="rect">
            <a:avLst/>
          </a:prstGeom>
          <a:solidFill>
            <a:schemeClr val="accent1"/>
          </a:solidFill>
          <a:ln cmpd="tri" w="76200">
            <a:solidFill>
              <a:schemeClr val="tx1"/>
            </a:solidFill>
            <a:miter lim="800000"/>
            <a:headEnd/>
            <a:tailEnd/>
          </a:ln>
        </p:spPr>
        <p:txBody>
          <a:bodyPr anchor="ctr" wrap="none"/>
          <a:lstStyle/>
          <a:p>
            <a:r>
              <a:rPr b="1" lang="ru-RU"/>
              <a:t>Клапаны обеспечивают </a:t>
            </a:r>
          </a:p>
          <a:p>
            <a:r>
              <a:rPr b="1" lang="ru-RU"/>
              <a:t> движение в строго </a:t>
            </a:r>
          </a:p>
          <a:p>
            <a:r>
              <a:rPr b="1" lang="ru-RU"/>
              <a:t>одном направлении.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179388" y="5013325"/>
            <a:ext cx="4176712" cy="57626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 wrap="none"/>
          <a:lstStyle/>
          <a:p>
            <a:r>
              <a:rPr b="1" lang="ru-RU"/>
              <a:t>Створчатые</a:t>
            </a:r>
          </a:p>
          <a:p>
            <a:r>
              <a:rPr lang="ru-RU"/>
              <a:t>между предсердиями и желудочками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5219700" y="5013325"/>
            <a:ext cx="3816350" cy="10795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 wrap="none"/>
          <a:lstStyle/>
          <a:p>
            <a:r>
              <a:rPr b="1" lang="ru-RU"/>
              <a:t>Полулунные</a:t>
            </a:r>
          </a:p>
          <a:p>
            <a:r>
              <a:rPr lang="ru-RU"/>
              <a:t>между желудочками и артериями,</a:t>
            </a:r>
          </a:p>
          <a:p>
            <a:r>
              <a:rPr lang="ru-RU"/>
              <a:t>состоят из 3-ёх кармашек</a:t>
            </a:r>
          </a:p>
        </p:txBody>
      </p:sp>
      <p:sp>
        <p:nvSpPr>
          <p:cNvPr id="30729" name="Oval 9"/>
          <p:cNvSpPr>
            <a:spLocks noChangeArrowheads="1"/>
          </p:cNvSpPr>
          <p:nvPr/>
        </p:nvSpPr>
        <p:spPr bwMode="auto">
          <a:xfrm>
            <a:off x="0" y="6021388"/>
            <a:ext cx="2555875" cy="6477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 wrap="none"/>
          <a:lstStyle/>
          <a:p>
            <a:endParaRPr b="1" lang="ru-RU"/>
          </a:p>
          <a:p>
            <a:r>
              <a:rPr b="1" lang="ru-RU"/>
              <a:t>Двустворчатые</a:t>
            </a:r>
          </a:p>
          <a:p>
            <a:r>
              <a:rPr lang="ru-RU"/>
              <a:t>в левой части</a:t>
            </a:r>
          </a:p>
          <a:p>
            <a:endParaRPr lang="ru-RU"/>
          </a:p>
        </p:txBody>
      </p:sp>
      <p:sp>
        <p:nvSpPr>
          <p:cNvPr id="30730" name="Oval 10"/>
          <p:cNvSpPr>
            <a:spLocks noChangeArrowheads="1"/>
          </p:cNvSpPr>
          <p:nvPr/>
        </p:nvSpPr>
        <p:spPr bwMode="auto">
          <a:xfrm>
            <a:off x="2339975" y="6021388"/>
            <a:ext cx="3095625" cy="6477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 wrap="none"/>
          <a:lstStyle/>
          <a:p>
            <a:r>
              <a:rPr b="1" lang="ru-RU"/>
              <a:t>Трёхстворчатые</a:t>
            </a:r>
          </a:p>
          <a:p>
            <a:r>
              <a:rPr lang="ru-RU"/>
              <a:t>в правой части</a:t>
            </a:r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 rot="2728529">
            <a:off x="2615407" y="4371181"/>
            <a:ext cx="323850" cy="611187"/>
          </a:xfrm>
          <a:prstGeom prst="downArrow">
            <a:avLst>
              <a:gd fmla="val 50000" name="adj1"/>
              <a:gd fmla="val 47181" name="adj2"/>
            </a:avLst>
          </a:prstGeom>
          <a:solidFill>
            <a:schemeClr val="accent2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anchor="ctr" wrap="none"/>
          <a:lstStyle/>
          <a:p>
            <a:pPr algn="l"/>
            <a:endParaRPr lang="ru-RU"/>
          </a:p>
        </p:txBody>
      </p:sp>
      <p:sp>
        <p:nvSpPr>
          <p:cNvPr id="30732" name="AutoShape 12"/>
          <p:cNvSpPr>
            <a:spLocks noChangeArrowheads="1"/>
          </p:cNvSpPr>
          <p:nvPr/>
        </p:nvSpPr>
        <p:spPr bwMode="auto">
          <a:xfrm rot="-2837436">
            <a:off x="6649244" y="4388644"/>
            <a:ext cx="288925" cy="576263"/>
          </a:xfrm>
          <a:prstGeom prst="downArrow">
            <a:avLst>
              <a:gd fmla="val 50000" name="adj1"/>
              <a:gd fmla="val 49863" name="adj2"/>
            </a:avLst>
          </a:prstGeom>
          <a:solidFill>
            <a:schemeClr val="accent2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anchor="ctr" wrap="none"/>
          <a:lstStyle/>
          <a:p>
            <a:pPr algn="l"/>
            <a:endParaRPr lang="ru-RU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 flipH="1">
            <a:off x="1476375" y="5661025"/>
            <a:ext cx="3587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len="med" type="triangle" w="med"/>
          </a:ln>
        </p:spPr>
        <p:txBody>
          <a:bodyPr/>
          <a:lstStyle/>
          <a:p>
            <a:endParaRPr lang="ru-RU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2627313" y="5661025"/>
            <a:ext cx="43180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len="med" type="triangle" w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7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12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17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22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27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32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35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>
                      <p:stCondLst>
                        <p:cond delay="indefinite"/>
                      </p:stCondLst>
                      <p:childTnLst>
                        <p:par>
                          <p:cTn fill="hold" id="3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8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4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43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>
                      <p:stCondLst>
                        <p:cond delay="indefinite"/>
                      </p:stCondLst>
                      <p:childTnLst>
                        <p:par>
                          <p:cTn fill="hold" id="4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6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48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9">
                      <p:stCondLst>
                        <p:cond delay="indefinite"/>
                      </p:stCondLst>
                      <p:childTnLst>
                        <p:par>
                          <p:cTn fill="hold" id="5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1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53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0722"/>
      <p:bldP grpId="0" spid="30724"/>
      <p:bldP animBg="1" grpId="0" spid="30726"/>
      <p:bldP animBg="1" grpId="0" spid="30727"/>
      <p:bldP animBg="1" grpId="0" spid="30728"/>
      <p:bldP animBg="1" grpId="0" spid="30729"/>
      <p:bldP animBg="1" grpId="0" spid="30730"/>
      <p:bldP animBg="1" grpId="0" spid="30731"/>
      <p:bldP animBg="1" grpId="0" spid="30732"/>
      <p:bldP animBg="1" grpId="0" spid="30733"/>
      <p:bldP animBg="1" grpId="0" spid="30734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1054</Words>
  <PresentationFormat>Экран (4:3)</PresentationFormat>
  <Paragraphs>135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Какое оно, моё сердце?</vt:lpstr>
      <vt:lpstr>Слайд 4</vt:lpstr>
      <vt:lpstr>Чем же объясняется такая высокая работоспособность сердца?</vt:lpstr>
      <vt:lpstr>Слайд 6</vt:lpstr>
      <vt:lpstr>Слайд 7</vt:lpstr>
      <vt:lpstr>Слайд 8</vt:lpstr>
      <vt:lpstr>Стенки камер состоят из сердечных мышечных волокон – миокарда, соединительной ткани и многочисленных кровеносных сосудов.</vt:lpstr>
      <vt:lpstr>Сердечный цикл – это последовательность событий, происходящих во время одного сокращения сердца.  Длительность менее 0, 8 сек.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Высокая работоспособность сердца обусловлена</vt:lpstr>
      <vt:lpstr>АВТОМАТИЯ</vt:lpstr>
      <vt:lpstr>Автоматия – это способность сердца ритмически сокращаться независимо от внешних воздействий, а лишь благодаря импульсам, возникающим в сердечной мышцы.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</cp:revision>
  <dcterms:modified xsi:type="dcterms:W3CDTF">2011-09-03T02:17:01Z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392300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