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27.10.2015</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3337560"/>
            <a:ext cx="6786142" cy="2301240"/>
          </a:xfrm>
        </p:spPr>
        <p:txBody>
          <a:bodyPr/>
          <a:lstStyle/>
          <a:p>
            <a:r>
              <a:rPr lang="ru-RU" dirty="0" smtClean="0"/>
              <a:t>Стерилизационное Оборудование</a:t>
            </a:r>
            <a:endParaRPr lang="ru-RU" dirty="0"/>
          </a:p>
        </p:txBody>
      </p:sp>
      <p:sp>
        <p:nvSpPr>
          <p:cNvPr id="3" name="Подзаголовок 2"/>
          <p:cNvSpPr>
            <a:spLocks noGrp="1"/>
          </p:cNvSpPr>
          <p:nvPr>
            <p:ph type="subTitle" idx="1"/>
          </p:nvPr>
        </p:nvSpPr>
        <p:spPr/>
        <p:txBody>
          <a:bodyPr/>
          <a:lstStyle/>
          <a:p>
            <a:pPr algn="r"/>
            <a:r>
              <a:rPr lang="ru-RU" dirty="0" smtClean="0"/>
              <a:t>Подготовил студент группы: МТ2-13</a:t>
            </a:r>
          </a:p>
          <a:p>
            <a:pPr algn="r"/>
            <a:r>
              <a:rPr lang="ru-RU" dirty="0" smtClean="0"/>
              <a:t>Казаков Ярослав</a:t>
            </a:r>
            <a:endParaRPr lang="ru-RU"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85750"/>
            <a:ext cx="8258175" cy="6215063"/>
          </a:xfrm>
        </p:spPr>
        <p:txBody>
          <a:bodyPr>
            <a:normAutofit fontScale="85000" lnSpcReduction="20000"/>
          </a:bodyPr>
          <a:lstStyle/>
          <a:p>
            <a:pPr>
              <a:buNone/>
            </a:pPr>
            <a:r>
              <a:rPr lang="ru-RU" dirty="0" smtClean="0"/>
              <a:t>В лечебно-профилактических учреждениях организуются централизованные стерилизационные отделения, оснащенные специальным стационарным оборудованием: паровыми и воздушными стерилизаторами с двусторонней механизированной загрузкой и выгрузкой обрабатываемых объектов,</a:t>
            </a:r>
          </a:p>
          <a:p>
            <a:pPr>
              <a:buNone/>
            </a:pPr>
            <a:r>
              <a:rPr lang="ru-RU" dirty="0" smtClean="0"/>
              <a:t>моечными машинами, блоками парогенераторов и управления процессом стерилизации. Наиболее распространена централизованная установка ЦСУ-1000, обеспечивающая три режима стерилизации — операционного белья и перевязочных материалов, хирургических инструментов и изделий из резины. Загрузка объектов стерилизации в камеры производится в стерилизационных коробках, которые затем используются как для хранения стерильных материалов, так и для доставки их к месту использования.</a:t>
            </a:r>
            <a:endParaRPr lang="ru-RU"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401080" cy="6286544"/>
          </a:xfrm>
        </p:spPr>
        <p:txBody>
          <a:bodyPr>
            <a:normAutofit/>
          </a:bodyPr>
          <a:lstStyle/>
          <a:p>
            <a:pPr>
              <a:buNone/>
            </a:pPr>
            <a:r>
              <a:rPr lang="ru-RU" dirty="0" smtClean="0"/>
              <a:t>Применяются </a:t>
            </a:r>
            <a:r>
              <a:rPr lang="ru-RU" dirty="0" smtClean="0"/>
              <a:t>круглые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и </a:t>
            </a:r>
            <a:r>
              <a:rPr lang="ru-RU" dirty="0" smtClean="0"/>
              <a:t>прямоугольные</a:t>
            </a:r>
          </a:p>
          <a:p>
            <a:pPr>
              <a:buNone/>
            </a:pPr>
            <a:r>
              <a:rPr lang="ru-RU" dirty="0" smtClean="0"/>
              <a:t>коробки емкостью </a:t>
            </a:r>
            <a:r>
              <a:rPr lang="ru-RU" dirty="0" smtClean="0"/>
              <a:t>от</a:t>
            </a:r>
          </a:p>
          <a:p>
            <a:pPr>
              <a:buNone/>
            </a:pPr>
            <a:r>
              <a:rPr lang="ru-RU" dirty="0" smtClean="0"/>
              <a:t>3 </a:t>
            </a:r>
            <a:r>
              <a:rPr lang="ru-RU" dirty="0" smtClean="0"/>
              <a:t>до 36 </a:t>
            </a:r>
            <a:r>
              <a:rPr lang="ru-RU" i="1" dirty="0" smtClean="0"/>
              <a:t>л</a:t>
            </a:r>
            <a:r>
              <a:rPr lang="ru-RU" dirty="0" smtClean="0"/>
              <a:t> с </a:t>
            </a:r>
            <a:endParaRPr lang="ru-RU" dirty="0" smtClean="0"/>
          </a:p>
          <a:p>
            <a:pPr>
              <a:buNone/>
            </a:pPr>
            <a:r>
              <a:rPr lang="ru-RU" dirty="0" smtClean="0"/>
              <a:t>биологическим фильтром</a:t>
            </a:r>
            <a:r>
              <a:rPr lang="ru-RU" dirty="0" smtClean="0"/>
              <a:t>.</a:t>
            </a:r>
            <a:endParaRPr lang="ru-RU" dirty="0"/>
          </a:p>
        </p:txBody>
      </p:sp>
      <p:pic>
        <p:nvPicPr>
          <p:cNvPr id="4" name="Рисунок 3" descr="normal (2).jpg"/>
          <p:cNvPicPr>
            <a:picLocks noChangeAspect="1"/>
          </p:cNvPicPr>
          <p:nvPr/>
        </p:nvPicPr>
        <p:blipFill>
          <a:blip r:embed="rId2"/>
          <a:stretch>
            <a:fillRect/>
          </a:stretch>
        </p:blipFill>
        <p:spPr>
          <a:xfrm>
            <a:off x="5214942" y="214290"/>
            <a:ext cx="2898695" cy="3357562"/>
          </a:xfrm>
          <a:prstGeom prst="rect">
            <a:avLst/>
          </a:prstGeom>
        </p:spPr>
      </p:pic>
      <p:pic>
        <p:nvPicPr>
          <p:cNvPr id="5" name="Рисунок 4" descr="normal (3).jpg"/>
          <p:cNvPicPr>
            <a:picLocks noChangeAspect="1"/>
          </p:cNvPicPr>
          <p:nvPr/>
        </p:nvPicPr>
        <p:blipFill>
          <a:blip r:embed="rId3"/>
          <a:stretch>
            <a:fillRect/>
          </a:stretch>
        </p:blipFill>
        <p:spPr>
          <a:xfrm>
            <a:off x="5413380" y="3786190"/>
            <a:ext cx="3730620" cy="2803294"/>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Всё</a:t>
            </a:r>
            <a:endParaRPr lang="ru-RU" dirty="0"/>
          </a:p>
        </p:txBody>
      </p:sp>
      <p:pic>
        <p:nvPicPr>
          <p:cNvPr id="4" name="Содержимое 3" descr="ISS_8942_04711.jpg"/>
          <p:cNvPicPr>
            <a:picLocks noGrp="1" noChangeAspect="1"/>
          </p:cNvPicPr>
          <p:nvPr>
            <p:ph idx="1"/>
          </p:nvPr>
        </p:nvPicPr>
        <p:blipFill>
          <a:blip r:embed="rId2"/>
          <a:stretch>
            <a:fillRect/>
          </a:stretch>
        </p:blipFill>
        <p:spPr>
          <a:xfrm>
            <a:off x="1785918" y="1785926"/>
            <a:ext cx="5000660" cy="4229129"/>
          </a:xfr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Стерилизационное оборудование</a:t>
            </a:r>
            <a:endParaRPr lang="ru-RU" dirty="0"/>
          </a:p>
        </p:txBody>
      </p:sp>
      <p:sp>
        <p:nvSpPr>
          <p:cNvPr id="3" name="Содержимое 2"/>
          <p:cNvSpPr>
            <a:spLocks noGrp="1"/>
          </p:cNvSpPr>
          <p:nvPr>
            <p:ph idx="1"/>
          </p:nvPr>
        </p:nvSpPr>
        <p:spPr>
          <a:xfrm>
            <a:off x="285720" y="1428736"/>
            <a:ext cx="8705880" cy="5143536"/>
          </a:xfrm>
        </p:spPr>
        <p:txBody>
          <a:bodyPr>
            <a:normAutofit fontScale="85000" lnSpcReduction="10000"/>
          </a:bodyPr>
          <a:lstStyle/>
          <a:p>
            <a:pPr>
              <a:buNone/>
            </a:pPr>
            <a:r>
              <a:rPr lang="ru-RU" b="1" dirty="0" smtClean="0"/>
              <a:t>Стерилизационное оборудование — </a:t>
            </a:r>
            <a:r>
              <a:rPr lang="ru-RU" dirty="0" smtClean="0"/>
              <a:t>изделия медицинской техники, предназначенные для уничтожения микроорганизмов на хирургических инструментах, шприцах, перевязочном материале, операционном белье, изделиях из </a:t>
            </a:r>
            <a:r>
              <a:rPr lang="ru-RU" dirty="0" err="1" smtClean="0"/>
              <a:t>термолабильных</a:t>
            </a:r>
            <a:r>
              <a:rPr lang="ru-RU" dirty="0" smtClean="0"/>
              <a:t> материалов, в инъекционных растворах лекарственных средств, на посуде и других медицинских и микробиологических объектах с помощью высокой температуры или химических веществ. К стерилизационному оборудованию относятся стерилизаторы, дезинфекционные кипятильники, стерилизационные коробки, а также вспомогательные устройства для загрузки и выгрузки стерилизуемых объектов.</a:t>
            </a:r>
            <a:endParaRPr lang="ru-RU"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304800" y="214313"/>
            <a:ext cx="8686800" cy="6357937"/>
          </a:xfrm>
        </p:spPr>
        <p:txBody>
          <a:bodyPr>
            <a:normAutofit fontScale="77500" lnSpcReduction="20000"/>
          </a:bodyPr>
          <a:lstStyle/>
          <a:p>
            <a:pPr>
              <a:buNone/>
            </a:pPr>
            <a:r>
              <a:rPr lang="ru-RU" dirty="0" smtClean="0"/>
              <a:t>Стерилизаторы состоят из стерилизационной камеры, блока управления процессом стерилизации и вспомогательного оборудования (вакуумные и водяные насосы, компрессоры, вентиляторы, парогенераторы, дозаторы и др.). Широко применяются паровые и воздушные стерилизаторы. Наиболее эффективны и надежны в связи с высокой проникающей способностью пара паровые стерилизаторы. Пар из внешнего или внутреннего источника парообразования под избыточным давлением на определенное время поступает в герметично закрытую стерилизационную камеру с находящимися в ней объектами стерилизации. Перед началом стерилизационной выдержки и после окончания цикла стерилизации в камере современных стерилизаторов, как правило, создается разрежение, ускоряющее выход аппарата на режим стерилизации, последующую сушку объектов стерилизации и охлаждение стерилизационной камеры. Выпускаются паровые стерилизаторы с объемом стерилизационной камеры от 4 до 560 </a:t>
            </a:r>
            <a:r>
              <a:rPr lang="ru-RU" i="1" dirty="0" smtClean="0"/>
              <a:t>л</a:t>
            </a:r>
            <a:r>
              <a:rPr lang="ru-RU" dirty="0" smtClean="0"/>
              <a:t> (цифра в шифре стерилизатора соответствует объему стерилизационной камеры, выраженному в кубических дециметрах).</a:t>
            </a:r>
            <a:endParaRPr lang="ru-RU"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58204" cy="6286544"/>
          </a:xfrm>
        </p:spPr>
        <p:txBody>
          <a:bodyPr>
            <a:normAutofit/>
          </a:bodyPr>
          <a:lstStyle/>
          <a:p>
            <a:pPr>
              <a:buNone/>
            </a:pPr>
            <a:r>
              <a:rPr lang="ru-RU" sz="2000" dirty="0" smtClean="0"/>
              <a:t>Наибольшее распространение получили стерилизаторы с объемом стерилизационной камеры 100 </a:t>
            </a:r>
            <a:r>
              <a:rPr lang="ru-RU" sz="2000" i="1" dirty="0" smtClean="0"/>
              <a:t>л</a:t>
            </a:r>
            <a:r>
              <a:rPr lang="ru-RU" sz="2000" dirty="0" smtClean="0"/>
              <a:t>. Стерилизатор </a:t>
            </a:r>
            <a:r>
              <a:rPr lang="ru-RU" sz="2000" dirty="0" smtClean="0"/>
              <a:t>ГК-100-3</a:t>
            </a:r>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endParaRPr lang="ru-RU" sz="2000" dirty="0" smtClean="0"/>
          </a:p>
          <a:p>
            <a:pPr>
              <a:buNone/>
            </a:pPr>
            <a:r>
              <a:rPr lang="ru-RU" sz="2000" dirty="0" smtClean="0"/>
              <a:t>имеет стерилизационную камеру, снабженную паровой рубашкой из листовой нержавеющей стали, наружная поверхность которой покрыта теплоизоляционным материалом. Внутри камеры расположен выдвижной контейнер для размещения объектов стерилизации. Для обеспечения процесса стерилизации паром имеется парогенератор, а для создания вакуума в стерилизационной камере конденсатор.</a:t>
            </a:r>
            <a:endParaRPr lang="ru-RU" sz="2000" dirty="0"/>
          </a:p>
        </p:txBody>
      </p:sp>
      <p:pic>
        <p:nvPicPr>
          <p:cNvPr id="4" name="Рисунок 3" descr="normal.jpg"/>
          <p:cNvPicPr>
            <a:picLocks noChangeAspect="1"/>
          </p:cNvPicPr>
          <p:nvPr/>
        </p:nvPicPr>
        <p:blipFill>
          <a:blip r:embed="rId2"/>
          <a:stretch>
            <a:fillRect/>
          </a:stretch>
        </p:blipFill>
        <p:spPr>
          <a:xfrm>
            <a:off x="2500298" y="1214422"/>
            <a:ext cx="3904972" cy="258286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15370" cy="6143668"/>
          </a:xfrm>
        </p:spPr>
        <p:txBody>
          <a:bodyPr>
            <a:normAutofit fontScale="85000" lnSpcReduction="10000"/>
          </a:bodyPr>
          <a:lstStyle/>
          <a:p>
            <a:pPr>
              <a:buNone/>
            </a:pPr>
            <a:r>
              <a:rPr lang="ru-RU" dirty="0" smtClean="0"/>
              <a:t>При эксплуатации стерилизатора его парогенератор заполняют водой до установленного уровня. В стерилизационную камеру загружают подлежащие стерилизации объекты, после чего ее герметично закрывают. Включают нагревательные элементы, которые обеспечивают нагрев воды и подъем давления пара до заданного </a:t>
            </a:r>
            <a:r>
              <a:rPr lang="ru-RU" dirty="0" smtClean="0"/>
              <a:t>значения.</a:t>
            </a:r>
            <a:r>
              <a:rPr lang="ru-RU" dirty="0" smtClean="0"/>
              <a:t> Затем пар впускается в камеру. На первом этапе осуществляется «продувка» камеры, т.е. вытеснение из нее воздуха, затем с помощью конденсатора в камере создается разрежение</a:t>
            </a:r>
            <a:r>
              <a:rPr lang="ru-RU" dirty="0" smtClean="0"/>
              <a:t>.</a:t>
            </a:r>
            <a:r>
              <a:rPr lang="ru-RU" dirty="0" smtClean="0"/>
              <a:t> В последующем она заполняется паром, и по достижении необходимого давления в камере, соответствующего режиму стерилизации, начинается этап собственно стерилизации.</a:t>
            </a:r>
            <a:endParaRPr lang="ru-RU"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58204" cy="6143668"/>
          </a:xfrm>
        </p:spPr>
        <p:txBody>
          <a:bodyPr/>
          <a:lstStyle/>
          <a:p>
            <a:pPr>
              <a:buNone/>
            </a:pPr>
            <a:r>
              <a:rPr lang="ru-RU" dirty="0" smtClean="0"/>
              <a:t>Для дезинфекции хирургических инструментов, игл, шприцев в кипящей дистиллированной воде при атмосферном давлении служат дезинфекционные кипятильники с огневым или электрическим подогревом.</a:t>
            </a:r>
            <a:endParaRPr lang="ru-RU"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467600" cy="1143000"/>
          </a:xfrm>
        </p:spPr>
        <p:txBody>
          <a:bodyPr>
            <a:normAutofit fontScale="90000"/>
          </a:bodyPr>
          <a:lstStyle/>
          <a:p>
            <a:r>
              <a:rPr lang="ru-RU" dirty="0" smtClean="0"/>
              <a:t>Воздушные стерилизаторы</a:t>
            </a:r>
            <a:endParaRPr lang="ru-RU" dirty="0"/>
          </a:p>
        </p:txBody>
      </p:sp>
      <p:sp>
        <p:nvSpPr>
          <p:cNvPr id="3" name="Содержимое 2"/>
          <p:cNvSpPr>
            <a:spLocks noGrp="1"/>
          </p:cNvSpPr>
          <p:nvPr>
            <p:ph idx="1"/>
          </p:nvPr>
        </p:nvSpPr>
        <p:spPr>
          <a:xfrm>
            <a:off x="457200" y="1142984"/>
            <a:ext cx="8258204" cy="5500726"/>
          </a:xfrm>
        </p:spPr>
        <p:txBody>
          <a:bodyPr>
            <a:normAutofit fontScale="85000" lnSpcReduction="20000"/>
          </a:bodyPr>
          <a:lstStyle/>
          <a:p>
            <a:r>
              <a:rPr lang="ru-RU" dirty="0" smtClean="0"/>
              <a:t>Воздушные стерилизаторы применяются для стерилизации изделий из стекла и материалов, не выдерживающих влажную паровую обработку. Принцип действия воздушных стерилизаторов заключается в том, что в стерилизационную камеру с находящимися в ней объектами стерилизации непрерывно в течение определенного времени (стерилизационная выдержка 60 </a:t>
            </a:r>
            <a:r>
              <a:rPr lang="ru-RU" i="1" dirty="0" smtClean="0"/>
              <a:t>мин</a:t>
            </a:r>
            <a:r>
              <a:rPr lang="ru-RU" dirty="0" smtClean="0"/>
              <a:t>) подается воздух, нагретый до определенной температуры (180°). После окончания стерилизации нагрев воздуха прекращается и стерилизационная камера охлаждается. Выпускаются воздушные стерилизаторы с объемом камеры от 10 до 1300 </a:t>
            </a:r>
            <a:r>
              <a:rPr lang="ru-RU" i="1" dirty="0" smtClean="0"/>
              <a:t>л</a:t>
            </a:r>
            <a:r>
              <a:rPr lang="ru-RU" dirty="0" smtClean="0"/>
              <a:t>. Наибольшее распространение получили воздушные стерилизаторы с емкостью стерилизационной камеры 40 </a:t>
            </a:r>
            <a:r>
              <a:rPr lang="ru-RU" i="1" dirty="0" smtClean="0"/>
              <a:t>л</a:t>
            </a:r>
            <a:r>
              <a:rPr lang="ru-RU" dirty="0" smtClean="0"/>
              <a:t> </a:t>
            </a:r>
            <a:endParaRPr lang="ru-RU"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329642" cy="6357982"/>
          </a:xfrm>
        </p:spPr>
        <p:txBody>
          <a:bodyPr>
            <a:normAutofit lnSpcReduction="10000"/>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выполненные из тонколистовой стали (корпус) и алюминия (камера). Объекты стерилизации на кассетах помещают в стерилизационную камеру. Избранный температурный режим (85°, 120°, 160°, 180°) обеспечивается автоматически.</a:t>
            </a:r>
            <a:endParaRPr lang="ru-RU" dirty="0"/>
          </a:p>
        </p:txBody>
      </p:sp>
      <p:pic>
        <p:nvPicPr>
          <p:cNvPr id="4" name="Рисунок 3" descr="normal (1).jpg"/>
          <p:cNvPicPr>
            <a:picLocks noChangeAspect="1"/>
          </p:cNvPicPr>
          <p:nvPr/>
        </p:nvPicPr>
        <p:blipFill>
          <a:blip r:embed="rId2"/>
          <a:stretch>
            <a:fillRect/>
          </a:stretch>
        </p:blipFill>
        <p:spPr>
          <a:xfrm>
            <a:off x="500034" y="214290"/>
            <a:ext cx="4516438" cy="3393781"/>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285750"/>
            <a:ext cx="8258175" cy="6215063"/>
          </a:xfrm>
        </p:spPr>
        <p:txBody>
          <a:bodyPr/>
          <a:lstStyle/>
          <a:p>
            <a:pPr>
              <a:buNone/>
            </a:pPr>
            <a:r>
              <a:rPr lang="ru-RU" dirty="0" smtClean="0"/>
              <a:t> Газовые стерилизаторы применяются </a:t>
            </a:r>
            <a:r>
              <a:rPr lang="ru-RU" dirty="0" smtClean="0"/>
              <a:t>для</a:t>
            </a:r>
          </a:p>
          <a:p>
            <a:pPr>
              <a:buNone/>
            </a:pPr>
            <a:r>
              <a:rPr lang="ru-RU" dirty="0" smtClean="0"/>
              <a:t>стерилизации </a:t>
            </a:r>
            <a:r>
              <a:rPr lang="ru-RU" dirty="0" smtClean="0"/>
              <a:t>изделий из </a:t>
            </a:r>
            <a:r>
              <a:rPr lang="ru-RU" dirty="0" err="1" smtClean="0"/>
              <a:t>термолабильных</a:t>
            </a:r>
            <a:endParaRPr lang="ru-RU" dirty="0" smtClean="0"/>
          </a:p>
          <a:p>
            <a:pPr>
              <a:buNone/>
            </a:pPr>
            <a:r>
              <a:rPr lang="ru-RU" dirty="0" smtClean="0"/>
              <a:t>материалов </a:t>
            </a:r>
            <a:r>
              <a:rPr lang="ru-RU" dirty="0" smtClean="0"/>
              <a:t>газами или их смесью. </a:t>
            </a:r>
            <a:r>
              <a:rPr lang="ru-RU" dirty="0" smtClean="0"/>
              <a:t>В</a:t>
            </a:r>
          </a:p>
          <a:p>
            <a:pPr>
              <a:buNone/>
            </a:pPr>
            <a:r>
              <a:rPr lang="ru-RU" dirty="0" smtClean="0"/>
              <a:t>нашей </a:t>
            </a:r>
            <a:r>
              <a:rPr lang="ru-RU" dirty="0" smtClean="0"/>
              <a:t>стране </a:t>
            </a:r>
            <a:endParaRPr lang="ru-RU" dirty="0" smtClean="0"/>
          </a:p>
          <a:p>
            <a:pPr>
              <a:buNone/>
            </a:pPr>
            <a:r>
              <a:rPr lang="ru-RU" dirty="0" smtClean="0"/>
              <a:t>созданы </a:t>
            </a:r>
            <a:r>
              <a:rPr lang="ru-RU" dirty="0" smtClean="0"/>
              <a:t>газовые </a:t>
            </a:r>
            <a:endParaRPr lang="ru-RU" dirty="0" smtClean="0"/>
          </a:p>
          <a:p>
            <a:pPr>
              <a:buNone/>
            </a:pPr>
            <a:r>
              <a:rPr lang="ru-RU" dirty="0" smtClean="0"/>
              <a:t>стерилизаторы </a:t>
            </a:r>
            <a:r>
              <a:rPr lang="ru-RU" dirty="0" smtClean="0"/>
              <a:t>с </a:t>
            </a:r>
            <a:endParaRPr lang="ru-RU" dirty="0" smtClean="0"/>
          </a:p>
          <a:p>
            <a:pPr>
              <a:buNone/>
            </a:pPr>
            <a:r>
              <a:rPr lang="ru-RU" dirty="0" smtClean="0"/>
              <a:t>емкостью </a:t>
            </a:r>
          </a:p>
          <a:p>
            <a:pPr>
              <a:buNone/>
            </a:pPr>
            <a:r>
              <a:rPr lang="ru-RU" dirty="0" smtClean="0"/>
              <a:t>стерилизационной </a:t>
            </a:r>
          </a:p>
          <a:p>
            <a:pPr>
              <a:buNone/>
            </a:pPr>
            <a:r>
              <a:rPr lang="ru-RU" dirty="0" smtClean="0"/>
              <a:t>камеры </a:t>
            </a:r>
            <a:r>
              <a:rPr lang="ru-RU" dirty="0" smtClean="0"/>
              <a:t>100 </a:t>
            </a:r>
            <a:r>
              <a:rPr lang="ru-RU" i="1" dirty="0" smtClean="0"/>
              <a:t>л</a:t>
            </a:r>
            <a:r>
              <a:rPr lang="ru-RU" dirty="0" smtClean="0"/>
              <a:t> </a:t>
            </a:r>
            <a:r>
              <a:rPr lang="ru-RU" dirty="0" smtClean="0"/>
              <a:t>и</a:t>
            </a:r>
          </a:p>
          <a:p>
            <a:pPr>
              <a:buNone/>
            </a:pPr>
            <a:r>
              <a:rPr lang="ru-RU" dirty="0" smtClean="0"/>
              <a:t> </a:t>
            </a:r>
            <a:r>
              <a:rPr lang="ru-RU" dirty="0" smtClean="0"/>
              <a:t>250 </a:t>
            </a:r>
            <a:r>
              <a:rPr lang="ru-RU" i="1" dirty="0" smtClean="0"/>
              <a:t>л</a:t>
            </a:r>
            <a:r>
              <a:rPr lang="ru-RU" dirty="0" smtClean="0"/>
              <a:t>.</a:t>
            </a:r>
            <a:endParaRPr lang="ru-RU" dirty="0"/>
          </a:p>
        </p:txBody>
      </p:sp>
      <p:pic>
        <p:nvPicPr>
          <p:cNvPr id="5" name="Рисунок 4" descr="852_2876_t1384947007_800x800.jpg"/>
          <p:cNvPicPr>
            <a:picLocks noChangeAspect="1"/>
          </p:cNvPicPr>
          <p:nvPr/>
        </p:nvPicPr>
        <p:blipFill>
          <a:blip r:embed="rId2"/>
          <a:stretch>
            <a:fillRect/>
          </a:stretch>
        </p:blipFill>
        <p:spPr>
          <a:xfrm>
            <a:off x="4214810" y="1928802"/>
            <a:ext cx="4762500" cy="4762500"/>
          </a:xfrm>
          <a:prstGeom prst="rect">
            <a:avLst/>
          </a:prstGeom>
        </p:spPr>
      </p:pic>
    </p:spTree>
  </p:cSld>
  <p:clrMapOvr>
    <a:masterClrMapping/>
  </p:clrMapOvr>
  <p:transition>
    <p:fade thruBlk="1"/>
  </p:transition>
</p:sld>
</file>

<file path=ppt/theme/theme1.xml><?xml version="1.0" encoding="utf-8"?>
<a:theme xmlns:a="http://schemas.openxmlformats.org/drawingml/2006/main" name="Техническая">
  <a:themeElements>
    <a:clrScheme name="Техническая">
      <a:dk1>
        <a:sysClr val="windowText" lastClr="373737"/>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TotalTime>
  <Words>393</Words>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Стерилизационное Оборудование</vt:lpstr>
      <vt:lpstr>Стерилизационное оборудование</vt:lpstr>
      <vt:lpstr>Слайд 3</vt:lpstr>
      <vt:lpstr>Слайд 4</vt:lpstr>
      <vt:lpstr>Слайд 5</vt:lpstr>
      <vt:lpstr>Слайд 6</vt:lpstr>
      <vt:lpstr>Воздушные стерилизаторы</vt:lpstr>
      <vt:lpstr>Слайд 8</vt:lpstr>
      <vt:lpstr>Слайд 9</vt:lpstr>
      <vt:lpstr>Слайд 10</vt:lpstr>
      <vt:lpstr>Слайд 11</vt:lpstr>
      <vt:lpstr>Всё</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Стерилизационное Оборудование</dc:title>
  <dc:creator>User</dc:creator>
  <cp:lastModifiedBy>Deafult User</cp:lastModifiedBy>
  <cp:revision>2</cp:revision>
  <dcterms:created xsi:type="dcterms:W3CDTF">2015-10-27T18:02:16Z</dcterms:created>
  <dcterms:modified xsi:type="dcterms:W3CDTF">2015-10-27T18:21:23Z</dcterms:modified>
</cp:coreProperties>
</file>