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571612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О</a:t>
            </a:r>
            <a:r>
              <a:rPr lang="ru-RU" sz="3200" dirty="0" smtClean="0"/>
              <a:t>сновные понятия теории вероятностей и массового обслуживания.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357826"/>
            <a:ext cx="8062922" cy="13573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Подготовил студент группы:                                                    Мт2-13</a:t>
            </a:r>
          </a:p>
          <a:p>
            <a:pPr algn="r"/>
            <a:r>
              <a:rPr lang="ru-RU" sz="2400" dirty="0" smtClean="0"/>
              <a:t> Казаков Ярослав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Интенсивное и широкомасштабное использование различных технических устройств привело к необходимости появления специализированных организаций и предприятий, предназначенных для профилактики, ремонта и проведения других работ по поддержанию их работоспособности. Примерами таких обслуживающих структур являются сервисные центры, станции технического обслуживания и ремонтные мастерские, состоящие из некоторого числа подсистем, каждую из которых можно считать каналом обслуживания. В число подобных каналов могут входить различные автоматические устройства и бригады людей, выполняющих определенные заказы или функции.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Упомянутые структуры иногда выделяют в специализированную отрасль, которую называют </a:t>
            </a:r>
            <a:r>
              <a:rPr lang="ru-RU" sz="2400" b="1" i="1" dirty="0" smtClean="0"/>
              <a:t>системой массового обслуживания</a:t>
            </a:r>
            <a:r>
              <a:rPr lang="ru-RU" sz="2400" i="1" dirty="0" smtClean="0"/>
              <a:t>,</a:t>
            </a:r>
            <a:r>
              <a:rPr lang="ru-RU" sz="2400" dirty="0" smtClean="0"/>
              <a:t> и ее работу уподобляют обслуживанию поступающего потока заявок-требований на выполнение конкретных услуг. Подобные заявки появляются одна за другой в некоторые, вообще говоря, случайные моменты; их обслуживание требует какого-то времени, после чего освободившийся канал снова готов для удовлетворения очередного требования. Так как каждая система массового обслуживания обладает определенной пропускной способностью и ограниченным числом каналов, то возникла необходимость в установлении зависимостей между перечисленными выше ее свойствами и характером потока входящих заявок.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Установлением подобных зависимостей и иных закономерностей функционирования рассматриваемых здесь систем занимается </a:t>
            </a:r>
            <a:r>
              <a:rPr lang="ru-RU" sz="2400" i="1" dirty="0" smtClean="0"/>
              <a:t>теория массового обслуживания,</a:t>
            </a:r>
            <a:r>
              <a:rPr lang="ru-RU" sz="2400" dirty="0" smtClean="0"/>
              <a:t> а в качестве характеристик их результативности в ней применяют различные показатели и параметры:</a:t>
            </a:r>
            <a:br>
              <a:rPr lang="ru-RU" sz="2400" dirty="0" smtClean="0"/>
            </a:br>
            <a:r>
              <a:rPr lang="ru-RU" sz="2400" dirty="0" smtClean="0"/>
              <a:t>• средний процент требований, покидающих систему </a:t>
            </a:r>
            <a:r>
              <a:rPr lang="ru-RU" sz="2400" dirty="0" err="1" smtClean="0"/>
              <a:t>необслуженными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• среднее время простоя отдельных каналов и системы в целом;</a:t>
            </a:r>
            <a:br>
              <a:rPr lang="ru-RU" sz="2400" dirty="0" smtClean="0"/>
            </a:br>
            <a:r>
              <a:rPr lang="ru-RU" sz="2400" dirty="0" smtClean="0"/>
              <a:t>• среднее время ожидания заявки в очереди на обслуживание;</a:t>
            </a:r>
            <a:br>
              <a:rPr lang="ru-RU" sz="2400" dirty="0" smtClean="0"/>
            </a:br>
            <a:r>
              <a:rPr lang="ru-RU" sz="2400" dirty="0" smtClean="0"/>
              <a:t>• вероятность немедленного приема требования к обслуживанию;</a:t>
            </a:r>
            <a:br>
              <a:rPr lang="ru-RU" sz="2400" dirty="0" smtClean="0"/>
            </a:br>
            <a:r>
              <a:rPr lang="ru-RU" sz="2400" dirty="0" smtClean="0"/>
              <a:t>• закон распределения длины очереди заявок на обслуживание и т.д.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Наиболее широко в теории массового обслуживания рассматриваются так называемые простейшие (или стационарные пуассоновские) потоки, которые обладают следующими тремя важными свойствами:</a:t>
            </a:r>
            <a:br>
              <a:rPr lang="ru-RU" sz="2400" dirty="0" smtClean="0"/>
            </a:br>
            <a:r>
              <a:rPr lang="ru-RU" sz="2400" dirty="0" smtClean="0"/>
              <a:t>а) </a:t>
            </a:r>
            <a:r>
              <a:rPr lang="ru-RU" sz="2400" i="1" dirty="0" smtClean="0"/>
              <a:t>ординарность,</a:t>
            </a:r>
            <a:r>
              <a:rPr lang="ru-RU" sz="2400" dirty="0" smtClean="0"/>
              <a:t> когда вероятность попадания на элементарный интервал </a:t>
            </a:r>
            <a:r>
              <a:rPr lang="ru-RU" sz="2400" i="1" dirty="0" err="1" smtClean="0"/>
              <a:t>At</a:t>
            </a:r>
            <a:r>
              <a:rPr lang="ru-RU" sz="2400" dirty="0" smtClean="0"/>
              <a:t> времени двух и более событий оказывается пренебрежимо малой по сравнению с вероятностью попадания туда одного события;</a:t>
            </a:r>
            <a:br>
              <a:rPr lang="ru-RU" sz="2400" dirty="0" smtClean="0"/>
            </a:br>
            <a:r>
              <a:rPr lang="ru-RU" sz="2400" dirty="0" smtClean="0"/>
              <a:t>б) </a:t>
            </a:r>
            <a:r>
              <a:rPr lang="ru-RU" sz="2400" i="1" dirty="0" smtClean="0"/>
              <a:t>отсутствие последействия,</a:t>
            </a:r>
            <a:r>
              <a:rPr lang="ru-RU" sz="2400" dirty="0" smtClean="0"/>
              <a:t> если для любых не перекрывающихся интервалов времени число событий, попадающих на один из них, не зависит от числа событий, наблюдаемых на всех других;</a:t>
            </a:r>
            <a:br>
              <a:rPr lang="ru-RU" sz="2400" dirty="0" smtClean="0"/>
            </a:br>
            <a:r>
              <a:rPr lang="ru-RU" sz="2400" dirty="0" smtClean="0"/>
              <a:t>в) </a:t>
            </a:r>
            <a:r>
              <a:rPr lang="ru-RU" sz="2400" i="1" dirty="0" smtClean="0"/>
              <a:t>стационарность,</a:t>
            </a:r>
            <a:r>
              <a:rPr lang="ru-RU" sz="2400" dirty="0" smtClean="0"/>
              <a:t> когда вероятность наблюдения того или иного количества событий за интервал времени [t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; t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] зависит лишь от его продолжительности и не зависит от местоположения на оси времени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Иллюстрация плотности распределения простейшего потока событий</a:t>
            </a:r>
            <a:endParaRPr lang="ru-RU" sz="2800" dirty="0"/>
          </a:p>
        </p:txBody>
      </p:sp>
      <p:pic>
        <p:nvPicPr>
          <p:cNvPr id="5" name="Содержимое 4" descr="image1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357430"/>
            <a:ext cx="6949943" cy="224191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000125" y="0"/>
            <a:ext cx="8143875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Убедиться в этом можно с </a:t>
            </a:r>
            <a:r>
              <a:rPr lang="ru-RU" sz="2000" dirty="0" smtClean="0"/>
              <a:t>помощью </a:t>
            </a:r>
            <a:r>
              <a:rPr lang="ru-RU" sz="2000" dirty="0" smtClean="0"/>
              <a:t>нижней </a:t>
            </a:r>
            <a:r>
              <a:rPr lang="ru-RU" sz="2000" dirty="0" smtClean="0"/>
              <a:t>прямой </a:t>
            </a:r>
            <a:r>
              <a:rPr lang="ru-RU" sz="2000" dirty="0" smtClean="0"/>
              <a:t>точки-события которой на оси времени </a:t>
            </a:r>
            <a:r>
              <a:rPr lang="ru-RU" sz="2000" dirty="0" err="1" smtClean="0"/>
              <a:t>t</a:t>
            </a:r>
            <a:r>
              <a:rPr lang="ru-RU" sz="2000" dirty="0" smtClean="0"/>
              <a:t> свидетельствуют о соблюдении требований стационарности, ординарности и отсутствия последействия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При этом оказывается, что число событий, попадающих на </a:t>
            </a:r>
            <a:r>
              <a:rPr lang="ru-RU" sz="2000" dirty="0" smtClean="0"/>
              <a:t>участок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, распределено по закону Пуассона с математическим ожиданием </a:t>
            </a:r>
            <a:r>
              <a:rPr lang="ru-RU" sz="2000" i="1" dirty="0" smtClean="0"/>
              <a:t>а = </a:t>
            </a:r>
            <a:r>
              <a:rPr lang="ru-RU" sz="2000" i="1" dirty="0" err="1" smtClean="0"/>
              <a:t>Xt</a:t>
            </a:r>
            <a:r>
              <a:rPr lang="ru-RU" sz="2000" i="1" dirty="0" smtClean="0"/>
              <a:t>,</a:t>
            </a:r>
            <a:r>
              <a:rPr lang="ru-RU" sz="2000" dirty="0" smtClean="0"/>
              <a:t> </a:t>
            </a:r>
            <a:r>
              <a:rPr lang="ru-RU" sz="2000" dirty="0" err="1" smtClean="0"/>
              <a:t>а</a:t>
            </a:r>
            <a:r>
              <a:rPr lang="ru-RU" sz="2000" dirty="0" smtClean="0"/>
              <a:t> вероятность </a:t>
            </a:r>
            <a:r>
              <a:rPr lang="ru-RU" sz="2000" i="1" dirty="0" smtClean="0"/>
              <a:t>Р </a:t>
            </a:r>
            <a:r>
              <a:rPr lang="ru-RU" sz="2000" i="1" baseline="-25000" dirty="0" err="1" smtClean="0"/>
              <a:t>m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t</a:t>
            </a:r>
            <a:r>
              <a:rPr lang="ru-RU" sz="2000" i="1" dirty="0" smtClean="0"/>
              <a:t>)</a:t>
            </a:r>
            <a:r>
              <a:rPr lang="ru-RU" sz="2000" dirty="0" smtClean="0"/>
              <a:t> появления за это время ровно </a:t>
            </a:r>
            <a:r>
              <a:rPr lang="ru-RU" sz="2000" i="1" dirty="0" smtClean="0"/>
              <a:t>т</a:t>
            </a:r>
            <a:r>
              <a:rPr lang="ru-RU" sz="2000" dirty="0" smtClean="0"/>
              <a:t> событий определяется по </a:t>
            </a:r>
            <a:r>
              <a:rPr lang="ru-RU" sz="2000" dirty="0" smtClean="0"/>
              <a:t>формуле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где </a:t>
            </a:r>
            <a:r>
              <a:rPr lang="ru-RU" sz="2000" dirty="0" err="1" smtClean="0"/>
              <a:t>λ </a:t>
            </a:r>
            <a:r>
              <a:rPr lang="ru-RU" sz="2000" dirty="0" smtClean="0"/>
              <a:t>– плотность потока (среднее число событий, приходящихся на единицу времени).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6" name="Рисунок 5" descr="image1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1571612"/>
            <a:ext cx="2114562" cy="402774"/>
          </a:xfrm>
          <a:prstGeom prst="rect">
            <a:avLst/>
          </a:prstGeom>
        </p:spPr>
      </p:pic>
      <p:pic>
        <p:nvPicPr>
          <p:cNvPr id="7" name="Рисунок 6" descr="image1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071810"/>
            <a:ext cx="1861395" cy="75247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00125" y="0"/>
            <a:ext cx="8143875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Если </a:t>
            </a:r>
            <a:r>
              <a:rPr lang="ru-RU" sz="2400" dirty="0" smtClean="0"/>
              <a:t>же под событиями простейшего потока подразумевать отказы, то это означает, что вероятность их появления в данный момент не зависит от того, сколько времени устройство уже отработало. Это утверждение справедливо для сложных объектов, состоящих из большого числа элементов с разной интенсивностью отказов, но не относится к отказам </a:t>
            </a:r>
            <a:r>
              <a:rPr lang="ru-RU" sz="2400" dirty="0" err="1" smtClean="0"/>
              <a:t>износового</a:t>
            </a:r>
            <a:r>
              <a:rPr lang="ru-RU" sz="2400" dirty="0" smtClean="0"/>
              <a:t> типа. Вот почему простейший поток нашел большое применение в исследованиях надежности, например с помощью так называемых </a:t>
            </a:r>
            <a:r>
              <a:rPr lang="ru-RU" sz="2400" dirty="0" err="1" smtClean="0"/>
              <a:t>марковских</a:t>
            </a:r>
            <a:r>
              <a:rPr lang="ru-RU" sz="2400" dirty="0" smtClean="0"/>
              <a:t> цепей событий, что и будет продемонстрировано ниже (например, при моделировании аварийности и травматизма).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Теперь мы знаем что такое:</a:t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r>
              <a:rPr lang="ru-RU" sz="2400" dirty="0" smtClean="0"/>
              <a:t>Основные понятия теории массового обслуживания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pic>
        <p:nvPicPr>
          <p:cNvPr id="4" name="Рисунок 3" descr="ISS_8942_047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214422"/>
            <a:ext cx="6357982" cy="537703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333333"/>
      </a:dk1>
      <a:lt1>
        <a:sysClr val="window" lastClr="F0F0F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263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на тему: Основные понятия теории вероятностей и массового обслуживания.</vt:lpstr>
      <vt:lpstr>Интенсивное и широкомасштабное использование различных технических устройств привело к необходимости появления специализированных организаций и предприятий, предназначенных для профилактики, ремонта и проведения других работ по поддержанию их работоспособности. Примерами таких обслуживающих структур являются сервисные центры, станции технического обслуживания и ремонтные мастерские, состоящие из некоторого числа подсистем, каждую из которых можно считать каналом обслуживания. В число подобных каналов могут входить различные автоматические устройства и бригады людей, выполняющих определенные заказы или функции.</vt:lpstr>
      <vt:lpstr>Упомянутые структуры иногда выделяют в специализированную отрасль, которую называют системой массового обслуживания, и ее работу уподобляют обслуживанию поступающего потока заявок-требований на выполнение конкретных услуг. Подобные заявки появляются одна за другой в некоторые, вообще говоря, случайные моменты; их обслуживание требует какого-то времени, после чего освободившийся канал снова готов для удовлетворения очередного требования. Так как каждая система массового обслуживания обладает определенной пропускной способностью и ограниченным числом каналов, то возникла необходимость в установлении зависимостей между перечисленными выше ее свойствами и характером потока входящих заявок.</vt:lpstr>
      <vt:lpstr>Установлением подобных зависимостей и иных закономерностей функционирования рассматриваемых здесь систем занимается теория массового обслуживания, а в качестве характеристик их результативности в ней применяют различные показатели и параметры: • средний процент требований, покидающих систему необслуженными; • среднее время простоя отдельных каналов и системы в целом; • среднее время ожидания заявки в очереди на обслуживание; • вероятность немедленного приема требования к обслуживанию; • закон распределения длины очереди заявок на обслуживание и т.д. </vt:lpstr>
      <vt:lpstr>Наиболее широко в теории массового обслуживания рассматриваются так называемые простейшие (или стационарные пуассоновские) потоки, которые обладают следующими тремя важными свойствами: а) ординарность, когда вероятность попадания на элементарный интервал At времени двух и более событий оказывается пренебрежимо малой по сравнению с вероятностью попадания туда одного события; б) отсутствие последействия, если для любых не перекрывающихся интервалов времени число событий, попадающих на один из них, не зависит от числа событий, наблюдаемых на всех других; в) стационарность, когда вероятность наблюдения того или иного количества событий за интервал времени [t1; t2] зависит лишь от его продолжительности и не зависит от местоположения на оси времени </vt:lpstr>
      <vt:lpstr>Иллюстрация плотности распределения простейшего потока событий</vt:lpstr>
      <vt:lpstr>Слайд 7</vt:lpstr>
      <vt:lpstr>Слайд 8</vt:lpstr>
      <vt:lpstr>Теперь мы знаем что такое:  Основные понятия теории массового обслуживания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Основные понятия теории вероятностей и массового обслуживания.</dc:title>
  <dc:creator>ASUS</dc:creator>
  <cp:lastModifiedBy>Deafult User</cp:lastModifiedBy>
  <cp:revision>5</cp:revision>
  <dcterms:created xsi:type="dcterms:W3CDTF">2015-09-24T13:15:10Z</dcterms:created>
  <dcterms:modified xsi:type="dcterms:W3CDTF">2015-09-24T14:23:10Z</dcterms:modified>
</cp:coreProperties>
</file>