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F64D9-8C44-43E7-99B0-D1CE75F051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B4D4A-E311-406F-B6E5-076D25B79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35AEE-41FD-4EF9-BE14-B930F71C6A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CB605-01DC-49C2-BD7B-9B7C5D833A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4F1C9-02D3-4CA4-BBA7-F4E819BBF4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7B8A4-FEC4-4F6D-BB7A-EEA79800C1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35B07-0119-42BA-9E0A-46733B4FC4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26CDB-BFA9-4ABE-8745-BA9735875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E88BB-7E5A-42EA-AEBA-FCB0F47644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3A634-AA0B-40B0-B395-950D7C031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02587-8E63-4AF0-ABE3-8A76D7BE89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6C9FEF-84E0-4C57-B898-9F7AA2513B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1188" y="1839481"/>
            <a:ext cx="8353300" cy="9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76176" bIns="0" anchor="ctr">
            <a:spAutoFit/>
          </a:bodyPr>
          <a:lstStyle/>
          <a:p>
            <a:r>
              <a:rPr lang="ru-RU" sz="2800" dirty="0"/>
              <a:t>УСИЛИТЕЛИ ЭЛЕКТРИЧЕСКИХ СИГНАЛОВ</a:t>
            </a:r>
            <a:endParaRPr lang="ru-RU" sz="2800" u="sng" dirty="0"/>
          </a:p>
          <a:p>
            <a:pPr eaLnBrk="0" hangingPunct="0"/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5943600" y="3886200"/>
            <a:ext cx="3200400" cy="1752600"/>
          </a:xfrm>
        </p:spPr>
        <p:txBody>
          <a:bodyPr/>
          <a:lstStyle/>
          <a:p>
            <a:r>
              <a:rPr lang="ru-RU" sz="2400" dirty="0" smtClean="0"/>
              <a:t>Выполнил</a:t>
            </a:r>
          </a:p>
          <a:p>
            <a:r>
              <a:rPr lang="ru-RU" sz="2400" dirty="0" smtClean="0"/>
              <a:t>Березин Кирилл</a:t>
            </a:r>
          </a:p>
          <a:p>
            <a:r>
              <a:rPr lang="ru-RU" sz="2400" dirty="0" smtClean="0"/>
              <a:t>Группа МТ1-12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24075" y="620713"/>
            <a:ext cx="4708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 i="1"/>
              <a:t>Дифференциальный усилитель</a:t>
            </a:r>
          </a:p>
        </p:txBody>
      </p:sp>
      <p:pic>
        <p:nvPicPr>
          <p:cNvPr id="10245" name="Picture 5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83312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836613"/>
            <a:ext cx="8532812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8975" y="5949950"/>
            <a:ext cx="789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Упрощенная структурная схема ОУ и его обозначение на схемах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549275"/>
            <a:ext cx="8099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cs typeface="Times New Roman" pitchFamily="18" charset="0"/>
              </a:rPr>
              <a:t>При упрощенном расчете усилителя обычно полагают, что ОУ идеален, то есть </a:t>
            </a:r>
            <a:endParaRPr lang="ru-RU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95288" y="981075"/>
          <a:ext cx="1343025" cy="238125"/>
        </p:xfrm>
        <a:graphic>
          <a:graphicData uri="http://schemas.openxmlformats.org/presentationml/2006/ole">
            <p:oleObj spid="_x0000_s18437" name="Формула" r:id="rId3" imgW="1346200" imgH="241300" progId="Equation.3">
              <p:embed/>
            </p:oleObj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908175" y="90805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cs typeface="Times New Roman" pitchFamily="18" charset="0"/>
              </a:rPr>
              <a:t> и </a:t>
            </a:r>
            <a:endParaRPr lang="ru-RU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484438" y="981075"/>
          <a:ext cx="723900" cy="238125"/>
        </p:xfrm>
        <a:graphic>
          <a:graphicData uri="http://schemas.openxmlformats.org/presentationml/2006/ole">
            <p:oleObj spid="_x0000_s18436" name="Формула" r:id="rId4" imgW="723586" imgH="241195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952500" y="3835400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. </a:t>
            </a:r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79388" y="1484313"/>
            <a:ext cx="1062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При этом </a:t>
            </a:r>
            <a:endParaRPr lang="ru-RU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1258888" y="1557338"/>
          <a:ext cx="638175" cy="212725"/>
        </p:xfrm>
        <a:graphic>
          <a:graphicData uri="http://schemas.openxmlformats.org/presentationml/2006/ole">
            <p:oleObj spid="_x0000_s18443" name="Формула" r:id="rId5" imgW="634680" imgH="215640" progId="Equation.3">
              <p:embed/>
            </p:oleObj>
          </a:graphicData>
        </a:graphic>
      </p:graphicFrame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763713" y="1484313"/>
            <a:ext cx="6253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. Поскольку выходное напряжение имеет определенное значение, то </a:t>
            </a:r>
            <a:endParaRPr lang="ru-RU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7956550" y="1484313"/>
          <a:ext cx="533400" cy="266700"/>
        </p:xfrm>
        <a:graphic>
          <a:graphicData uri="http://schemas.openxmlformats.org/presentationml/2006/ole">
            <p:oleObj spid="_x0000_s18442" name="Формула" r:id="rId6" imgW="532937" imgH="266469" progId="Equation.3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79388" y="1989138"/>
            <a:ext cx="450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должно стремиться к нулю (в идеальном случае </a:t>
            </a:r>
            <a:endParaRPr lang="ru-RU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643438" y="2060575"/>
          <a:ext cx="1590675" cy="266700"/>
        </p:xfrm>
        <a:graphic>
          <a:graphicData uri="http://schemas.openxmlformats.org/presentationml/2006/ole">
            <p:oleObj spid="_x0000_s18441" name="Формула" r:id="rId7" imgW="1586811" imgH="266584" progId="Equation.3">
              <p:embed/>
            </p:oleObj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156325" y="1989138"/>
            <a:ext cx="366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). </a:t>
            </a:r>
            <a:endParaRPr lang="ru-RU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2636838"/>
            <a:ext cx="773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Тогда точка </a:t>
            </a:r>
            <a:r>
              <a:rPr lang="ru-RU" sz="1400" i="1">
                <a:cs typeface="Times New Roman" pitchFamily="18" charset="0"/>
              </a:rPr>
              <a:t>А</a:t>
            </a:r>
            <a:r>
              <a:rPr lang="ru-RU" sz="1600">
                <a:cs typeface="Times New Roman" pitchFamily="18" charset="0"/>
              </a:rPr>
              <a:t> на схеме будет как бы заземлена: ее называют виртуальной землей.</a:t>
            </a:r>
            <a:endParaRPr lang="en-US" sz="1600">
              <a:cs typeface="Times New Roman" pitchFamily="18" charset="0"/>
            </a:endParaRPr>
          </a:p>
          <a:p>
            <a:pPr algn="just"/>
            <a:r>
              <a:rPr lang="ru-RU" sz="1600">
                <a:cs typeface="Times New Roman" pitchFamily="18" charset="0"/>
              </a:rPr>
              <a:t> А на входе ОУ будет виртуальное замыкание, при котором </a:t>
            </a:r>
            <a:endParaRPr lang="ru-RU"/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5867400" y="2997200"/>
          <a:ext cx="838200" cy="266700"/>
        </p:xfrm>
        <a:graphic>
          <a:graphicData uri="http://schemas.openxmlformats.org/presentationml/2006/ole">
            <p:oleObj spid="_x0000_s18449" name="Формула" r:id="rId8" imgW="837836" imgH="266584" progId="Equation.3">
              <p:embed/>
            </p:oleObj>
          </a:graphicData>
        </a:graphic>
      </p:graphicFrame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443663" y="2924175"/>
            <a:ext cx="754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и </a:t>
            </a:r>
            <a:endParaRPr lang="ru-RU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7308850" y="2997200"/>
          <a:ext cx="752475" cy="266700"/>
        </p:xfrm>
        <a:graphic>
          <a:graphicData uri="http://schemas.openxmlformats.org/presentationml/2006/ole">
            <p:oleObj spid="_x0000_s18448" name="Формула" r:id="rId9" imgW="748975" imgH="266584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75"/>
            <a:ext cx="91376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07" name="Group 19"/>
          <p:cNvGraphicFramePr>
            <a:graphicFrameLocks noGrp="1"/>
          </p:cNvGraphicFramePr>
          <p:nvPr/>
        </p:nvGraphicFramePr>
        <p:xfrm>
          <a:off x="900113" y="5373688"/>
          <a:ext cx="7775575" cy="701040"/>
        </p:xfrm>
        <a:graphic>
          <a:graphicData uri="http://schemas.openxmlformats.org/drawingml/2006/table">
            <a:tbl>
              <a:tblPr/>
              <a:tblGrid>
                <a:gridCol w="3887787"/>
                <a:gridCol w="388778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 инвертирующего усилителя на ОУ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Неинвертирующий усилитель на ОУ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43213" y="319088"/>
            <a:ext cx="3121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000" b="1" u="sng"/>
              <a:t>Активные фильтры</a:t>
            </a:r>
            <a:r>
              <a:rPr lang="ru-RU" sz="2000" b="1"/>
              <a:t> </a:t>
            </a:r>
          </a:p>
        </p:txBody>
      </p:sp>
      <p:pic>
        <p:nvPicPr>
          <p:cNvPr id="13317" name="Picture 5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91059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29" name="Group 17"/>
          <p:cNvGraphicFramePr>
            <a:graphicFrameLocks noGrp="1"/>
          </p:cNvGraphicFramePr>
          <p:nvPr/>
        </p:nvGraphicFramePr>
        <p:xfrm>
          <a:off x="755650" y="5876925"/>
          <a:ext cx="7704138" cy="396240"/>
        </p:xfrm>
        <a:graphic>
          <a:graphicData uri="http://schemas.openxmlformats.org/drawingml/2006/table">
            <a:tbl>
              <a:tblPr/>
              <a:tblGrid>
                <a:gridCol w="3852863"/>
                <a:gridCol w="38512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Фильтр нижних частот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Резонансный фильтр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692150"/>
            <a:ext cx="814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 u="sng"/>
              <a:t>Применение ОУ для выполнения математических операций</a:t>
            </a:r>
          </a:p>
        </p:txBody>
      </p:sp>
      <p:pic>
        <p:nvPicPr>
          <p:cNvPr id="14341" name="Picture 5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75"/>
            <a:ext cx="9177338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54" name="Group 18"/>
          <p:cNvGraphicFramePr>
            <a:graphicFrameLocks noGrp="1"/>
          </p:cNvGraphicFramePr>
          <p:nvPr/>
        </p:nvGraphicFramePr>
        <p:xfrm>
          <a:off x="395288" y="5734050"/>
          <a:ext cx="8208962" cy="396240"/>
        </p:xfrm>
        <a:graphic>
          <a:graphicData uri="http://schemas.openxmlformats.org/drawingml/2006/table">
            <a:tbl>
              <a:tblPr/>
              <a:tblGrid>
                <a:gridCol w="4321175"/>
                <a:gridCol w="38877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Сумматор напряжений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Вычитающее устройство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132138" y="549275"/>
            <a:ext cx="20399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52352" bIns="0" anchor="ctr">
            <a:spAutoFit/>
          </a:bodyPr>
          <a:lstStyle/>
          <a:p>
            <a:r>
              <a:rPr lang="ru-RU" sz="2000" b="1" u="sng"/>
              <a:t>Интегратор </a:t>
            </a:r>
            <a:endParaRPr lang="ru-RU" sz="2000" b="1"/>
          </a:p>
          <a:p>
            <a:pPr eaLnBrk="0" hangingPunct="0"/>
            <a:endParaRPr lang="ru-RU" sz="2000" b="1"/>
          </a:p>
        </p:txBody>
      </p:sp>
      <p:pic>
        <p:nvPicPr>
          <p:cNvPr id="15365" name="Picture 5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9138"/>
            <a:ext cx="9109075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77" name="Group 17"/>
          <p:cNvGraphicFramePr>
            <a:graphicFrameLocks noGrp="1"/>
          </p:cNvGraphicFramePr>
          <p:nvPr/>
        </p:nvGraphicFramePr>
        <p:xfrm>
          <a:off x="250825" y="5445125"/>
          <a:ext cx="8569325" cy="396240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Интегратор на ОУ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Дифференциатор на ОУ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0825" y="750888"/>
            <a:ext cx="7526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Аналогично схеме инвертирующего усилителя можно записать</a:t>
            </a:r>
            <a:r>
              <a:rPr lang="ru-RU"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835150" y="1196975"/>
          <a:ext cx="3024188" cy="687388"/>
        </p:xfrm>
        <a:graphic>
          <a:graphicData uri="http://schemas.openxmlformats.org/presentationml/2006/ole">
            <p:oleObj spid="_x0000_s19462" name="Формула" r:id="rId3" imgW="2387600" imgH="546100" progId="Equation.3">
              <p:embed/>
            </p:oleObj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68313" y="1993900"/>
            <a:ext cx="5360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При одинаковых значениях сопротивления</a:t>
            </a:r>
            <a:r>
              <a:rPr lang="ru-RU"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195513" y="2636838"/>
          <a:ext cx="1727200" cy="339725"/>
        </p:xfrm>
        <a:graphic>
          <a:graphicData uri="http://schemas.openxmlformats.org/presentationml/2006/ole">
            <p:oleObj spid="_x0000_s19461" name="Формула" r:id="rId4" imgW="1206500" imgH="241300" progId="Equation.3">
              <p:embed/>
            </p:oleObj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995738" y="2565400"/>
            <a:ext cx="1271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>
                <a:cs typeface="Times New Roman" pitchFamily="18" charset="0"/>
              </a:rPr>
              <a:t> имеем </a:t>
            </a:r>
            <a:endParaRPr lang="ru-RU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651500" y="2420938"/>
          <a:ext cx="2160588" cy="638175"/>
        </p:xfrm>
        <a:graphic>
          <a:graphicData uri="http://schemas.openxmlformats.org/presentationml/2006/ole">
            <p:oleObj spid="_x0000_s19460" name="Формула" r:id="rId5" imgW="1511300" imgH="444500" progId="Equation.3">
              <p:embed/>
            </p:oleObj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68313" y="33670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116013" y="260350"/>
            <a:ext cx="671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 i="1"/>
              <a:t>Режимы работы усилителей на транзисторах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292725" y="981075"/>
            <a:ext cx="1816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u="sng">
                <a:cs typeface="Times New Roman" pitchFamily="18" charset="0"/>
              </a:rPr>
              <a:t>Режим</a:t>
            </a:r>
            <a:r>
              <a:rPr lang="ru-RU" sz="2800" b="1" u="sng"/>
              <a:t>  А</a:t>
            </a:r>
            <a:r>
              <a:rPr lang="ru-RU" sz="2800" b="1">
                <a:cs typeface="Times New Roman" pitchFamily="18" charset="0"/>
              </a:rPr>
              <a:t> </a:t>
            </a:r>
            <a:endParaRPr lang="ru-RU" sz="2800" b="1"/>
          </a:p>
        </p:txBody>
      </p:sp>
      <p:pic>
        <p:nvPicPr>
          <p:cNvPr id="3088" name="Picture 16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1200"/>
            <a:ext cx="4533900" cy="614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4211638" y="5734050"/>
            <a:ext cx="477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Входная и выходная характеристики</a:t>
            </a:r>
          </a:p>
          <a:p>
            <a:pPr algn="ctr"/>
            <a:r>
              <a:rPr lang="ru-RU" b="1"/>
              <a:t> и формы сигналов для усилителя</a:t>
            </a:r>
          </a:p>
          <a:p>
            <a:pPr algn="ctr"/>
            <a:r>
              <a:rPr lang="ru-RU" b="1"/>
              <a:t> в режиме </a:t>
            </a:r>
            <a:r>
              <a:rPr lang="ru-RU" b="1" i="1"/>
              <a:t>А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256088" y="1557338"/>
            <a:ext cx="48879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/>
              <a:t>характеризуется тем, что </a:t>
            </a:r>
          </a:p>
          <a:p>
            <a:r>
              <a:rPr lang="ru-RU" b="1"/>
              <a:t>ток на выходе протекает в течение всего</a:t>
            </a:r>
          </a:p>
          <a:p>
            <a:r>
              <a:rPr lang="ru-RU" b="1"/>
              <a:t> периода действия входного сигнала.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419475" y="-76200"/>
            <a:ext cx="169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u="sng">
                <a:cs typeface="Times New Roman" pitchFamily="18" charset="0"/>
              </a:rPr>
              <a:t>Режим</a:t>
            </a:r>
            <a:r>
              <a:rPr lang="ru-RU" sz="2800" u="sng"/>
              <a:t> </a:t>
            </a:r>
            <a:r>
              <a:rPr lang="ru-RU" sz="2800" i="1" u="sng"/>
              <a:t>В</a:t>
            </a:r>
            <a:r>
              <a:rPr lang="ru-RU" sz="2800">
                <a:cs typeface="Times New Roman" pitchFamily="18" charset="0"/>
              </a:rPr>
              <a:t> </a:t>
            </a:r>
            <a:endParaRPr lang="ru-RU" sz="28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374650"/>
            <a:ext cx="7615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cs typeface="Times New Roman" pitchFamily="18" charset="0"/>
              </a:rPr>
              <a:t>характеризуется тем, что ток на выходе протекает в течение </a:t>
            </a:r>
            <a:endParaRPr lang="ru-RU" b="1"/>
          </a:p>
          <a:p>
            <a:r>
              <a:rPr lang="ru-RU" b="1">
                <a:cs typeface="Times New Roman" pitchFamily="18" charset="0"/>
              </a:rPr>
              <a:t>примерно половины периода входного сигнала</a:t>
            </a:r>
            <a:r>
              <a:rPr lang="ru-RU" b="1"/>
              <a:t>, </a:t>
            </a:r>
            <a:r>
              <a:rPr lang="ru-RU" b="1">
                <a:cs typeface="Times New Roman" pitchFamily="18" charset="0"/>
              </a:rPr>
              <a:t>угол отсечки близок к </a:t>
            </a:r>
            <a:endParaRPr lang="ru-RU" b="1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524750" y="765175"/>
          <a:ext cx="749300" cy="230188"/>
        </p:xfrm>
        <a:graphic>
          <a:graphicData uri="http://schemas.openxmlformats.org/presentationml/2006/ole">
            <p:oleObj spid="_x0000_s4105" name="Формула" r:id="rId3" imgW="622030" imgH="190417" progId="Equation.3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966788"/>
            <a:ext cx="678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cs typeface="Times New Roman" pitchFamily="18" charset="0"/>
              </a:rPr>
              <a:t>а рабочая точка выбирается вначале входной характеристики</a:t>
            </a:r>
            <a:r>
              <a:rPr lang="ru-RU" b="1"/>
              <a:t> </a:t>
            </a:r>
          </a:p>
        </p:txBody>
      </p:sp>
      <p:pic>
        <p:nvPicPr>
          <p:cNvPr id="4108" name="Picture 12" descr="Ри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1989138"/>
            <a:ext cx="508952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87450" y="6165850"/>
            <a:ext cx="6910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Входная характеристика и форма тока в режиме </a:t>
            </a:r>
            <a:r>
              <a:rPr lang="ru-RU" b="1" i="1"/>
              <a:t>В</a:t>
            </a:r>
            <a:r>
              <a:rPr lang="ru-RU" b="1"/>
              <a:t> и </a:t>
            </a:r>
            <a:r>
              <a:rPr lang="ru-RU" b="1" i="1"/>
              <a:t>АВ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96975"/>
            <a:ext cx="8385175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42988" y="6021388"/>
            <a:ext cx="761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b="1"/>
              <a:t>Схема включения транзисторов, работающих в режиме </a:t>
            </a:r>
            <a:r>
              <a:rPr lang="ru-RU" b="1" i="1"/>
              <a:t>В</a:t>
            </a:r>
            <a:r>
              <a:rPr lang="ru-RU" b="1"/>
              <a:t> и </a:t>
            </a:r>
            <a:r>
              <a:rPr lang="ru-RU" b="1" i="1"/>
              <a:t>АВ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333375"/>
            <a:ext cx="6726237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11413" y="2997200"/>
            <a:ext cx="4335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/>
              <a:t>Параллельная ООС по напряжению </a:t>
            </a:r>
          </a:p>
        </p:txBody>
      </p:sp>
      <p:pic>
        <p:nvPicPr>
          <p:cNvPr id="6150" name="Picture 6" descr="Р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573463"/>
            <a:ext cx="69532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843213" y="6237288"/>
            <a:ext cx="3389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/>
              <a:t>Параллельная ООС по току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60350"/>
            <a:ext cx="66103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879725" y="2781300"/>
            <a:ext cx="3846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Последовательная ООС по току</a:t>
            </a:r>
          </a:p>
        </p:txBody>
      </p:sp>
      <p:pic>
        <p:nvPicPr>
          <p:cNvPr id="7174" name="Picture 6" descr="Ри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141663"/>
            <a:ext cx="6953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39975" y="6021388"/>
            <a:ext cx="491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/>
              <a:t>Последовательная ООС по напряжению.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268413"/>
            <a:ext cx="706755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971550" y="573405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/>
              <a:t>К оценке влияния ООС на коэффициент усиления усилителя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-252413" y="260350"/>
            <a:ext cx="208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Можно записать: </a:t>
            </a:r>
            <a:endParaRPr lang="ru-RU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763713" y="188913"/>
          <a:ext cx="1828800" cy="523875"/>
        </p:xfrm>
        <a:graphic>
          <a:graphicData uri="http://schemas.openxmlformats.org/presentationml/2006/ole">
            <p:oleObj spid="_x0000_s17414" name="Формула" r:id="rId3" imgW="1828800" imgH="520700" progId="Equation.3">
              <p:embed/>
            </p:oleObj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03575" y="260350"/>
            <a:ext cx="922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где </a:t>
            </a:r>
            <a:endParaRPr lang="ru-RU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140200" y="333375"/>
          <a:ext cx="771525" cy="266700"/>
        </p:xfrm>
        <a:graphic>
          <a:graphicData uri="http://schemas.openxmlformats.org/presentationml/2006/ole">
            <p:oleObj spid="_x0000_s17413" name="Формула" r:id="rId4" imgW="774364" imgH="266584" progId="Equation.3">
              <p:embed/>
            </p:oleObj>
          </a:graphicData>
        </a:graphic>
      </p:graphicFrame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572000" y="260350"/>
            <a:ext cx="754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и </a:t>
            </a:r>
            <a:endParaRPr lang="ru-RU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292725" y="333375"/>
          <a:ext cx="304800" cy="266700"/>
        </p:xfrm>
        <a:graphic>
          <a:graphicData uri="http://schemas.openxmlformats.org/presentationml/2006/ole">
            <p:oleObj spid="_x0000_s17412" name="Формула" r:id="rId5" imgW="304536" imgH="266469" progId="Equation.3">
              <p:embed/>
            </p:oleObj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129213" y="260350"/>
            <a:ext cx="4014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 - комплексные действующие значения.</a:t>
            </a:r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79388" y="981075"/>
            <a:ext cx="5981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Коэффициент усиления усилителя, охваченного обратной связью </a:t>
            </a:r>
            <a:endParaRPr lang="ru-RU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6227763" y="908050"/>
          <a:ext cx="1981200" cy="523875"/>
        </p:xfrm>
        <a:graphic>
          <a:graphicData uri="http://schemas.openxmlformats.org/presentationml/2006/ole">
            <p:oleObj spid="_x0000_s17419" name="Формула" r:id="rId6" imgW="1981200" imgH="520700" progId="Equation.3">
              <p:embed/>
            </p:oleObj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81150" y="3690938"/>
            <a:ext cx="27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50825" y="1700213"/>
            <a:ext cx="124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Так как </a:t>
            </a:r>
            <a:endParaRPr lang="ru-RU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1619250" y="1773238"/>
          <a:ext cx="2124075" cy="266700"/>
        </p:xfrm>
        <a:graphic>
          <a:graphicData uri="http://schemas.openxmlformats.org/presentationml/2006/ole">
            <p:oleObj spid="_x0000_s17423" name="Формула" r:id="rId7" imgW="2120900" imgH="266700" progId="Equation.3">
              <p:embed/>
            </p:oleObj>
          </a:graphicData>
        </a:graphic>
      </p:graphicFrame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348038" y="1700213"/>
            <a:ext cx="221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cs typeface="Times New Roman" pitchFamily="18" charset="0"/>
              </a:rPr>
              <a:t>, в итоге получаем </a:t>
            </a:r>
            <a:endParaRPr lang="ru-RU"/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5580063" y="1628775"/>
          <a:ext cx="1419225" cy="523875"/>
        </p:xfrm>
        <a:graphic>
          <a:graphicData uri="http://schemas.openxmlformats.org/presentationml/2006/ole">
            <p:oleObj spid="_x0000_s17422" name="Формула" r:id="rId8" imgW="1422400" imgH="520700" progId="Equation.3">
              <p:embed/>
            </p:oleObj>
          </a:graphicData>
        </a:graphic>
      </p:graphicFrame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2276475"/>
            <a:ext cx="8351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latin typeface="Times New Roman" pitchFamily="18" charset="0"/>
              </a:rPr>
              <a:t>Из последней формулы видно, что ООС уменьшает усилительные свойства схемы. </a:t>
            </a: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0" y="2708275"/>
            <a:ext cx="1100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Величину </a:t>
            </a:r>
            <a:endParaRPr lang="ru-RU" sz="1600"/>
          </a:p>
        </p:txBody>
      </p:sp>
      <p:graphicFrame>
        <p:nvGraphicFramePr>
          <p:cNvPr id="17440" name="Object 32"/>
          <p:cNvGraphicFramePr>
            <a:graphicFrameLocks noChangeAspect="1"/>
          </p:cNvGraphicFramePr>
          <p:nvPr/>
        </p:nvGraphicFramePr>
        <p:xfrm>
          <a:off x="1116013" y="2708275"/>
          <a:ext cx="865187" cy="314325"/>
        </p:xfrm>
        <a:graphic>
          <a:graphicData uri="http://schemas.openxmlformats.org/presentationml/2006/ole">
            <p:oleObj spid="_x0000_s17440" name="Формула" r:id="rId9" imgW="736280" imgH="266584" progId="Equation.3">
              <p:embed/>
            </p:oleObj>
          </a:graphicData>
        </a:graphic>
      </p:graphicFrame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1979613" y="2708275"/>
            <a:ext cx="449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называют глубиной обратной связи, а величину </a:t>
            </a:r>
            <a:endParaRPr lang="ru-RU" sz="1600"/>
          </a:p>
        </p:txBody>
      </p:sp>
      <p:graphicFrame>
        <p:nvGraphicFramePr>
          <p:cNvPr id="17439" name="Object 31"/>
          <p:cNvGraphicFramePr>
            <a:graphicFrameLocks noChangeAspect="1"/>
          </p:cNvGraphicFramePr>
          <p:nvPr/>
        </p:nvGraphicFramePr>
        <p:xfrm>
          <a:off x="6443663" y="2708275"/>
          <a:ext cx="719137" cy="379413"/>
        </p:xfrm>
        <a:graphic>
          <a:graphicData uri="http://schemas.openxmlformats.org/presentationml/2006/ole">
            <p:oleObj spid="_x0000_s17439" name="Формула" r:id="rId10" imgW="507780" imgH="266584" progId="Equation.3">
              <p:embed/>
            </p:oleObj>
          </a:graphicData>
        </a:graphic>
      </p:graphicFrame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7019925" y="2708275"/>
            <a:ext cx="231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- петлевым усилением. </a:t>
            </a:r>
            <a:endParaRPr lang="ru-RU" sz="1600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0" y="3213100"/>
            <a:ext cx="4797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Если глубина обратной связи достаточно велика, то </a:t>
            </a:r>
            <a:endParaRPr lang="ru-RU" sz="1600"/>
          </a:p>
        </p:txBody>
      </p:sp>
      <p:graphicFrame>
        <p:nvGraphicFramePr>
          <p:cNvPr id="17445" name="Object 37"/>
          <p:cNvGraphicFramePr>
            <a:graphicFrameLocks noChangeAspect="1"/>
          </p:cNvGraphicFramePr>
          <p:nvPr/>
        </p:nvGraphicFramePr>
        <p:xfrm>
          <a:off x="4787900" y="3213100"/>
          <a:ext cx="1000125" cy="314325"/>
        </p:xfrm>
        <a:graphic>
          <a:graphicData uri="http://schemas.openxmlformats.org/presentationml/2006/ole">
            <p:oleObj spid="_x0000_s17445" name="Формула" r:id="rId11" imgW="1002865" imgH="317362" progId="Equation.3">
              <p:embed/>
            </p:oleObj>
          </a:graphicData>
        </a:graphic>
      </p:graphicFrame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5940425" y="32131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cs typeface="Times New Roman" pitchFamily="18" charset="0"/>
              </a:rPr>
              <a:t> и </a:t>
            </a:r>
            <a:endParaRPr lang="ru-RU" sz="1600"/>
          </a:p>
        </p:txBody>
      </p:sp>
      <p:graphicFrame>
        <p:nvGraphicFramePr>
          <p:cNvPr id="17444" name="Object 36"/>
          <p:cNvGraphicFramePr>
            <a:graphicFrameLocks noChangeAspect="1"/>
          </p:cNvGraphicFramePr>
          <p:nvPr/>
        </p:nvGraphicFramePr>
        <p:xfrm>
          <a:off x="6443663" y="3141663"/>
          <a:ext cx="885825" cy="495300"/>
        </p:xfrm>
        <a:graphic>
          <a:graphicData uri="http://schemas.openxmlformats.org/presentationml/2006/ole">
            <p:oleObj spid="_x0000_s17444" name="Формула" r:id="rId12" imgW="888614" imgH="495085" progId="Equation.3">
              <p:embed/>
            </p:oleObj>
          </a:graphicData>
        </a:graphic>
      </p:graphicFrame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2466975" y="3986213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49" name="Object 41"/>
          <p:cNvGraphicFramePr>
            <a:graphicFrameLocks noChangeAspect="1"/>
          </p:cNvGraphicFramePr>
          <p:nvPr/>
        </p:nvGraphicFramePr>
        <p:xfrm>
          <a:off x="3708400" y="4149725"/>
          <a:ext cx="1981200" cy="495300"/>
        </p:xfrm>
        <a:graphic>
          <a:graphicData uri="http://schemas.openxmlformats.org/presentationml/2006/ole">
            <p:oleObj spid="_x0000_s17449" name="Формула" r:id="rId13" imgW="19812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9267825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960563" y="5734050"/>
            <a:ext cx="479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Схема с фиксированным током базы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314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РГУ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Эльдорадо</cp:lastModifiedBy>
  <cp:revision>13</cp:revision>
  <dcterms:created xsi:type="dcterms:W3CDTF">2006-02-25T12:28:52Z</dcterms:created>
  <dcterms:modified xsi:type="dcterms:W3CDTF">2015-06-17T15:18:45Z</dcterms:modified>
</cp:coreProperties>
</file>