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AEF34-38A5-491D-A068-3DED7205D71E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79288-DB9C-45D3-B8BC-32483630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293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79288-DB9C-45D3-B8BC-32483630941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235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963D-7A11-4802-B95F-8A29B3AABA7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12D4-28FA-4A37-B5EB-2C2CB15F5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475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963D-7A11-4802-B95F-8A29B3AABA7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12D4-28FA-4A37-B5EB-2C2CB15F5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46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963D-7A11-4802-B95F-8A29B3AABA7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12D4-28FA-4A37-B5EB-2C2CB15F5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08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963D-7A11-4802-B95F-8A29B3AABA7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12D4-28FA-4A37-B5EB-2C2CB15F5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95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963D-7A11-4802-B95F-8A29B3AABA7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12D4-28FA-4A37-B5EB-2C2CB15F5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18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963D-7A11-4802-B95F-8A29B3AABA7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12D4-28FA-4A37-B5EB-2C2CB15F5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66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963D-7A11-4802-B95F-8A29B3AABA7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12D4-28FA-4A37-B5EB-2C2CB15F5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70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963D-7A11-4802-B95F-8A29B3AABA7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12D4-28FA-4A37-B5EB-2C2CB15F5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27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963D-7A11-4802-B95F-8A29B3AABA7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12D4-28FA-4A37-B5EB-2C2CB15F5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36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963D-7A11-4802-B95F-8A29B3AABA7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12D4-28FA-4A37-B5EB-2C2CB15F5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55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963D-7A11-4802-B95F-8A29B3AABA7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12D4-28FA-4A37-B5EB-2C2CB15F5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40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B963D-7A11-4802-B95F-8A29B3AABA7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C12D4-28FA-4A37-B5EB-2C2CB15F5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56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7976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Аппараты </a:t>
            </a:r>
            <a:r>
              <a:rPr lang="ru-RU" sz="6000" dirty="0" err="1" smtClean="0">
                <a:solidFill>
                  <a:srgbClr val="FF0000"/>
                </a:solidFill>
              </a:rPr>
              <a:t>электрохирургии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85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Аппарат электрохирургический высокочастотный ЭХВЧ-150-МЕДСИ (150 Вт</a:t>
            </a:r>
            <a:r>
              <a:rPr lang="ru-RU" sz="3200" dirty="0" smtClean="0">
                <a:solidFill>
                  <a:srgbClr val="FF0000"/>
                </a:solidFill>
              </a:rPr>
              <a:t>) </a:t>
            </a:r>
            <a:r>
              <a:rPr lang="ru-RU" sz="2800" dirty="0" smtClean="0">
                <a:solidFill>
                  <a:srgbClr val="FF0000"/>
                </a:solidFill>
              </a:rPr>
              <a:t>предназначен </a:t>
            </a:r>
            <a:r>
              <a:rPr lang="ru-RU" sz="2800" dirty="0">
                <a:solidFill>
                  <a:srgbClr val="FF0000"/>
                </a:solidFill>
              </a:rPr>
              <a:t>для микрохирургии и коагуляции биологических тканей токами высокой частоты </a:t>
            </a:r>
            <a:r>
              <a:rPr lang="ru-RU" sz="2800" dirty="0" err="1">
                <a:solidFill>
                  <a:srgbClr val="FF0000"/>
                </a:solidFill>
              </a:rPr>
              <a:t>монополярным</a:t>
            </a:r>
            <a:r>
              <a:rPr lang="ru-RU" sz="2800" dirty="0">
                <a:solidFill>
                  <a:srgbClr val="FF0000"/>
                </a:solidFill>
              </a:rPr>
              <a:t> методом. Аппарат ЭХВЧ-150-МЕДСИ рекомендован к использованию в стационарах хирургического профиля и бригадах скорой помощи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Электрохирургический высокочастотный аппарат ЭХВЧ-150-МЕДСИ (150 Вт)</a:t>
            </a:r>
            <a:r>
              <a:rPr lang="ru-RU" sz="2800" b="1" dirty="0">
                <a:solidFill>
                  <a:srgbClr val="FF0000"/>
                </a:solidFill>
              </a:rPr>
              <a:t> </a:t>
            </a:r>
            <a:r>
              <a:rPr lang="ru-RU" sz="2800" dirty="0">
                <a:solidFill>
                  <a:srgbClr val="FF0000"/>
                </a:solidFill>
              </a:rPr>
              <a:t>применяется в различных областях современной медицины</a:t>
            </a:r>
            <a:r>
              <a:rPr lang="ru-RU" sz="2800" b="1" dirty="0">
                <a:solidFill>
                  <a:srgbClr val="FF0000"/>
                </a:solidFill>
              </a:rPr>
              <a:t> - </a:t>
            </a:r>
            <a:r>
              <a:rPr lang="ru-RU" sz="2800" dirty="0">
                <a:solidFill>
                  <a:srgbClr val="FF0000"/>
                </a:solidFill>
              </a:rPr>
              <a:t>абдоминальная хирургия, пластическая хирургия, гинекология (включая </a:t>
            </a:r>
            <a:r>
              <a:rPr lang="ru-RU" sz="2800" dirty="0" err="1">
                <a:solidFill>
                  <a:srgbClr val="FF0000"/>
                </a:solidFill>
              </a:rPr>
              <a:t>конизацию</a:t>
            </a:r>
            <a:r>
              <a:rPr lang="ru-RU" sz="2800" dirty="0">
                <a:solidFill>
                  <a:srgbClr val="FF0000"/>
                </a:solidFill>
              </a:rPr>
              <a:t>), лапароскопия, проктология, эндоскопия, ветеринария и т.д.</a:t>
            </a:r>
          </a:p>
        </p:txBody>
      </p:sp>
    </p:spTree>
    <p:extLst>
      <p:ext uri="{BB962C8B-B14F-4D97-AF65-F5344CB8AC3E}">
        <p14:creationId xmlns:p14="http://schemas.microsoft.com/office/powerpoint/2010/main" val="37494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Особенности и преимущества Аппарата электрохирургического высокочастотного ЭХВЧ-150-МЕДСИ (150 Вт</a:t>
            </a:r>
            <a:r>
              <a:rPr lang="ru-RU" sz="3600" dirty="0" smtClean="0"/>
              <a:t>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fontAlgn="ctr">
              <a:buNone/>
            </a:pPr>
            <a:endParaRPr lang="ru-RU" dirty="0"/>
          </a:p>
          <a:p>
            <a:pPr fontAlgn="base"/>
            <a:r>
              <a:rPr lang="ru-RU" dirty="0"/>
              <a:t>Возможность выпуска в различной комплектации </a:t>
            </a:r>
            <a:r>
              <a:rPr lang="ru-RU" i="1" dirty="0"/>
              <a:t>для широкого круга специалистов </a:t>
            </a:r>
            <a:r>
              <a:rPr lang="ru-RU" dirty="0"/>
              <a:t>– косметологов, стоматологов, дерматологов и др.;</a:t>
            </a:r>
          </a:p>
          <a:p>
            <a:pPr fontAlgn="base"/>
            <a:r>
              <a:rPr lang="ru-RU" dirty="0"/>
              <a:t>Наличие </a:t>
            </a:r>
            <a:r>
              <a:rPr lang="ru-RU" i="1" dirty="0"/>
              <a:t>большого выбора электродов</a:t>
            </a:r>
            <a:r>
              <a:rPr lang="ru-RU" dirty="0"/>
              <a:t>, что позволяет проводить самые разнообразные операции – резание, коагуляция, биполярная коагуляция;</a:t>
            </a:r>
          </a:p>
          <a:p>
            <a:pPr fontAlgn="base"/>
            <a:r>
              <a:rPr lang="ru-RU" dirty="0"/>
              <a:t>Возможность введения в блок режима </a:t>
            </a:r>
            <a:r>
              <a:rPr lang="ru-RU" i="1" dirty="0"/>
              <a:t>спрей-коагуляции</a:t>
            </a:r>
            <a:r>
              <a:rPr lang="ru-RU" dirty="0"/>
              <a:t> (</a:t>
            </a:r>
            <a:r>
              <a:rPr lang="ru-RU" dirty="0" err="1"/>
              <a:t>безконтактная</a:t>
            </a:r>
            <a:r>
              <a:rPr lang="ru-RU" dirty="0"/>
              <a:t> коагуляция тканей, гемостаз на паренхиматозных органах);</a:t>
            </a:r>
          </a:p>
          <a:p>
            <a:pPr fontAlgn="base"/>
            <a:r>
              <a:rPr lang="ru-RU" dirty="0"/>
              <a:t>Наличие </a:t>
            </a:r>
            <a:r>
              <a:rPr lang="ru-RU" i="1" dirty="0"/>
              <a:t>ручки плавной регулировки мощности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Наличие </a:t>
            </a:r>
            <a:r>
              <a:rPr lang="ru-RU" i="1" dirty="0"/>
              <a:t>одноклавишной педали</a:t>
            </a:r>
            <a:r>
              <a:rPr lang="ru-RU" dirty="0"/>
              <a:t>, с помощью которой осуществляется управление подачей мощности на инструмент.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00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ctr"/>
            <a:r>
              <a:rPr lang="ru-RU" sz="3200" dirty="0"/>
              <a:t>Технические характеристики Аппарата электрохирургического высокочастотного ЭХВЧ-150-МЕДСИ (150 Вт</a:t>
            </a:r>
            <a:r>
              <a:rPr lang="ru-RU" sz="3200" dirty="0" smtClean="0"/>
              <a:t>):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979485"/>
              </p:ext>
            </p:extLst>
          </p:nvPr>
        </p:nvGraphicFramePr>
        <p:xfrm>
          <a:off x="457200" y="1600200"/>
          <a:ext cx="8229600" cy="4844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16835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</a:rPr>
                        <a:t>Максимальная выходная мощность, Ом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  <a:endParaRPr lang="ru-RU" dirty="0">
                        <a:effectLst/>
                      </a:endParaRPr>
                    </a:p>
                  </a:txBody>
                  <a:tcPr marL="95250" marR="95250" marT="28575" marB="28575" anchor="ctr"/>
                </a:tc>
              </a:tr>
              <a:tr h="6168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Максимальная выходная мощность на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монополярном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выходе, на номинальной нагрузке</a:t>
                      </a:r>
                    </a:p>
                    <a:p>
                      <a:pPr algn="ctr"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Режим «резание», Вт</a:t>
                      </a:r>
                    </a:p>
                    <a:p>
                      <a:pPr algn="ctr"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Режим «коагуляция», Вт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t"/>
                      <a:endParaRPr lang="ru-RU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  <a:p>
                      <a:pPr algn="ctr"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/>
                </a:tc>
              </a:tr>
              <a:tr h="616835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</a:rPr>
                        <a:t>Максимальная выходная мощность на биполярном выходе, Вт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 smtClean="0">
                          <a:effectLst/>
                        </a:rPr>
                        <a:t>150</a:t>
                      </a:r>
                      <a:endParaRPr lang="ru-RU" dirty="0">
                        <a:effectLst/>
                      </a:endParaRPr>
                    </a:p>
                  </a:txBody>
                  <a:tcPr marL="95250" marR="95250" marT="28575" marB="28575" anchor="ctr"/>
                </a:tc>
              </a:tr>
              <a:tr h="616835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</a:rPr>
                        <a:t>Рабочая частота, кГц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 smtClean="0">
                          <a:effectLst/>
                        </a:rPr>
                        <a:t>440</a:t>
                      </a:r>
                      <a:endParaRPr lang="ru-RU" dirty="0">
                        <a:effectLst/>
                      </a:endParaRPr>
                    </a:p>
                  </a:txBody>
                  <a:tcPr marL="95250" marR="95250" marT="28575" marB="28575" anchor="ctr"/>
                </a:tc>
              </a:tr>
              <a:tr h="6168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Питание от сети переменного тока:</a:t>
                      </a:r>
                    </a:p>
                    <a:p>
                      <a:pPr algn="ctr"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Напряжение, В</a:t>
                      </a:r>
                    </a:p>
                    <a:p>
                      <a:pPr algn="ctr"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Частота, Гц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dirty="0" smtClean="0">
                        <a:effectLst/>
                      </a:endParaRPr>
                    </a:p>
                    <a:p>
                      <a:pPr algn="ctr" fontAlgn="t"/>
                      <a:r>
                        <a:rPr lang="ru-RU" dirty="0" smtClean="0">
                          <a:effectLst/>
                        </a:rPr>
                        <a:t>220 </a:t>
                      </a:r>
                      <a:r>
                        <a:rPr lang="ru-RU" dirty="0">
                          <a:effectLst/>
                        </a:rPr>
                        <a:t>± 10%</a:t>
                      </a:r>
                    </a:p>
                    <a:p>
                      <a:pPr algn="ctr" fontAlgn="t"/>
                      <a:r>
                        <a:rPr lang="ru-RU" dirty="0">
                          <a:effectLst/>
                        </a:rPr>
                        <a:t>50/60</a:t>
                      </a:r>
                    </a:p>
                  </a:txBody>
                  <a:tcPr marL="95250" marR="95250" marT="28575" marB="28575" anchor="ctr"/>
                </a:tc>
              </a:tr>
              <a:tr h="616835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</a:rPr>
                        <a:t>Потребляемая мощность, ВА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 smtClean="0">
                          <a:effectLst/>
                        </a:rPr>
                        <a:t>Не более 450</a:t>
                      </a:r>
                      <a:endParaRPr lang="ru-RU" dirty="0">
                        <a:effectLst/>
                      </a:endParaRPr>
                    </a:p>
                  </a:txBody>
                  <a:tcPr marL="95250" marR="95250" marT="28575" marB="285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16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ctr" fontAlgn="base"/>
            <a:r>
              <a:rPr lang="ru-RU" dirty="0"/>
              <a:t>Габаритные размеры, мм: 180х240х80</a:t>
            </a:r>
          </a:p>
          <a:p>
            <a:pPr algn="ctr" fontAlgn="base"/>
            <a:r>
              <a:rPr lang="ru-RU" dirty="0"/>
              <a:t>Вес, кг: 5</a:t>
            </a:r>
          </a:p>
          <a:p>
            <a:pPr algn="ctr" fontAlgn="base"/>
            <a:r>
              <a:rPr lang="ru-RU" dirty="0"/>
              <a:t>Комплект поставки Аппарата электрохирургического высокочастотного ЭХВЧ-50-МЕДСИ (50 Вт):</a:t>
            </a:r>
          </a:p>
          <a:p>
            <a:pPr algn="ctr" fontAlgn="base"/>
            <a:r>
              <a:rPr lang="ru-RU" dirty="0"/>
              <a:t>Аппарат ЭХВЧ-МЕДСИ 150Вт, 1 шт.</a:t>
            </a:r>
          </a:p>
          <a:p>
            <a:pPr algn="ctr" fontAlgn="base"/>
            <a:r>
              <a:rPr lang="ru-RU" dirty="0" err="1"/>
              <a:t>Электродержатель</a:t>
            </a:r>
            <a:r>
              <a:rPr lang="ru-RU" dirty="0"/>
              <a:t> </a:t>
            </a:r>
            <a:r>
              <a:rPr lang="ru-RU" dirty="0" err="1"/>
              <a:t>коагуляционный</a:t>
            </a:r>
            <a:r>
              <a:rPr lang="ru-RU" dirty="0"/>
              <a:t>, 2 шт.</a:t>
            </a:r>
          </a:p>
          <a:p>
            <a:pPr algn="ctr" fontAlgn="base"/>
            <a:r>
              <a:rPr lang="ru-RU" dirty="0"/>
              <a:t>Электрод </a:t>
            </a:r>
            <a:r>
              <a:rPr lang="ru-RU" dirty="0" err="1"/>
              <a:t>коагуляционный</a:t>
            </a:r>
            <a:r>
              <a:rPr lang="ru-RU" dirty="0"/>
              <a:t>, 6 шт.</a:t>
            </a:r>
          </a:p>
          <a:p>
            <a:pPr algn="ctr" fontAlgn="base"/>
            <a:r>
              <a:rPr lang="ru-RU" dirty="0"/>
              <a:t>Нейтральный электрод, 1 шт.</a:t>
            </a:r>
          </a:p>
          <a:p>
            <a:pPr algn="ctr" fontAlgn="base"/>
            <a:r>
              <a:rPr lang="ru-RU" dirty="0"/>
              <a:t>Кабель биполярный, 1 шт.</a:t>
            </a:r>
          </a:p>
          <a:p>
            <a:pPr algn="ctr" fontAlgn="base"/>
            <a:r>
              <a:rPr lang="ru-RU" dirty="0"/>
              <a:t>Пинцет биполярный, 1 шт.</a:t>
            </a:r>
          </a:p>
          <a:p>
            <a:pPr algn="ctr" fontAlgn="base"/>
            <a:r>
              <a:rPr lang="ru-RU" dirty="0"/>
              <a:t>Сумка, 1 шт.</a:t>
            </a:r>
          </a:p>
          <a:p>
            <a:pPr algn="ctr" fontAlgn="base"/>
            <a:r>
              <a:rPr lang="ru-RU" dirty="0"/>
              <a:t>Руководство по эксплуатации, 1 шт.</a:t>
            </a:r>
          </a:p>
          <a:p>
            <a:pPr algn="ctr" fontAlgn="base"/>
            <a:r>
              <a:rPr lang="ru-RU" dirty="0"/>
              <a:t>Аппарат электрохирургический высокочастотный ЭХВЧ-150-МЕДСИ (150 Вт)</a:t>
            </a:r>
            <a:r>
              <a:rPr lang="ru-RU" b="1" dirty="0"/>
              <a:t> </a:t>
            </a:r>
            <a:r>
              <a:rPr lang="ru-RU" dirty="0"/>
              <a:t>имеет Регистрационное Удостоверение РФ и Сертификат ГОСТ 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94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03" y="1600200"/>
            <a:ext cx="7986993" cy="45259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Аппарат электрохирургический высокочастотный ЭХВЧ-350-03-"ФОТЕК" для общей хирургии предназначен для резания, биполярной и </a:t>
            </a:r>
            <a:r>
              <a:rPr lang="ru-RU" sz="2800" dirty="0" err="1">
                <a:solidFill>
                  <a:srgbClr val="C00000"/>
                </a:solidFill>
              </a:rPr>
              <a:t>монополярной</a:t>
            </a:r>
            <a:r>
              <a:rPr lang="ru-RU" sz="2800" dirty="0">
                <a:solidFill>
                  <a:srgbClr val="C00000"/>
                </a:solidFill>
              </a:rPr>
              <a:t> коагуляции, </a:t>
            </a:r>
            <a:r>
              <a:rPr lang="ru-RU" sz="2800" dirty="0" err="1">
                <a:solidFill>
                  <a:srgbClr val="C00000"/>
                </a:solidFill>
              </a:rPr>
              <a:t>аблации</a:t>
            </a:r>
            <a:r>
              <a:rPr lang="ru-RU" sz="2800" dirty="0">
                <a:solidFill>
                  <a:srgbClr val="C00000"/>
                </a:solidFill>
              </a:rPr>
              <a:t> биологических тканей, </a:t>
            </a:r>
            <a:r>
              <a:rPr lang="ru-RU" sz="2800" dirty="0" err="1">
                <a:solidFill>
                  <a:srgbClr val="C00000"/>
                </a:solidFill>
              </a:rPr>
              <a:t>лигирования</a:t>
            </a:r>
            <a:r>
              <a:rPr lang="ru-RU" sz="2800" dirty="0">
                <a:solidFill>
                  <a:srgbClr val="C00000"/>
                </a:solidFill>
              </a:rPr>
              <a:t> крупных кровеносных сосудов электрическим током специальной формы. Позволяет выполнять весь спектр электрохирургических вмешательств, в режиме ТУР/ВАП аппарат может работать с моно- и биполярными </a:t>
            </a:r>
            <a:r>
              <a:rPr lang="ru-RU" sz="2800" dirty="0" err="1">
                <a:solidFill>
                  <a:srgbClr val="C00000"/>
                </a:solidFill>
              </a:rPr>
              <a:t>резектоскопами</a:t>
            </a:r>
            <a:r>
              <a:rPr lang="ru-RU" sz="2800" dirty="0">
                <a:solidFill>
                  <a:srgbClr val="C00000"/>
                </a:solidFill>
              </a:rPr>
              <a:t> различных производителей. Аппарат ЭХВЧ-350-03-"ФОТЕК" предназначен для выполнения больших и сложных операций.</a:t>
            </a:r>
          </a:p>
        </p:txBody>
      </p:sp>
    </p:spTree>
    <p:extLst>
      <p:ext uri="{BB962C8B-B14F-4D97-AF65-F5344CB8AC3E}">
        <p14:creationId xmlns:p14="http://schemas.microsoft.com/office/powerpoint/2010/main" val="24555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Особенности и преимущества аппарата ЭХВЧ-350-03-"ФОТЕК" для общей хирургии: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0000" lnSpcReduction="20000"/>
          </a:bodyPr>
          <a:lstStyle/>
          <a:p>
            <a:pPr algn="ctr" fontAlgn="base"/>
            <a:r>
              <a:rPr lang="ru-RU" dirty="0" smtClean="0"/>
              <a:t>Наличие </a:t>
            </a:r>
            <a:r>
              <a:rPr lang="ru-RU" dirty="0"/>
              <a:t>интеллектуальной системы контроля параметров ткани и формирования нагрузочной характеристики;</a:t>
            </a:r>
          </a:p>
          <a:p>
            <a:pPr algn="ctr" fontAlgn="base"/>
            <a:r>
              <a:rPr lang="ru-RU" dirty="0"/>
              <a:t>Удобное управление;</a:t>
            </a:r>
          </a:p>
          <a:p>
            <a:pPr algn="ctr" fontAlgn="base"/>
            <a:r>
              <a:rPr lang="ru-RU" dirty="0" err="1"/>
              <a:t>Монополярные</a:t>
            </a:r>
            <a:r>
              <a:rPr lang="ru-RU" dirty="0"/>
              <a:t> и биполярные режимы работы;</a:t>
            </a:r>
          </a:p>
          <a:p>
            <a:pPr algn="ctr" fontAlgn="base"/>
            <a:r>
              <a:rPr lang="ru-RU" dirty="0"/>
              <a:t>Совместимость с видеосистемами, отсутствие помех для работы видеомонитора;</a:t>
            </a:r>
          </a:p>
          <a:p>
            <a:pPr algn="ctr" fontAlgn="base"/>
            <a:r>
              <a:rPr lang="ru-RU" dirty="0"/>
              <a:t>Рассечение  тканей без  коагуляции, рассечение с тонким и толстым  слоем коагуляции;</a:t>
            </a:r>
          </a:p>
          <a:p>
            <a:pPr algn="ctr" fontAlgn="base"/>
            <a:r>
              <a:rPr lang="ru-RU" i="1" dirty="0"/>
              <a:t>Базовый  набор режимов</a:t>
            </a:r>
            <a:r>
              <a:rPr lang="ru-RU" dirty="0"/>
              <a:t> с возможностью индивидуальной установки мощности</a:t>
            </a:r>
            <a:r>
              <a:rPr lang="ru-RU" i="1" dirty="0"/>
              <a:t>;</a:t>
            </a:r>
            <a:endParaRPr lang="ru-RU" dirty="0"/>
          </a:p>
          <a:p>
            <a:pPr algn="ctr" fontAlgn="base"/>
            <a:r>
              <a:rPr lang="ru-RU" dirty="0"/>
              <a:t>Возможность настройки трех  режимов одновременно: </a:t>
            </a:r>
            <a:r>
              <a:rPr lang="ru-RU" dirty="0" err="1"/>
              <a:t>монополярного</a:t>
            </a:r>
            <a:r>
              <a:rPr lang="ru-RU" dirty="0"/>
              <a:t> резания, </a:t>
            </a:r>
            <a:r>
              <a:rPr lang="ru-RU" dirty="0" err="1"/>
              <a:t>монополярной</a:t>
            </a:r>
            <a:r>
              <a:rPr lang="ru-RU" dirty="0"/>
              <a:t> и биполярной коагуляции.</a:t>
            </a:r>
          </a:p>
          <a:p>
            <a:pPr algn="ctr" fontAlgn="base"/>
            <a:r>
              <a:rPr lang="ru-RU" dirty="0"/>
              <a:t>Наличие эффекта местного обезболивания; ускорения заживления послеоперационных ран; косметического эффекта;</a:t>
            </a:r>
          </a:p>
          <a:p>
            <a:pPr algn="ctr" fontAlgn="base"/>
            <a:r>
              <a:rPr lang="ru-RU" dirty="0"/>
              <a:t>Бесшовная атравматическая методика удаления поверхностных образований;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Рекомендуемые области применения аппарата ЭХВЧ-350-03-"ФОТЕК" для общей хирургии: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 fontScale="77500" lnSpcReduction="20000"/>
          </a:bodyPr>
          <a:lstStyle/>
          <a:p>
            <a:pPr algn="ctr" fontAlgn="base"/>
            <a:r>
              <a:rPr lang="ru-RU" dirty="0" smtClean="0"/>
              <a:t>общая </a:t>
            </a:r>
            <a:r>
              <a:rPr lang="ru-RU" dirty="0"/>
              <a:t>хирургия</a:t>
            </a:r>
          </a:p>
          <a:p>
            <a:pPr algn="ctr" fontAlgn="base"/>
            <a:r>
              <a:rPr lang="ru-RU" dirty="0"/>
              <a:t>абдоминальная хирургия</a:t>
            </a:r>
          </a:p>
          <a:p>
            <a:pPr algn="ctr" fontAlgn="base"/>
            <a:r>
              <a:rPr lang="ru-RU" dirty="0"/>
              <a:t>пластическая хирургия</a:t>
            </a:r>
          </a:p>
          <a:p>
            <a:pPr algn="ctr" fontAlgn="base"/>
            <a:r>
              <a:rPr lang="ru-RU" dirty="0"/>
              <a:t>кардиохирургия</a:t>
            </a:r>
          </a:p>
          <a:p>
            <a:pPr algn="ctr" fontAlgn="base"/>
            <a:r>
              <a:rPr lang="ru-RU" dirty="0"/>
              <a:t>гибкая эндоскопия и эндоскопическая хирургия</a:t>
            </a:r>
          </a:p>
          <a:p>
            <a:pPr algn="ctr" fontAlgn="base"/>
            <a:r>
              <a:rPr lang="ru-RU" dirty="0"/>
              <a:t>лапароскопия</a:t>
            </a:r>
          </a:p>
          <a:p>
            <a:pPr algn="ctr" fontAlgn="base"/>
            <a:r>
              <a:rPr lang="ru-RU" dirty="0"/>
              <a:t>торакальная хирургия</a:t>
            </a:r>
          </a:p>
          <a:p>
            <a:pPr algn="ctr" fontAlgn="base"/>
            <a:r>
              <a:rPr lang="ru-RU" dirty="0"/>
              <a:t>челюстно-лицевая хирургия</a:t>
            </a:r>
          </a:p>
          <a:p>
            <a:pPr algn="ctr" fontAlgn="base"/>
            <a:r>
              <a:rPr lang="ru-RU" dirty="0"/>
              <a:t>пластическая   хирургия</a:t>
            </a:r>
          </a:p>
          <a:p>
            <a:pPr algn="ctr" fontAlgn="base"/>
            <a:r>
              <a:rPr lang="ru-RU" dirty="0"/>
              <a:t>оториноларингология (открытые и эндоскопические операции)</a:t>
            </a:r>
          </a:p>
          <a:p>
            <a:pPr algn="ctr" fontAlgn="base"/>
            <a:r>
              <a:rPr lang="ru-RU" dirty="0"/>
              <a:t>офтальмология</a:t>
            </a:r>
          </a:p>
          <a:p>
            <a:pPr algn="ctr" fontAlgn="base"/>
            <a:r>
              <a:rPr lang="ru-RU" dirty="0"/>
              <a:t>травматология</a:t>
            </a:r>
          </a:p>
          <a:p>
            <a:pPr algn="ctr" fontAlgn="base"/>
            <a:r>
              <a:rPr lang="ru-RU" dirty="0"/>
              <a:t>гнойная хирургия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04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ctr"/>
            <a:r>
              <a:rPr lang="ru-RU" dirty="0"/>
              <a:t>Комплект поставки аппарата ЭХВЧ-350-03-"ФОТЕК" для общей хирургии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ctr" fontAlgn="base"/>
            <a:r>
              <a:rPr lang="ru-RU" dirty="0" smtClean="0"/>
              <a:t>блок </a:t>
            </a:r>
            <a:r>
              <a:rPr lang="ru-RU" dirty="0"/>
              <a:t>управления Е354МВ;</a:t>
            </a:r>
          </a:p>
          <a:p>
            <a:pPr algn="ctr" fontAlgn="base"/>
            <a:r>
              <a:rPr lang="ru-RU" dirty="0" smtClean="0"/>
              <a:t>Инструменты и электроды ЭХВЧ</a:t>
            </a:r>
            <a:r>
              <a:rPr lang="ru-RU" dirty="0"/>
              <a:t> (комплектуется по желанию заказчика);</a:t>
            </a:r>
          </a:p>
          <a:p>
            <a:pPr algn="ctr" fontAlgn="base"/>
            <a:r>
              <a:rPr lang="ru-RU" dirty="0"/>
              <a:t>аксессуары;</a:t>
            </a:r>
          </a:p>
          <a:p>
            <a:pPr algn="ctr" fontAlgn="base"/>
            <a:r>
              <a:rPr lang="ru-RU" dirty="0"/>
              <a:t>кабели.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5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3008313" cy="3744416"/>
          </a:xfrm>
        </p:spPr>
        <p:txBody>
          <a:bodyPr>
            <a:noAutofit/>
          </a:bodyPr>
          <a:lstStyle/>
          <a:p>
            <a:pPr fontAlgn="ctr"/>
            <a:r>
              <a:rPr lang="ru-RU" sz="3600" dirty="0"/>
              <a:t>Технические характеристики аппарата ЭХВЧ-350-03-"ФОТЕК" для общей хирургии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904142"/>
              </p:ext>
            </p:extLst>
          </p:nvPr>
        </p:nvGraphicFramePr>
        <p:xfrm>
          <a:off x="3575050" y="273050"/>
          <a:ext cx="5111750" cy="1001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875"/>
                <a:gridCol w="2555875"/>
              </a:tblGrid>
              <a:tr h="396044"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</a:rPr>
                        <a:t>Электропитание:</a:t>
                      </a:r>
                    </a:p>
                  </a:txBody>
                  <a:tcPr marL="59164" marR="59164" marT="28575" marB="2857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</a:rPr>
                        <a:t>220 В ± 10%, 50/60 Гц</a:t>
                      </a:r>
                    </a:p>
                  </a:txBody>
                  <a:tcPr marL="59164" marR="59164" marT="28575" marB="28575" anchor="ctr"/>
                </a:tc>
              </a:tr>
              <a:tr h="396044"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effectLst/>
                        </a:rPr>
                        <a:t>Номинальная выходная мощность:</a:t>
                      </a:r>
                    </a:p>
                  </a:txBody>
                  <a:tcPr marL="59164" marR="59164" marT="28575" marB="2857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400 Вт</a:t>
                      </a:r>
                      <a:endParaRPr lang="ru-RU" dirty="0">
                        <a:effectLst/>
                      </a:endParaRPr>
                    </a:p>
                  </a:txBody>
                  <a:tcPr marL="59164" marR="59164" marT="28575" marB="28575" anchor="ctr"/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3995936" y="1916832"/>
            <a:ext cx="4680520" cy="4104456"/>
          </a:xfrm>
        </p:spPr>
        <p:txBody>
          <a:bodyPr/>
          <a:lstStyle/>
          <a:p>
            <a:pPr fontAlgn="base"/>
            <a:r>
              <a:rPr lang="ru-RU" sz="2800" dirty="0"/>
              <a:t>Вес, кг: 7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 </a:t>
            </a:r>
          </a:p>
          <a:p>
            <a:pPr fontAlgn="base"/>
            <a:r>
              <a:rPr lang="ru-RU" sz="2800" dirty="0"/>
              <a:t>Аппарат ЭХВЧ-350-03-"ФОТЕК" для общей хирургии имеет Регистрационное Удостоверение РФ и Декларацию Соответствия.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63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" y="13412"/>
            <a:ext cx="9135271" cy="684458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2677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FF00"/>
                </a:solidFill>
              </a:rPr>
              <a:t>Аппарат электрохирургический высокочастотный ЭХВЧ-20-МЕДСИ (20 Вт)предназначен для микрохирургии и коагуляции биологических тканей токами высокой частоты </a:t>
            </a:r>
            <a:r>
              <a:rPr lang="ru-RU" sz="3200" dirty="0" err="1">
                <a:solidFill>
                  <a:srgbClr val="FFFF00"/>
                </a:solidFill>
              </a:rPr>
              <a:t>монополярным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rgbClr val="FFFF00"/>
                </a:solidFill>
              </a:rPr>
              <a:t>методом.Электрохирургический</a:t>
            </a:r>
            <a:r>
              <a:rPr lang="ru-RU" sz="3200" dirty="0">
                <a:solidFill>
                  <a:srgbClr val="FFFF00"/>
                </a:solidFill>
              </a:rPr>
              <a:t> высокочастотный аппарат ЭХВЧ-20-МЕДСИ (20 Вт)</a:t>
            </a:r>
            <a:r>
              <a:rPr lang="ru-RU" sz="3200" b="1" dirty="0">
                <a:solidFill>
                  <a:srgbClr val="FFFF00"/>
                </a:solidFill>
              </a:rPr>
              <a:t> </a:t>
            </a:r>
            <a:r>
              <a:rPr lang="ru-RU" sz="3200" dirty="0">
                <a:solidFill>
                  <a:srgbClr val="FFFF00"/>
                </a:solidFill>
              </a:rPr>
              <a:t>используется во многих областях современной медицины - стоматологических, гинекологических, дерматовенерологических клиниках; институтах красоты и косметических салонах; в ветеринарии и частной практики.</a:t>
            </a:r>
            <a:r>
              <a:rPr lang="ru-RU" sz="3200" dirty="0">
                <a:solidFill>
                  <a:schemeClr val="bg1"/>
                </a:solidFill>
              </a:rPr>
              <a:t/>
            </a:r>
            <a:br>
              <a:rPr lang="ru-RU" sz="3200" dirty="0">
                <a:solidFill>
                  <a:schemeClr val="bg1"/>
                </a:solidFill>
              </a:rPr>
            </a:b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>
            <a:noAutofit/>
          </a:bodyPr>
          <a:lstStyle/>
          <a:p>
            <a:r>
              <a:rPr lang="ru-RU" sz="2400" dirty="0"/>
              <a:t>Особенности и преимущества Аппарата электрохирургического высокочастотного ЭХВЧ-20-МЕДСИ (20 Вт):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sz="4400" dirty="0" smtClean="0"/>
              <a:t>Наличие</a:t>
            </a:r>
            <a:r>
              <a:rPr lang="ru-RU" sz="4400" dirty="0"/>
              <a:t> </a:t>
            </a:r>
            <a:r>
              <a:rPr lang="ru-RU" sz="4400" i="1" dirty="0"/>
              <a:t>набора инструментов для микрохирургии, коагуляции, эпиляции;</a:t>
            </a:r>
            <a:endParaRPr lang="ru-RU" sz="4400" dirty="0"/>
          </a:p>
          <a:p>
            <a:pPr fontAlgn="base"/>
            <a:r>
              <a:rPr lang="ru-RU" sz="4400" dirty="0"/>
              <a:t>Возможно проведение эпиляции с помощью </a:t>
            </a:r>
            <a:r>
              <a:rPr lang="ru-RU" sz="4400" i="1" dirty="0"/>
              <a:t>вольфрамовой нити или с помощью одноразовой стерильной иглы;</a:t>
            </a:r>
            <a:endParaRPr lang="ru-RU" sz="4400" dirty="0"/>
          </a:p>
          <a:p>
            <a:pPr fontAlgn="base"/>
            <a:r>
              <a:rPr lang="ru-RU" sz="4400" dirty="0"/>
              <a:t>Небольшая мощность аппарата (20 Вт) - ограничивает его использование в косметологии и дерматологии </a:t>
            </a:r>
            <a:r>
              <a:rPr lang="ru-RU" sz="4400" i="1" dirty="0"/>
              <a:t>только для удаления образований с небольшой плотностью</a:t>
            </a:r>
            <a:r>
              <a:rPr lang="ru-RU" sz="4400" dirty="0"/>
              <a:t> (например, удаления папиллом, кондилом и т.д.);</a:t>
            </a:r>
          </a:p>
          <a:p>
            <a:pPr fontAlgn="base"/>
            <a:r>
              <a:rPr lang="ru-RU" sz="4400" dirty="0"/>
              <a:t>Предусмотрено </a:t>
            </a:r>
            <a:r>
              <a:rPr lang="ru-RU" sz="4400" i="1" dirty="0"/>
              <a:t>два выхода- </a:t>
            </a:r>
            <a:r>
              <a:rPr lang="ru-RU" sz="4400" i="1" dirty="0" err="1"/>
              <a:t>микромонополярный</a:t>
            </a:r>
            <a:r>
              <a:rPr lang="ru-RU" sz="4400" i="1" dirty="0"/>
              <a:t>, </a:t>
            </a:r>
            <a:r>
              <a:rPr lang="ru-RU" sz="4400" i="1" dirty="0" err="1"/>
              <a:t>нормамонополярный</a:t>
            </a:r>
            <a:r>
              <a:rPr lang="ru-RU" sz="4400" dirty="0"/>
              <a:t>;</a:t>
            </a:r>
          </a:p>
          <a:p>
            <a:pPr fontAlgn="base"/>
            <a:r>
              <a:rPr lang="ru-RU" sz="4400" dirty="0"/>
              <a:t>Наличие </a:t>
            </a:r>
            <a:r>
              <a:rPr lang="ru-RU" sz="4400" i="1" dirty="0"/>
              <a:t>ручки плавной регулировки мощности</a:t>
            </a:r>
            <a:r>
              <a:rPr lang="ru-RU" sz="4400" dirty="0"/>
              <a:t>;</a:t>
            </a:r>
          </a:p>
          <a:p>
            <a:pPr fontAlgn="base"/>
            <a:r>
              <a:rPr lang="ru-RU" sz="4400" dirty="0"/>
              <a:t>Наличие </a:t>
            </a:r>
            <a:r>
              <a:rPr lang="ru-RU" sz="4400" i="1" dirty="0"/>
              <a:t>ножной педали</a:t>
            </a:r>
            <a:r>
              <a:rPr lang="ru-RU" sz="4400" dirty="0"/>
              <a:t>, с помощью которой осуществляется управление подачей мощности на инструмент.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2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Технические характеристики Аппарата электрохирургического высокочастотного ЭХВЧ-20-МЕДСИ (20 Вт):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524865"/>
              </p:ext>
            </p:extLst>
          </p:nvPr>
        </p:nvGraphicFramePr>
        <p:xfrm>
          <a:off x="457200" y="2349500"/>
          <a:ext cx="82296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Максимальная выходная мощность, 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выходе 1 (микро), Вт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</a:rPr>
                        <a:t>На выходе 2 (норма), Вт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 smtClean="0">
                          <a:effectLst/>
                        </a:rPr>
                        <a:t>20</a:t>
                      </a:r>
                      <a:endParaRPr lang="ru-RU" dirty="0">
                        <a:effectLst/>
                      </a:endParaRPr>
                    </a:p>
                  </a:txBody>
                  <a:tcPr marL="95250" marR="95250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</a:rPr>
                        <a:t>Рабочая частота, кГц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 smtClean="0">
                          <a:effectLst/>
                        </a:rPr>
                        <a:t>440</a:t>
                      </a:r>
                      <a:endParaRPr lang="ru-RU" dirty="0">
                        <a:effectLst/>
                      </a:endParaRPr>
                    </a:p>
                  </a:txBody>
                  <a:tcPr marL="95250" marR="95250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Питание от сети переменного тока:</a:t>
                      </a:r>
                    </a:p>
                    <a:p>
                      <a:pPr algn="ctr"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Напряжение, В</a:t>
                      </a:r>
                    </a:p>
                    <a:p>
                      <a:pPr algn="ctr"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Частота, Гц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 ± 10%</a:t>
                      </a:r>
                    </a:p>
                    <a:p>
                      <a:pPr algn="ctr" fontAlgn="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50/60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</a:rPr>
                        <a:t>Потребляемая мощность, ВА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</a:rPr>
                        <a:t>Не более 70</a:t>
                      </a:r>
                    </a:p>
                  </a:txBody>
                  <a:tcPr marL="95250" marR="95250" marT="28575" marB="285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7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rmAutofit fontScale="85000" lnSpcReduction="10000"/>
          </a:bodyPr>
          <a:lstStyle/>
          <a:p>
            <a:pPr algn="ctr" fontAlgn="base"/>
            <a:r>
              <a:rPr lang="ru-RU" dirty="0"/>
              <a:t>Габаритные размеры, мм: 165х130х50</a:t>
            </a:r>
          </a:p>
          <a:p>
            <a:pPr algn="ctr" fontAlgn="base"/>
            <a:r>
              <a:rPr lang="ru-RU" dirty="0"/>
              <a:t>Вес, кг: 1,5</a:t>
            </a:r>
          </a:p>
          <a:p>
            <a:pPr algn="ctr" fontAlgn="base"/>
            <a:r>
              <a:rPr lang="ru-RU" dirty="0"/>
              <a:t>Комплект поставки Аппарата электрохирургического высокочастотного ЭХВЧ-20-МЕДСИ (20 Вт):</a:t>
            </a:r>
          </a:p>
          <a:p>
            <a:pPr algn="ctr" fontAlgn="base"/>
            <a:r>
              <a:rPr lang="ru-RU" dirty="0"/>
              <a:t>Аппарат ЭХВЧ-МЕДСИ 20Вт, 1 шт.</a:t>
            </a:r>
          </a:p>
          <a:p>
            <a:pPr algn="ctr" fontAlgn="base"/>
            <a:r>
              <a:rPr lang="ru-RU" dirty="0" err="1"/>
              <a:t>Электродержатель</a:t>
            </a:r>
            <a:r>
              <a:rPr lang="ru-RU" dirty="0"/>
              <a:t> </a:t>
            </a:r>
            <a:r>
              <a:rPr lang="ru-RU" dirty="0" err="1"/>
              <a:t>эпиляционный</a:t>
            </a:r>
            <a:r>
              <a:rPr lang="ru-RU" dirty="0"/>
              <a:t>, 1 шт.</a:t>
            </a:r>
          </a:p>
          <a:p>
            <a:pPr algn="ctr" fontAlgn="base"/>
            <a:r>
              <a:rPr lang="ru-RU" dirty="0" err="1"/>
              <a:t>Электродержатель</a:t>
            </a:r>
            <a:r>
              <a:rPr lang="ru-RU" dirty="0"/>
              <a:t> </a:t>
            </a:r>
            <a:r>
              <a:rPr lang="ru-RU" dirty="0" err="1"/>
              <a:t>коагуляционный</a:t>
            </a:r>
            <a:r>
              <a:rPr lang="ru-RU" dirty="0"/>
              <a:t>, 1 шт.</a:t>
            </a:r>
          </a:p>
          <a:p>
            <a:pPr algn="ctr" fontAlgn="base"/>
            <a:r>
              <a:rPr lang="ru-RU" dirty="0"/>
              <a:t>Электрод </a:t>
            </a:r>
            <a:r>
              <a:rPr lang="ru-RU" dirty="0" err="1"/>
              <a:t>коагуляционный</a:t>
            </a:r>
            <a:r>
              <a:rPr lang="ru-RU" dirty="0"/>
              <a:t>, 5 шт.</a:t>
            </a:r>
          </a:p>
          <a:p>
            <a:pPr algn="ctr" fontAlgn="base"/>
            <a:r>
              <a:rPr lang="ru-RU" dirty="0"/>
              <a:t>Электрод вольфрамовый (0,08 и 0,1), 2 шт.</a:t>
            </a:r>
          </a:p>
          <a:p>
            <a:pPr algn="ctr" fontAlgn="base"/>
            <a:r>
              <a:rPr lang="ru-RU" dirty="0"/>
              <a:t>Сумка, 1 шт.</a:t>
            </a:r>
          </a:p>
          <a:p>
            <a:pPr algn="ctr" fontAlgn="base"/>
            <a:r>
              <a:rPr lang="ru-RU" dirty="0"/>
              <a:t>Руководство по эксплуатации, 1 шт.</a:t>
            </a:r>
          </a:p>
          <a:p>
            <a:pPr algn="ctr" fontAlgn="base"/>
            <a:r>
              <a:rPr lang="ru-RU" dirty="0"/>
              <a:t>Аппарат электрохирургический высокочастотный ЭХВЧ-20-МЕДСИ (20 Вт)</a:t>
            </a:r>
            <a:r>
              <a:rPr lang="ru-RU" b="1" dirty="0"/>
              <a:t> </a:t>
            </a:r>
            <a:r>
              <a:rPr lang="ru-RU" dirty="0"/>
              <a:t>имеет Регистрационное Удостоверение РФ и Сертификат ГОСТ 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2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19" y="1700808"/>
            <a:ext cx="9143103" cy="374405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916"/>
            <a:ext cx="8229600" cy="6834084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rgbClr val="C00000"/>
                </a:solidFill>
              </a:rPr>
              <a:t>Аппарат электрохирургический высокочастотный ЭХВЧ-50-МЕДСИ (50 Вт)предназначен для микрохирургии и коагуляции биологических тканей токами высокой частоты </a:t>
            </a:r>
            <a:r>
              <a:rPr lang="ru-RU" sz="2400" dirty="0" err="1">
                <a:solidFill>
                  <a:srgbClr val="C00000"/>
                </a:solidFill>
              </a:rPr>
              <a:t>монополярным</a:t>
            </a:r>
            <a:r>
              <a:rPr lang="ru-RU" sz="2400" dirty="0">
                <a:solidFill>
                  <a:srgbClr val="C00000"/>
                </a:solidFill>
              </a:rPr>
              <a:t> методом. Аппарат ЭХВЧ-50-МЕДСИприменяется для эффективного удаления образований кожи, а также может применяться при лечении как доброкачественных, так злокачественных образований. Аппарат обеспечивает аккуратное удаление новообразований и полное иссечение ткани</a:t>
            </a:r>
            <a:r>
              <a:rPr lang="ru-RU" sz="2400" dirty="0" smtClean="0">
                <a:solidFill>
                  <a:srgbClr val="C00000"/>
                </a:solidFill>
              </a:rPr>
              <a:t>.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>
                <a:solidFill>
                  <a:srgbClr val="C00000"/>
                </a:solidFill>
              </a:rPr>
              <a:t>Электрохирургический высокочастотный аппарат ЭХВЧ-50-МЕДСИ (50 Вт)</a:t>
            </a:r>
            <a:r>
              <a:rPr lang="ru-RU" sz="2400" b="1" dirty="0">
                <a:solidFill>
                  <a:srgbClr val="C00000"/>
                </a:solidFill>
              </a:rPr>
              <a:t> </a:t>
            </a:r>
            <a:r>
              <a:rPr lang="ru-RU" sz="2400" dirty="0">
                <a:solidFill>
                  <a:srgbClr val="C00000"/>
                </a:solidFill>
              </a:rPr>
              <a:t>используется во многих областях современной медицины - стоматологических, гинекологических, дерматовенерологических клиниках; институтах красоты и косметических салонах; в ветеринарии и частной практики.</a:t>
            </a:r>
          </a:p>
        </p:txBody>
      </p:sp>
    </p:spTree>
    <p:extLst>
      <p:ext uri="{BB962C8B-B14F-4D97-AF65-F5344CB8AC3E}">
        <p14:creationId xmlns:p14="http://schemas.microsoft.com/office/powerpoint/2010/main" val="223230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Особенности и преимущества Аппарата электрохирургического высокочастотного ЭХВЧ-50-МЕДСИ (50 Вт):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20480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Возможность </a:t>
            </a:r>
            <a:r>
              <a:rPr lang="ru-RU" dirty="0"/>
              <a:t>выпуска в различной комплектации </a:t>
            </a:r>
            <a:r>
              <a:rPr lang="ru-RU" i="1" dirty="0"/>
              <a:t>для широкого круга специалистов </a:t>
            </a:r>
            <a:r>
              <a:rPr lang="ru-RU" dirty="0"/>
              <a:t>– косметологов, стоматологов, дерматологов, гинекологов и др.</a:t>
            </a:r>
          </a:p>
          <a:p>
            <a:pPr fontAlgn="base"/>
            <a:r>
              <a:rPr lang="ru-RU" dirty="0"/>
              <a:t>Наличие </a:t>
            </a:r>
            <a:r>
              <a:rPr lang="ru-RU" i="1" dirty="0"/>
              <a:t>большого выбора электродов</a:t>
            </a:r>
            <a:r>
              <a:rPr lang="ru-RU" dirty="0"/>
              <a:t>, что позволяет проводить самые разнообразные операции – эпиляция, коагуляция, резание, </a:t>
            </a:r>
            <a:r>
              <a:rPr lang="ru-RU" dirty="0" err="1"/>
              <a:t>фульгурация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Предусмотрено </a:t>
            </a:r>
            <a:r>
              <a:rPr lang="ru-RU" i="1" dirty="0"/>
              <a:t>два выхода- </a:t>
            </a:r>
            <a:r>
              <a:rPr lang="ru-RU" i="1" dirty="0" err="1"/>
              <a:t>микромонополярный</a:t>
            </a:r>
            <a:r>
              <a:rPr lang="ru-RU" i="1" dirty="0"/>
              <a:t>, </a:t>
            </a:r>
            <a:r>
              <a:rPr lang="ru-RU" i="1" dirty="0" err="1"/>
              <a:t>нормамонополярный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Наличие </a:t>
            </a:r>
            <a:r>
              <a:rPr lang="ru-RU" i="1" dirty="0"/>
              <a:t>ручки плавной регулировки мощности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Наличие </a:t>
            </a:r>
            <a:r>
              <a:rPr lang="ru-RU" i="1" dirty="0"/>
              <a:t>ножной педали</a:t>
            </a:r>
            <a:r>
              <a:rPr lang="ru-RU" dirty="0"/>
              <a:t>, с помощью которой осуществляется управление подачей мощности на инструмент.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54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Технические характеристики Аппарата электрохирургического высокочастотного ЭХВЧ-50-МЕДСИ (50 Вт):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623943"/>
              </p:ext>
            </p:extLst>
          </p:nvPr>
        </p:nvGraphicFramePr>
        <p:xfrm>
          <a:off x="457200" y="2132856"/>
          <a:ext cx="8229600" cy="424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97093"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Максимальная выходная мощность, 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</a:t>
                      </a:r>
                      <a:endParaRPr lang="ru-RU" dirty="0"/>
                    </a:p>
                  </a:txBody>
                  <a:tcPr/>
                </a:tc>
              </a:tr>
              <a:tr h="605386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</a:rPr>
                        <a:t>На выходе 1 (микро), Вт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 smtClean="0">
                          <a:effectLst/>
                        </a:rPr>
                        <a:t>3</a:t>
                      </a:r>
                      <a:endParaRPr lang="ru-RU" dirty="0">
                        <a:effectLst/>
                      </a:endParaRPr>
                    </a:p>
                  </a:txBody>
                  <a:tcPr marL="95250" marR="95250" marT="28575" marB="28575" anchor="ctr"/>
                </a:tc>
              </a:tr>
              <a:tr h="605386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</a:rPr>
                        <a:t>На выходе 2 (норма), Вт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 smtClean="0">
                          <a:effectLst/>
                        </a:rPr>
                        <a:t>50</a:t>
                      </a:r>
                      <a:endParaRPr lang="ru-RU" dirty="0">
                        <a:effectLst/>
                      </a:endParaRPr>
                    </a:p>
                  </a:txBody>
                  <a:tcPr marL="95250" marR="95250" marT="28575" marB="28575" anchor="ctr"/>
                </a:tc>
              </a:tr>
              <a:tr h="605386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</a:rPr>
                        <a:t>Рабочая частота, кГц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 smtClean="0">
                          <a:effectLst/>
                        </a:rPr>
                        <a:t>440</a:t>
                      </a:r>
                      <a:endParaRPr lang="ru-RU" dirty="0">
                        <a:effectLst/>
                      </a:endParaRPr>
                    </a:p>
                  </a:txBody>
                  <a:tcPr marL="95250" marR="95250" marT="28575" marB="28575" anchor="ctr"/>
                </a:tc>
              </a:tr>
              <a:tr h="1229833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</a:rPr>
                        <a:t>Питание от сети переменного тока:</a:t>
                      </a:r>
                    </a:p>
                    <a:p>
                      <a:pPr algn="ctr" fontAlgn="t"/>
                      <a:r>
                        <a:rPr lang="ru-RU" dirty="0">
                          <a:effectLst/>
                        </a:rPr>
                        <a:t>Напряжение, В</a:t>
                      </a:r>
                    </a:p>
                    <a:p>
                      <a:pPr algn="ctr" fontAlgn="t"/>
                      <a:r>
                        <a:rPr lang="ru-RU" dirty="0">
                          <a:effectLst/>
                        </a:rPr>
                        <a:t>Частота, Гц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</a:rPr>
                        <a:t>220 ± 10%</a:t>
                      </a:r>
                    </a:p>
                    <a:p>
                      <a:pPr algn="ctr" fontAlgn="t"/>
                      <a:r>
                        <a:rPr lang="ru-RU" dirty="0">
                          <a:effectLst/>
                        </a:rPr>
                        <a:t>50/60</a:t>
                      </a:r>
                    </a:p>
                  </a:txBody>
                  <a:tcPr marL="95250" marR="95250" marT="28575" marB="28575" anchor="ctr"/>
                </a:tc>
              </a:tr>
              <a:tr h="605386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</a:rPr>
                        <a:t>Потребляемая мощность, ВА</a:t>
                      </a:r>
                    </a:p>
                  </a:txBody>
                  <a:tcPr marL="95250" marR="95250" marT="28575" marB="2857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 smtClean="0">
                          <a:effectLst/>
                        </a:rPr>
                        <a:t>Не</a:t>
                      </a:r>
                      <a:r>
                        <a:rPr lang="ru-RU" baseline="0" dirty="0" smtClean="0">
                          <a:effectLst/>
                        </a:rPr>
                        <a:t> более 170</a:t>
                      </a:r>
                      <a:endParaRPr lang="ru-RU" dirty="0">
                        <a:effectLst/>
                      </a:endParaRPr>
                    </a:p>
                  </a:txBody>
                  <a:tcPr marL="95250" marR="95250" marT="28575" marB="285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54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algn="ctr" fontAlgn="base"/>
            <a:r>
              <a:rPr lang="ru-RU" dirty="0"/>
              <a:t>Габаритные размеры, мм: 165х130х50</a:t>
            </a:r>
          </a:p>
          <a:p>
            <a:pPr algn="ctr" fontAlgn="base"/>
            <a:r>
              <a:rPr lang="ru-RU" dirty="0"/>
              <a:t>Вес, кг: 1,5</a:t>
            </a:r>
          </a:p>
          <a:p>
            <a:pPr algn="ctr" fontAlgn="base"/>
            <a:r>
              <a:rPr lang="ru-RU" dirty="0"/>
              <a:t>Комплект поставки Аппарата электрохирургического высокочастотного ЭХВЧ-50-МЕДСИ (50 Вт):</a:t>
            </a:r>
          </a:p>
          <a:p>
            <a:pPr algn="ctr" fontAlgn="base"/>
            <a:r>
              <a:rPr lang="ru-RU" dirty="0"/>
              <a:t>Аппарат ЭХВЧ-МЕДСИ 50Вт, 1 шт.</a:t>
            </a:r>
          </a:p>
          <a:p>
            <a:pPr algn="ctr" fontAlgn="base"/>
            <a:r>
              <a:rPr lang="ru-RU" dirty="0" err="1"/>
              <a:t>Электродержатель</a:t>
            </a:r>
            <a:r>
              <a:rPr lang="ru-RU" dirty="0"/>
              <a:t> </a:t>
            </a:r>
            <a:r>
              <a:rPr lang="ru-RU" dirty="0" err="1"/>
              <a:t>эпиляционный</a:t>
            </a:r>
            <a:r>
              <a:rPr lang="ru-RU" dirty="0"/>
              <a:t>, 1 шт.</a:t>
            </a:r>
          </a:p>
          <a:p>
            <a:pPr algn="ctr" fontAlgn="base"/>
            <a:r>
              <a:rPr lang="ru-RU" dirty="0" err="1"/>
              <a:t>Электродержатель</a:t>
            </a:r>
            <a:r>
              <a:rPr lang="ru-RU" dirty="0"/>
              <a:t> </a:t>
            </a:r>
            <a:r>
              <a:rPr lang="ru-RU" dirty="0" err="1"/>
              <a:t>коагуляционный</a:t>
            </a:r>
            <a:r>
              <a:rPr lang="ru-RU" dirty="0"/>
              <a:t>, 1 шт.</a:t>
            </a:r>
          </a:p>
          <a:p>
            <a:pPr algn="ctr" fontAlgn="base"/>
            <a:r>
              <a:rPr lang="ru-RU" dirty="0"/>
              <a:t>Электрод </a:t>
            </a:r>
            <a:r>
              <a:rPr lang="ru-RU" dirty="0" err="1"/>
              <a:t>коагуляционный</a:t>
            </a:r>
            <a:r>
              <a:rPr lang="ru-RU" dirty="0"/>
              <a:t>, 5 шт.</a:t>
            </a:r>
          </a:p>
          <a:p>
            <a:pPr algn="ctr" fontAlgn="base"/>
            <a:r>
              <a:rPr lang="ru-RU" dirty="0"/>
              <a:t>Электрод вольфрамовый (0,08 и 0,1), 2 шт.</a:t>
            </a:r>
          </a:p>
          <a:p>
            <a:pPr algn="ctr" fontAlgn="base"/>
            <a:r>
              <a:rPr lang="ru-RU" dirty="0"/>
              <a:t>Сумка, 1 шт.</a:t>
            </a:r>
          </a:p>
          <a:p>
            <a:pPr algn="ctr" fontAlgn="base"/>
            <a:r>
              <a:rPr lang="ru-RU" dirty="0"/>
              <a:t>Руководство по эксплуатации, 1 шт.</a:t>
            </a:r>
          </a:p>
          <a:p>
            <a:pPr algn="ctr" fontAlgn="base"/>
            <a:r>
              <a:rPr lang="ru-RU" dirty="0"/>
              <a:t>Аппарат электрохирургический высокочастотный ЭХВЧ-50-МЕДСИ (50 Вт)</a:t>
            </a:r>
            <a:r>
              <a:rPr lang="ru-RU" b="1" dirty="0"/>
              <a:t> </a:t>
            </a:r>
            <a:r>
              <a:rPr lang="ru-RU" dirty="0"/>
              <a:t>имеет Регистрационное Удостоверение РФ и Сертификат ГОСТ 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847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430</Words>
  <Application>Microsoft Office PowerPoint</Application>
  <PresentationFormat>Экран (4:3)</PresentationFormat>
  <Paragraphs>151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Аппараты электрохирургии</vt:lpstr>
      <vt:lpstr>Аппарат электрохирургический высокочастотный ЭХВЧ-20-МЕДСИ (20 Вт)предназначен для микрохирургии и коагуляции биологических тканей токами высокой частоты монополярным методом.Электрохирургический высокочастотный аппарат ЭХВЧ-20-МЕДСИ (20 Вт) используется во многих областях современной медицины - стоматологических, гинекологических, дерматовенерологических клиниках; институтах красоты и косметических салонах; в ветеринарии и частной практики. </vt:lpstr>
      <vt:lpstr>Особенности и преимущества Аппарата электрохирургического высокочастотного ЭХВЧ-20-МЕДСИ (20 Вт): </vt:lpstr>
      <vt:lpstr>Технические характеристики Аппарата электрохирургического высокочастотного ЭХВЧ-20-МЕДСИ (20 Вт): </vt:lpstr>
      <vt:lpstr>Презентация PowerPoint</vt:lpstr>
      <vt:lpstr>Аппарат электрохирургический высокочастотный ЭХВЧ-50-МЕДСИ (50 Вт)предназначен для микрохирургии и коагуляции биологических тканей токами высокой частоты монополярным методом. Аппарат ЭХВЧ-50-МЕДСИприменяется для эффективного удаления образований кожи, а также может применяться при лечении как доброкачественных, так злокачественных образований. Аппарат обеспечивает аккуратное удаление новообразований и полное иссечение ткани. Электрохирургический высокочастотный аппарат ЭХВЧ-50-МЕДСИ (50 Вт) используется во многих областях современной медицины - стоматологических, гинекологических, дерматовенерологических клиниках; институтах красоты и косметических салонах; в ветеринарии и частной практики.</vt:lpstr>
      <vt:lpstr>Особенности и преимущества Аппарата электрохирургического высокочастотного ЭХВЧ-50-МЕДСИ (50 Вт): </vt:lpstr>
      <vt:lpstr>Технические характеристики Аппарата электрохирургического высокочастотного ЭХВЧ-50-МЕДСИ (50 Вт): </vt:lpstr>
      <vt:lpstr>Презентация PowerPoint</vt:lpstr>
      <vt:lpstr>Аппарат электрохирургический высокочастотный ЭХВЧ-150-МЕДСИ (150 Вт) предназначен для микрохирургии и коагуляции биологических тканей токами высокой частоты монополярным методом. Аппарат ЭХВЧ-150-МЕДСИ рекомендован к использованию в стационарах хирургического профиля и бригадах скорой помощи. Электрохирургический высокочастотный аппарат ЭХВЧ-150-МЕДСИ (150 Вт) применяется в различных областях современной медицины - абдоминальная хирургия, пластическая хирургия, гинекология (включая конизацию), лапароскопия, проктология, эндоскопия, ветеринария и т.д.</vt:lpstr>
      <vt:lpstr>Особенности и преимущества Аппарата электрохирургического высокочастотного ЭХВЧ-150-МЕДСИ (150 Вт):</vt:lpstr>
      <vt:lpstr>Технические характеристики Аппарата электрохирургического высокочастотного ЭХВЧ-150-МЕДСИ (150 Вт):</vt:lpstr>
      <vt:lpstr>Презентация PowerPoint</vt:lpstr>
      <vt:lpstr>Аппарат электрохирургический высокочастотный ЭХВЧ-350-03-"ФОТЕК" для общей хирургии предназначен для резания, биполярной и монополярной коагуляции, аблации биологических тканей, лигирования крупных кровеносных сосудов электрическим током специальной формы. Позволяет выполнять весь спектр электрохирургических вмешательств, в режиме ТУР/ВАП аппарат может работать с моно- и биполярными резектоскопами различных производителей. Аппарат ЭХВЧ-350-03-"ФОТЕК" предназначен для выполнения больших и сложных операций.</vt:lpstr>
      <vt:lpstr>Особенности и преимущества аппарата ЭХВЧ-350-03-"ФОТЕК" для общей хирургии: </vt:lpstr>
      <vt:lpstr>Рекомендуемые области применения аппарата ЭХВЧ-350-03-"ФОТЕК" для общей хирургии:</vt:lpstr>
      <vt:lpstr>Комплект поставки аппарата ЭХВЧ-350-03-"ФОТЕК" для общей хирургии:</vt:lpstr>
      <vt:lpstr>Технические характеристики аппарата ЭХВЧ-350-03-"ФОТЕК" для общей хирургии: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Аппараты электрохирургии</dc:title>
  <dc:creator>илюша</dc:creator>
  <cp:lastModifiedBy>илюша</cp:lastModifiedBy>
  <cp:revision>9</cp:revision>
  <dcterms:created xsi:type="dcterms:W3CDTF">2015-12-15T10:35:34Z</dcterms:created>
  <dcterms:modified xsi:type="dcterms:W3CDTF">2015-12-15T12:11:38Z</dcterms:modified>
</cp:coreProperties>
</file>