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7" r:id="rId3"/>
    <p:sldId id="258" r:id="rId4"/>
    <p:sldId id="259" r:id="rId5"/>
    <p:sldId id="260" r:id="rId6"/>
    <p:sldId id="261" r:id="rId7"/>
    <p:sldId id="264" r:id="rId8"/>
    <p:sldId id="268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CCEFB4D-FEA6-4FC5-8650-047B649AA96D}" type="datetimeFigureOut">
              <a:rPr lang="ru-RU"/>
              <a:pPr>
                <a:defRPr/>
              </a:pPr>
              <a:t>28.05.2013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00659BB-FC05-42D4-A9D7-7928481874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383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BDB8C50-0674-4A32-903D-D7E7BF569122}" type="slidenum">
              <a:rPr lang="ru-RU">
                <a:latin typeface="Calibri" pitchFamily="34" charset="0"/>
              </a:rPr>
              <a:pPr eaLnBrk="1" hangingPunct="1"/>
              <a:t>1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9D42CBD-C010-499B-91AC-47FDC91C6DF9}" type="slidenum">
              <a:rPr lang="ru-RU">
                <a:latin typeface="Calibri" pitchFamily="34" charset="0"/>
              </a:rPr>
              <a:pPr eaLnBrk="1" hangingPunct="1"/>
              <a:t>3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939074F-070A-44CD-B3ED-48D37F2082BF}" type="slidenum">
              <a:rPr lang="ru-RU">
                <a:latin typeface="Calibri" pitchFamily="34" charset="0"/>
              </a:rPr>
              <a:pPr eaLnBrk="1" hangingPunct="1"/>
              <a:t>4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9FDD654-28DD-42E4-8E2C-FD96A9F00BB7}" type="slidenum">
              <a:rPr lang="ru-RU">
                <a:latin typeface="Calibri" pitchFamily="34" charset="0"/>
              </a:rPr>
              <a:pPr eaLnBrk="1" hangingPunct="1"/>
              <a:t>5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17F28AA-AFED-4D2F-B2BA-85E36BFDA919}" type="slidenum">
              <a:rPr lang="ru-RU">
                <a:latin typeface="Calibri" pitchFamily="34" charset="0"/>
              </a:rPr>
              <a:pPr eaLnBrk="1" hangingPunct="1"/>
              <a:t>6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9C0AF7C-BF8E-497E-8308-0C6E3A1B14F1}" type="slidenum">
              <a:rPr lang="ru-RU">
                <a:latin typeface="Calibri" pitchFamily="34" charset="0"/>
              </a:rPr>
              <a:pPr eaLnBrk="1" hangingPunct="1"/>
              <a:t>7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89199-0481-4132-AAC9-2D20BE134712}" type="slidenum">
              <a:rPr lang="ru-RU">
                <a:latin typeface="Calibri" pitchFamily="34" charset="0"/>
              </a:rPr>
              <a:pPr eaLnBrk="1" hangingPunct="1"/>
              <a:t>9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FAA1903-2A98-4947-A4C9-347361E5F9D9}" type="slidenum">
              <a:rPr lang="ru-RU">
                <a:latin typeface="Calibri" pitchFamily="34" charset="0"/>
              </a:rPr>
              <a:pPr eaLnBrk="1" hangingPunct="1"/>
              <a:t>10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412B9D4-AC2A-461B-BEAC-DE7C28FABF13}" type="slidenum">
              <a:rPr lang="ru-RU">
                <a:latin typeface="Calibri" pitchFamily="34" charset="0"/>
              </a:rPr>
              <a:pPr eaLnBrk="1" hangingPunct="1"/>
              <a:t>11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1332767423 h 528"/>
                <a:gd name="T6" fmla="*/ 12001943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66F9E8-77FA-459C-BA91-CDFC68922A93}" type="datetimeFigureOut">
              <a:rPr lang="ru-RU"/>
              <a:pPr>
                <a:defRPr/>
              </a:pPr>
              <a:t>28.05.2013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E41EF45-A37B-4279-A686-75B20245B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28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DC60-4676-4689-A5A3-E669313C98C0}" type="datetimeFigureOut">
              <a:rPr lang="ru-RU"/>
              <a:pPr>
                <a:defRPr/>
              </a:pPr>
              <a:t>28.05.2013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2013F-8E95-4B8B-8281-2D686E351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384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C9FED-3C6A-4264-8707-BB6B4C95699B}" type="datetimeFigureOut">
              <a:rPr lang="ru-RU"/>
              <a:pPr>
                <a:defRPr/>
              </a:pPr>
              <a:t>28.05.2013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73CE2-C04D-4E96-BB86-EF495467D2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759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86C6-F4CB-49AD-B06E-F030A1E3A8A6}" type="datetimeFigureOut">
              <a:rPr lang="ru-RU"/>
              <a:pPr>
                <a:defRPr/>
              </a:pPr>
              <a:t>28.05.2013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B743F-D93C-4111-A4E5-B7B066BC20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13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5" name="Нашивка 4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AE5BA5-803E-4F71-A4CC-3F1FA4770C5A}" type="datetimeFigureOut">
              <a:rPr lang="ru-RU"/>
              <a:pPr>
                <a:defRPr/>
              </a:pPr>
              <a:t>28.05.2013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EDAE4F-ABE0-47C1-8ECC-7C8DEF530A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8460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F22487-BFB6-4139-9C2D-531E03B44680}" type="datetimeFigureOut">
              <a:rPr lang="ru-RU"/>
              <a:pPr>
                <a:defRPr/>
              </a:pPr>
              <a:t>28.05.2013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C21121-0873-45B1-BD87-86A2615AB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7062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AC63B2-C904-4125-A3FC-7D980E370EAD}" type="datetimeFigureOut">
              <a:rPr lang="ru-RU"/>
              <a:pPr>
                <a:defRPr/>
              </a:pPr>
              <a:t>28.05.2013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F4ACFF-0A17-43C7-B1AC-58B63E693A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990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BFC888-1515-4E93-A2EF-94121AC299B0}" type="datetimeFigureOut">
              <a:rPr lang="ru-RU"/>
              <a:pPr>
                <a:defRPr/>
              </a:pPr>
              <a:t>28.05.2013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3C82AD-460D-4003-98EF-BECB9C28A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41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1E04A-9F36-4BC2-8B8B-189B69F5BDA6}" type="datetimeFigureOut">
              <a:rPr lang="ru-RU"/>
              <a:pPr>
                <a:defRPr/>
              </a:pPr>
              <a:t>28.05.2013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367EA-8A81-40C7-BCFB-DCFCC27F6F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28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94EB36-9431-46E1-9D7F-EB10A0E39DAB}" type="datetimeFigureOut">
              <a:rPr lang="ru-RU"/>
              <a:pPr>
                <a:defRPr/>
              </a:pPr>
              <a:t>28.05.2013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0CDC02-EA67-4E35-87F9-7F1D0C9187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010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10" name="Нашивка 9"/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79516D-5772-4E43-9D80-23E0783533B9}" type="datetimeFigureOut">
              <a:rPr lang="ru-RU"/>
              <a:pPr>
                <a:defRPr/>
              </a:pPr>
              <a:t>28.05.2013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CE3F98-2BA3-4EB7-A567-426CE9BCC9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78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19B991B-1D9B-4C15-8075-58B8E10B94D4}" type="datetimeFigureOut">
              <a:rPr lang="ru-RU"/>
              <a:pPr>
                <a:defRPr/>
              </a:pPr>
              <a:t>28.05.2013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4AD30A1-27C0-4D5E-91A7-C7958681EF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7" r:id="rId2"/>
    <p:sldLayoutId id="2147483792" r:id="rId3"/>
    <p:sldLayoutId id="2147483793" r:id="rId4"/>
    <p:sldLayoutId id="2147483794" r:id="rId5"/>
    <p:sldLayoutId id="2147483795" r:id="rId6"/>
    <p:sldLayoutId id="2147483788" r:id="rId7"/>
    <p:sldLayoutId id="2147483796" r:id="rId8"/>
    <p:sldLayoutId id="2147483797" r:id="rId9"/>
    <p:sldLayoutId id="2147483789" r:id="rId10"/>
    <p:sldLayoutId id="21474837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Arial" charset="0"/>
          <a:cs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kumimoji="1" sz="27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kumimoji="1" sz="23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umimoji="1" sz="19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umimoji="1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900igr.net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7772400" cy="991315"/>
          </a:xfrm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ea typeface="+mj-ea"/>
                <a:cs typeface="+mj-cs"/>
              </a:rPr>
              <a:t>Аудиометрия</a:t>
            </a:r>
            <a:endParaRPr lang="ru-RU" dirty="0">
              <a:ea typeface="+mj-ea"/>
              <a:cs typeface="+mj-cs"/>
            </a:endParaRPr>
          </a:p>
        </p:txBody>
      </p:sp>
      <p:pic>
        <p:nvPicPr>
          <p:cNvPr id="9219" name="Рисунок 4" descr="big-ear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0438" y="2357438"/>
            <a:ext cx="219075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кругленный прямоугольник 3">
            <a:hlinkClick r:id="rId4" tooltip=" Каталог презентаций "/>
          </p:cNvPr>
          <p:cNvSpPr/>
          <p:nvPr/>
        </p:nvSpPr>
        <p:spPr>
          <a:xfrm>
            <a:off x="3898900" y="6477000"/>
            <a:ext cx="1346200" cy="355600"/>
          </a:xfrm>
          <a:prstGeom prst="roundRect">
            <a:avLst>
              <a:gd name="adj" fmla="val 12985"/>
            </a:avLst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900" tIns="25400" rIns="88900" bIns="50800" anchor="ctr"/>
          <a:lstStyle/>
          <a:p>
            <a:pPr algn="ctr">
              <a:defRPr/>
            </a:pPr>
            <a:r>
              <a:rPr lang="ru-RU" sz="2000" u="sng" dirty="0">
                <a:solidFill>
                  <a:srgbClr val="3333CC"/>
                </a:solidFill>
                <a:latin typeface="Arial"/>
              </a:rPr>
              <a:t>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1"/>
          <p:cNvSpPr>
            <a:spLocks noGrp="1"/>
          </p:cNvSpPr>
          <p:nvPr>
            <p:ph idx="1"/>
          </p:nvPr>
        </p:nvSpPr>
        <p:spPr>
          <a:xfrm>
            <a:off x="500063" y="2714625"/>
            <a:ext cx="7072312" cy="3078163"/>
          </a:xfrm>
        </p:spPr>
        <p:txBody>
          <a:bodyPr/>
          <a:lstStyle/>
          <a:p>
            <a:r>
              <a:rPr kumimoji="0" lang="ru-RU" sz="2500" smtClean="0"/>
              <a:t>Отличие этих аппаратов от предыдущих поколений в том, что телефон расположен не в корпусе заушного аппарата, а непосредственно в ушном канале пациента, что значительно уменьшает риск возникновения «обратной связи» (свиста), а также позволяет существенно уменьшить размеры корпуса слухового аппарата.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00298" y="642918"/>
            <a:ext cx="6115064" cy="2011354"/>
          </a:xfrm>
        </p:spPr>
        <p:txBody>
          <a:bodyPr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ru-RU" sz="2700" b="0" dirty="0" smtClean="0">
                <a:solidFill>
                  <a:schemeClr val="tx1"/>
                </a:solidFill>
                <a:effectLst/>
                <a:ea typeface="+mj-ea"/>
                <a:cs typeface="+mj-cs"/>
              </a:rPr>
              <a:t>В настоящее время особенную популярность приобретают миниатюрные заушные слуховые аппараты.</a:t>
            </a:r>
            <a:endParaRPr lang="ru-RU" sz="2700" b="0" dirty="0">
              <a:solidFill>
                <a:schemeClr val="tx1"/>
              </a:solidFill>
              <a:effectLst/>
              <a:ea typeface="+mj-ea"/>
              <a:cs typeface="+mj-cs"/>
            </a:endParaRPr>
          </a:p>
        </p:txBody>
      </p:sp>
      <p:pic>
        <p:nvPicPr>
          <p:cNvPr id="18436" name="Рисунок 4" descr="13213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428625"/>
            <a:ext cx="15049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Рисунок 5" descr="VIBE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4311650"/>
            <a:ext cx="1357312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1"/>
          <p:cNvSpPr>
            <a:spLocks noGrp="1"/>
          </p:cNvSpPr>
          <p:nvPr>
            <p:ph idx="1"/>
          </p:nvPr>
        </p:nvSpPr>
        <p:spPr>
          <a:xfrm>
            <a:off x="3929063" y="1000125"/>
            <a:ext cx="5114925" cy="4525963"/>
          </a:xfrm>
        </p:spPr>
        <p:txBody>
          <a:bodyPr/>
          <a:lstStyle/>
          <a:p>
            <a:r>
              <a:rPr kumimoji="0" lang="ru-RU" smtClean="0"/>
              <a:t>Человек способен слышать звук в пределах от 16 Гц до 20 кГц. Диапазон частот, которые способен слышать человек, называется слуховым или звуковым диапазоном; более высокие частоты называются ультразвуком, а более низкие — инфразвуком.</a:t>
            </a:r>
          </a:p>
          <a:p>
            <a:endParaRPr kumimoji="0"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ru-RU" dirty="0" smtClean="0">
                <a:ea typeface="+mj-ea"/>
                <a:cs typeface="+mj-cs"/>
              </a:rPr>
              <a:t>Норма слуха</a:t>
            </a:r>
            <a:endParaRPr lang="ru-RU" dirty="0">
              <a:ea typeface="+mj-ea"/>
              <a:cs typeface="+mj-cs"/>
            </a:endParaRPr>
          </a:p>
        </p:txBody>
      </p:sp>
      <p:pic>
        <p:nvPicPr>
          <p:cNvPr id="19460" name="Рисунок 3" descr="174952_image_lar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357313"/>
            <a:ext cx="30670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1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r>
              <a:rPr kumimoji="0" lang="ru-RU" sz="4000" i="1" smtClean="0"/>
              <a:t>Аудиометри́я-</a:t>
            </a:r>
            <a:r>
              <a:rPr kumimoji="0" lang="ru-RU" sz="4000" smtClean="0"/>
              <a:t>измерение и оценка различных показателей слуха человека</a:t>
            </a:r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1"/>
          <p:cNvSpPr>
            <a:spLocks noGrp="1"/>
          </p:cNvSpPr>
          <p:nvPr>
            <p:ph idx="1"/>
          </p:nvPr>
        </p:nvSpPr>
        <p:spPr>
          <a:xfrm>
            <a:off x="357188" y="357188"/>
            <a:ext cx="3686175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kumimoji="0" lang="ru-RU" sz="2500" smtClean="0"/>
          </a:p>
          <a:p>
            <a:pPr eaLnBrk="1" hangingPunct="1">
              <a:lnSpc>
                <a:spcPct val="90000"/>
              </a:lnSpc>
            </a:pPr>
            <a:r>
              <a:rPr kumimoji="0" lang="ru-RU" sz="2500" smtClean="0"/>
              <a:t>Орган слуха и равновесия представлен тремя отделами: наружным, средним и внутренним ухом , каждый из которых выполняет свои конкретные функции.</a:t>
            </a:r>
          </a:p>
          <a:p>
            <a:pPr eaLnBrk="1" hangingPunct="1">
              <a:lnSpc>
                <a:spcPct val="90000"/>
              </a:lnSpc>
            </a:pPr>
            <a:endParaRPr kumimoji="0" lang="ru-RU" sz="2500" smtClean="0"/>
          </a:p>
          <a:p>
            <a:pPr eaLnBrk="1" hangingPunct="1">
              <a:lnSpc>
                <a:spcPct val="90000"/>
              </a:lnSpc>
            </a:pPr>
            <a:endParaRPr kumimoji="0" lang="ru-RU" sz="2500" smtClean="0"/>
          </a:p>
        </p:txBody>
      </p:sp>
      <p:pic>
        <p:nvPicPr>
          <p:cNvPr id="11267" name="Рисунок 3" descr="1264622688_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9125" y="1285875"/>
            <a:ext cx="3767138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1"/>
          <p:cNvSpPr>
            <a:spLocks noGrp="1"/>
          </p:cNvSpPr>
          <p:nvPr>
            <p:ph idx="1"/>
          </p:nvPr>
        </p:nvSpPr>
        <p:spPr>
          <a:xfrm>
            <a:off x="457200" y="1481138"/>
            <a:ext cx="4186238" cy="4525962"/>
          </a:xfrm>
        </p:spPr>
        <p:txBody>
          <a:bodyPr/>
          <a:lstStyle/>
          <a:p>
            <a:pPr eaLnBrk="1" hangingPunct="1"/>
            <a:r>
              <a:rPr kumimoji="0" lang="ru-RU" smtClean="0"/>
              <a:t> Наружное ухо состоит из ушной раковины и наружного слухового прохода.</a:t>
            </a:r>
          </a:p>
          <a:p>
            <a:pPr eaLnBrk="1" hangingPunct="1"/>
            <a:r>
              <a:rPr kumimoji="0" lang="ru-RU" smtClean="0"/>
              <a:t>Функция — улавливать звуки и передавать в дальнейшие отделы органа</a:t>
            </a:r>
          </a:p>
          <a:p>
            <a:pPr eaLnBrk="1" hangingPunct="1"/>
            <a:endParaRPr kumimoji="0"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ea typeface="+mj-ea"/>
                <a:cs typeface="+mj-cs"/>
              </a:rPr>
              <a:t>Наружное ухо</a:t>
            </a:r>
            <a:br>
              <a:rPr lang="ru-RU" dirty="0" smtClean="0">
                <a:ea typeface="+mj-ea"/>
                <a:cs typeface="+mj-cs"/>
              </a:rPr>
            </a:br>
            <a:endParaRPr lang="ru-RU" dirty="0">
              <a:ea typeface="+mj-ea"/>
              <a:cs typeface="+mj-cs"/>
            </a:endParaRPr>
          </a:p>
        </p:txBody>
      </p:sp>
      <p:pic>
        <p:nvPicPr>
          <p:cNvPr id="12292" name="Рисунок 3" descr="1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7813" y="1714500"/>
            <a:ext cx="2978150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1"/>
          <p:cNvSpPr>
            <a:spLocks noGrp="1"/>
          </p:cNvSpPr>
          <p:nvPr>
            <p:ph idx="1"/>
          </p:nvPr>
        </p:nvSpPr>
        <p:spPr>
          <a:xfrm>
            <a:off x="4429125" y="1481138"/>
            <a:ext cx="4257675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kumimoji="0" lang="ru-RU" sz="2500" smtClean="0"/>
              <a:t>Основной частью среднего уха является барабанная полость, в которой находятся слуховые косточки: молоточек, наковальня и стремечко — они передают звуковые колебания из наружного уха во внутреннее, одновременно усиливая их.</a:t>
            </a:r>
          </a:p>
          <a:p>
            <a:pPr eaLnBrk="1" hangingPunct="1">
              <a:lnSpc>
                <a:spcPct val="80000"/>
              </a:lnSpc>
            </a:pPr>
            <a:endParaRPr kumimoji="0" lang="ru-RU" sz="250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ea typeface="+mj-ea"/>
                <a:cs typeface="+mj-cs"/>
              </a:rPr>
              <a:t>Среднее ухо</a:t>
            </a:r>
            <a:br>
              <a:rPr lang="ru-RU" dirty="0" smtClean="0">
                <a:ea typeface="+mj-ea"/>
                <a:cs typeface="+mj-cs"/>
              </a:rPr>
            </a:br>
            <a:endParaRPr lang="ru-RU" dirty="0">
              <a:ea typeface="+mj-ea"/>
              <a:cs typeface="+mj-cs"/>
            </a:endParaRPr>
          </a:p>
        </p:txBody>
      </p:sp>
      <p:pic>
        <p:nvPicPr>
          <p:cNvPr id="13316" name="Рисунок 3" descr="rek_uh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38" y="1857375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1"/>
          <p:cNvSpPr>
            <a:spLocks noGrp="1"/>
          </p:cNvSpPr>
          <p:nvPr>
            <p:ph idx="1"/>
          </p:nvPr>
        </p:nvSpPr>
        <p:spPr>
          <a:xfrm>
            <a:off x="457200" y="1481138"/>
            <a:ext cx="5186363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ru-RU" smtClean="0"/>
              <a:t>Костный лабиринт состоит из:</a:t>
            </a:r>
          </a:p>
          <a:p>
            <a:pPr eaLnBrk="1" hangingPunct="1">
              <a:lnSpc>
                <a:spcPct val="90000"/>
              </a:lnSpc>
            </a:pPr>
            <a:r>
              <a:rPr kumimoji="0" lang="ru-RU" smtClean="0"/>
              <a:t>Преддверия </a:t>
            </a:r>
          </a:p>
          <a:p>
            <a:pPr eaLnBrk="1" hangingPunct="1">
              <a:lnSpc>
                <a:spcPct val="90000"/>
              </a:lnSpc>
            </a:pPr>
            <a:r>
              <a:rPr kumimoji="0" lang="ru-RU" smtClean="0"/>
              <a:t>Улитки</a:t>
            </a:r>
          </a:p>
          <a:p>
            <a:pPr eaLnBrk="1" hangingPunct="1">
              <a:lnSpc>
                <a:spcPct val="90000"/>
              </a:lnSpc>
            </a:pPr>
            <a:r>
              <a:rPr kumimoji="0" lang="ru-RU" smtClean="0"/>
              <a:t>полукружных каналов</a:t>
            </a:r>
          </a:p>
          <a:p>
            <a:pPr eaLnBrk="1" hangingPunct="1">
              <a:lnSpc>
                <a:spcPct val="90000"/>
              </a:lnSpc>
            </a:pPr>
            <a:r>
              <a:rPr kumimoji="0" lang="ru-RU" smtClean="0"/>
              <a:t>Улитка является органом слуха, а преддверие и полукружные каналы — органы чувства равновесия и положения тела в пространстве.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ea typeface="+mj-ea"/>
                <a:cs typeface="+mj-cs"/>
              </a:rPr>
              <a:t>Внутреннее ухо</a:t>
            </a:r>
            <a:br>
              <a:rPr lang="ru-RU" dirty="0" smtClean="0">
                <a:ea typeface="+mj-ea"/>
                <a:cs typeface="+mj-cs"/>
              </a:rPr>
            </a:br>
            <a:endParaRPr lang="ru-RU" dirty="0">
              <a:ea typeface="+mj-ea"/>
              <a:cs typeface="+mj-cs"/>
            </a:endParaRPr>
          </a:p>
        </p:txBody>
      </p:sp>
      <p:pic>
        <p:nvPicPr>
          <p:cNvPr id="14340" name="Рисунок 3" descr="024679240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2125" y="2357438"/>
            <a:ext cx="3143250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1"/>
          <p:cNvSpPr>
            <a:spLocks noGrp="1"/>
          </p:cNvSpPr>
          <p:nvPr>
            <p:ph idx="1"/>
          </p:nvPr>
        </p:nvSpPr>
        <p:spPr>
          <a:xfrm>
            <a:off x="285750" y="357188"/>
            <a:ext cx="3757613" cy="4525962"/>
          </a:xfrm>
        </p:spPr>
        <p:txBody>
          <a:bodyPr/>
          <a:lstStyle/>
          <a:p>
            <a:r>
              <a:rPr kumimoji="0" lang="ru-RU" smtClean="0"/>
              <a:t>Слух проверяют с помощью специального устройства или компьютерной программы под названием «аудиометр».</a:t>
            </a:r>
          </a:p>
          <a:p>
            <a:endParaRPr kumimoji="0" lang="ru-RU" smtClean="0"/>
          </a:p>
        </p:txBody>
      </p:sp>
      <p:pic>
        <p:nvPicPr>
          <p:cNvPr id="15363" name="Рисунок 5" descr="st2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1938" y="571500"/>
            <a:ext cx="455930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Прямоугольник 7"/>
          <p:cNvSpPr>
            <a:spLocks noChangeArrowheads="1"/>
          </p:cNvSpPr>
          <p:nvPr/>
        </p:nvSpPr>
        <p:spPr bwMode="auto">
          <a:xfrm>
            <a:off x="857250" y="4143375"/>
            <a:ext cx="7929563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500"/>
              <a:t>Возможно определение ведущего уха с помощью специальных тестов. Например, в наушники подаются разные аудиосигналы (слова), а человек их фиксирует на бумаге. С какого уха больше правильно распознанных слов, то и ведущее.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На основании этих исследований делают вывод о слуховых данных человека. В последствие эти данные помогают скорректировать слух и диагностировать дефекты слуха на более ранних стадиях. Это широко используется в клиниках.</a:t>
            </a:r>
            <a:br>
              <a:rPr lang="ru-RU" smtClean="0"/>
            </a:br>
            <a:r>
              <a:rPr lang="ru-RU" smtClean="0"/>
              <a:t>Также в последнее время большим спросом пользуются слуховые аппараты.</a:t>
            </a:r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1"/>
          <p:cNvSpPr>
            <a:spLocks noGrp="1"/>
          </p:cNvSpPr>
          <p:nvPr>
            <p:ph idx="1"/>
          </p:nvPr>
        </p:nvSpPr>
        <p:spPr>
          <a:xfrm>
            <a:off x="3643313" y="1428750"/>
            <a:ext cx="5000625" cy="2714625"/>
          </a:xfrm>
        </p:spPr>
        <p:txBody>
          <a:bodyPr/>
          <a:lstStyle/>
          <a:p>
            <a:r>
              <a:rPr kumimoji="0" lang="ru-RU" sz="2400" smtClean="0"/>
              <a:t>Современные слуховые аппараты являются электроакустическими устройствами и состоят из микрофона, усилителя-преобразователя и телефона (динамика).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vi-VN" dirty="0" smtClean="0">
                <a:ea typeface="+mj-ea"/>
                <a:cs typeface="+mj-cs"/>
              </a:rPr>
              <a:t>Слуховой аппар</a:t>
            </a:r>
            <a:r>
              <a:rPr lang="ru-RU" dirty="0" smtClean="0">
                <a:ea typeface="+mj-ea"/>
                <a:cs typeface="+mj-cs"/>
              </a:rPr>
              <a:t>а</a:t>
            </a:r>
            <a:r>
              <a:rPr lang="vi-VN" dirty="0" smtClean="0">
                <a:ea typeface="+mj-ea"/>
                <a:cs typeface="+mj-cs"/>
              </a:rPr>
              <a:t>т</a:t>
            </a:r>
            <a:endParaRPr lang="ru-RU" dirty="0">
              <a:ea typeface="+mj-ea"/>
              <a:cs typeface="+mj-cs"/>
            </a:endParaRPr>
          </a:p>
        </p:txBody>
      </p:sp>
      <p:pic>
        <p:nvPicPr>
          <p:cNvPr id="17412" name="Рисунок 3" descr="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4438"/>
            <a:ext cx="4095750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Прямоугольник 4"/>
          <p:cNvSpPr>
            <a:spLocks noChangeArrowheads="1"/>
          </p:cNvSpPr>
          <p:nvPr/>
        </p:nvSpPr>
        <p:spPr bwMode="auto">
          <a:xfrm>
            <a:off x="285750" y="4286250"/>
            <a:ext cx="85010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/>
              <a:t>Усиленный и преобразованный звук достигает барабанной перепонки через ушной вкладыш.</a:t>
            </a:r>
          </a:p>
        </p:txBody>
      </p:sp>
      <p:sp>
        <p:nvSpPr>
          <p:cNvPr id="17414" name="Прямоугольник 5"/>
          <p:cNvSpPr>
            <a:spLocks noChangeArrowheads="1"/>
          </p:cNvSpPr>
          <p:nvPr/>
        </p:nvSpPr>
        <p:spPr bwMode="auto">
          <a:xfrm>
            <a:off x="1357313" y="5214938"/>
            <a:ext cx="72866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ru-RU" sz="2000"/>
              <a:t>В настоящее время существует множество марок слуховых аппаратов - </a:t>
            </a:r>
            <a:r>
              <a:rPr lang="en-US" sz="2000"/>
              <a:t>Widex Bravo, Widex Bravissimo, Widex Flash, Widex INTEO, Widex Senso Vita</a:t>
            </a:r>
            <a:r>
              <a:rPr lang="ru-RU" sz="2000"/>
              <a:t>, </a:t>
            </a:r>
            <a:r>
              <a:rPr lang="en-US" sz="2000"/>
              <a:t>Siemens </a:t>
            </a:r>
            <a:r>
              <a:rPr lang="ru-RU" sz="2000"/>
              <a:t>и другие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504</TotalTime>
  <Words>376</Words>
  <Application>Microsoft Office PowerPoint</Application>
  <PresentationFormat>Экран (4:3)</PresentationFormat>
  <Paragraphs>36</Paragraphs>
  <Slides>11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Lucida Sans Unicode</vt:lpstr>
      <vt:lpstr>Wingdings 3</vt:lpstr>
      <vt:lpstr>Verdana</vt:lpstr>
      <vt:lpstr>Wingdings 2</vt:lpstr>
      <vt:lpstr>Calibri</vt:lpstr>
      <vt:lpstr>Открытая</vt:lpstr>
      <vt:lpstr>Аудиометрия</vt:lpstr>
      <vt:lpstr>Презентация PowerPoint</vt:lpstr>
      <vt:lpstr>Презентация PowerPoint</vt:lpstr>
      <vt:lpstr>Наружное ухо </vt:lpstr>
      <vt:lpstr>Среднее ухо </vt:lpstr>
      <vt:lpstr>Внутреннее ухо </vt:lpstr>
      <vt:lpstr>Презентация PowerPoint</vt:lpstr>
      <vt:lpstr>Презентация PowerPoint</vt:lpstr>
      <vt:lpstr>Слуховой аппарат</vt:lpstr>
      <vt:lpstr>В настоящее время особенную популярность приобретают миниатюрные заушные слуховые аппараты.</vt:lpstr>
      <vt:lpstr>Норма слуха</vt:lpstr>
    </vt:vector>
  </TitlesOfParts>
  <Company>Yamashka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 слуха </dc:title>
  <dc:creator>Yamashka</dc:creator>
  <cp:lastModifiedBy>Good Devil</cp:lastModifiedBy>
  <cp:revision>14</cp:revision>
  <dcterms:created xsi:type="dcterms:W3CDTF">2010-05-21T08:54:32Z</dcterms:created>
  <dcterms:modified xsi:type="dcterms:W3CDTF">2013-05-28T18:07:49Z</dcterms:modified>
</cp:coreProperties>
</file>