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5" r:id="rId2"/>
    <p:sldId id="299" r:id="rId3"/>
    <p:sldId id="319" r:id="rId4"/>
    <p:sldId id="311" r:id="rId5"/>
    <p:sldId id="300" r:id="rId6"/>
    <p:sldId id="257" r:id="rId7"/>
    <p:sldId id="301" r:id="rId8"/>
    <p:sldId id="309" r:id="rId9"/>
    <p:sldId id="310" r:id="rId10"/>
    <p:sldId id="305" r:id="rId11"/>
    <p:sldId id="318" r:id="rId12"/>
    <p:sldId id="306"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313" r:id="rId27"/>
    <p:sldId id="314" r:id="rId28"/>
    <p:sldId id="315" r:id="rId29"/>
    <p:sldId id="316" r:id="rId30"/>
    <p:sldId id="286" r:id="rId31"/>
    <p:sldId id="287" r:id="rId32"/>
    <p:sldId id="288" r:id="rId33"/>
    <p:sldId id="302" r:id="rId34"/>
    <p:sldId id="303" r:id="rId35"/>
    <p:sldId id="304" r:id="rId36"/>
    <p:sldId id="264" r:id="rId37"/>
    <p:sldId id="265" r:id="rId38"/>
    <p:sldId id="267" r:id="rId39"/>
    <p:sldId id="270" r:id="rId40"/>
    <p:sldId id="263" r:id="rId41"/>
    <p:sldId id="269" r:id="rId42"/>
    <p:sldId id="317" r:id="rId43"/>
  </p:sldIdLst>
  <p:sldSz cx="9144000" cy="6858000" type="screen4x3"/>
  <p:notesSz cx="6781800"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788" autoAdjust="0"/>
    <p:restoredTop sz="94709" autoAdjust="0"/>
  </p:normalViewPr>
  <p:slideViewPr>
    <p:cSldViewPr>
      <p:cViewPr>
        <p:scale>
          <a:sx n="66" d="100"/>
          <a:sy n="66" d="100"/>
        </p:scale>
        <p:origin x="-756" y="-450"/>
      </p:cViewPr>
      <p:guideLst>
        <p:guide orient="horz" pos="2160"/>
        <p:guide pos="2880"/>
      </p:guideLst>
    </p:cSldViewPr>
  </p:slideViewPr>
  <p:outlineViewPr>
    <p:cViewPr>
      <p:scale>
        <a:sx n="33" d="100"/>
        <a:sy n="33" d="100"/>
      </p:scale>
      <p:origin x="0" y="5288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8463"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1750" y="0"/>
            <a:ext cx="2938463" cy="496888"/>
          </a:xfrm>
          <a:prstGeom prst="rect">
            <a:avLst/>
          </a:prstGeom>
        </p:spPr>
        <p:txBody>
          <a:bodyPr vert="horz" lIns="91440" tIns="45720" rIns="91440" bIns="45720" rtlCol="0"/>
          <a:lstStyle>
            <a:lvl1pPr algn="r">
              <a:defRPr sz="1200"/>
            </a:lvl1pPr>
          </a:lstStyle>
          <a:p>
            <a:fld id="{8E3009CA-D465-47AC-8467-FC5DC5DC2F92}" type="datetimeFigureOut">
              <a:rPr lang="ru-RU" smtClean="0"/>
              <a:pPr/>
              <a:t>14.12.2012</a:t>
            </a:fld>
            <a:endParaRPr lang="ru-RU"/>
          </a:p>
        </p:txBody>
      </p:sp>
      <p:sp>
        <p:nvSpPr>
          <p:cNvPr id="4" name="Образ слайда 3"/>
          <p:cNvSpPr>
            <a:spLocks noGrp="1" noRot="1" noChangeAspect="1"/>
          </p:cNvSpPr>
          <p:nvPr>
            <p:ph type="sldImg" idx="2"/>
          </p:nvPr>
        </p:nvSpPr>
        <p:spPr>
          <a:xfrm>
            <a:off x="909638"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7863" y="4714875"/>
            <a:ext cx="5426075" cy="44672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163"/>
            <a:ext cx="2938463" cy="496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1750" y="9428163"/>
            <a:ext cx="2938463" cy="496887"/>
          </a:xfrm>
          <a:prstGeom prst="rect">
            <a:avLst/>
          </a:prstGeom>
        </p:spPr>
        <p:txBody>
          <a:bodyPr vert="horz" lIns="91440" tIns="45720" rIns="91440" bIns="45720" rtlCol="0" anchor="b"/>
          <a:lstStyle>
            <a:lvl1pPr algn="r">
              <a:defRPr sz="1200"/>
            </a:lvl1pPr>
          </a:lstStyle>
          <a:p>
            <a:fld id="{A1A15D57-72B7-4EE3-8C22-8271BA582B0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1A15D57-72B7-4EE3-8C22-8271BA582B03}" type="slidenum">
              <a:rPr lang="ru-RU" smtClean="0"/>
              <a:pPr/>
              <a:t>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14.12.2012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14.12.2012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ru.wikipedia.org/wiki/%D0%93%D0%B5%D0%BD%D1%82%D1%80%D0%B8"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ru.wikipedia.org/wiki/%D0%A4%D0%B0%D0%B9%D0%BB:FMRI.jpg"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oleObject" Target="../embeddings/oleObject3.bin"/><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ru.wikipedia.org/wiki/%D0%A4%D0%B0%D0%B9%D0%BB:4-ethoxybenzaldehyde.NMR.p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4.xml"/><Relationship Id="rId5" Type="http://schemas.openxmlformats.org/officeDocument/2006/relationships/image" Target="../media/image49.tiff"/><Relationship Id="rId4" Type="http://schemas.openxmlformats.org/officeDocument/2006/relationships/image" Target="../media/image48.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pPr lvl="0"/>
            <a:r>
              <a:rPr lang="ru-RU" sz="5400" dirty="0" smtClean="0">
                <a:solidFill>
                  <a:srgbClr val="FF0000"/>
                </a:solidFill>
                <a:latin typeface="Arial" pitchFamily="34" charset="0"/>
                <a:cs typeface="Arial" pitchFamily="34" charset="0"/>
              </a:rPr>
              <a:t>Высокие медицинские технологии</a:t>
            </a:r>
            <a:br>
              <a:rPr lang="ru-RU" sz="5400" dirty="0" smtClean="0">
                <a:solidFill>
                  <a:srgbClr val="FF0000"/>
                </a:solidFill>
                <a:latin typeface="Arial" pitchFamily="34" charset="0"/>
                <a:cs typeface="Arial" pitchFamily="34" charset="0"/>
              </a:rPr>
            </a:br>
            <a:endParaRPr lang="ru-RU" sz="5400" dirty="0">
              <a:solidFill>
                <a:srgbClr val="FF0000"/>
              </a:solidFill>
            </a:endParaRPr>
          </a:p>
        </p:txBody>
      </p:sp>
      <p:sp>
        <p:nvSpPr>
          <p:cNvPr id="3" name="Подзаголовок 2"/>
          <p:cNvSpPr>
            <a:spLocks noGrp="1"/>
          </p:cNvSpPr>
          <p:nvPr>
            <p:ph type="subTitle" idx="1"/>
          </p:nvPr>
        </p:nvSpPr>
        <p:spPr/>
        <p:txBody>
          <a:bodyPr/>
          <a:lstStyle/>
          <a:p>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85786" y="3429000"/>
            <a:ext cx="8001056" cy="307183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85786" y="285728"/>
            <a:ext cx="8001056" cy="307183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sz="half" idx="1"/>
          </p:nvPr>
        </p:nvSpPr>
        <p:spPr>
          <a:xfrm>
            <a:off x="500034" y="357166"/>
            <a:ext cx="4214842" cy="4071966"/>
          </a:xfrm>
        </p:spPr>
        <p:txBody>
          <a:bodyPr>
            <a:noAutofit/>
          </a:bodyPr>
          <a:lstStyle/>
          <a:p>
            <a:pPr>
              <a:buNone/>
            </a:pPr>
            <a:r>
              <a:rPr lang="ru-RU" sz="1900" dirty="0" smtClean="0">
                <a:latin typeface="Arial" pitchFamily="34" charset="0"/>
                <a:cs typeface="Arial" pitchFamily="34" charset="0"/>
              </a:rPr>
              <a:t>	Аппарат </a:t>
            </a:r>
            <a:r>
              <a:rPr lang="ru-RU" sz="1900" b="1" dirty="0" smtClean="0">
                <a:latin typeface="Arial" pitchFamily="34" charset="0"/>
                <a:cs typeface="Arial" pitchFamily="34" charset="0"/>
              </a:rPr>
              <a:t>1-го поколения</a:t>
            </a:r>
            <a:r>
              <a:rPr lang="ru-RU" sz="1900" dirty="0" smtClean="0">
                <a:latin typeface="Arial" pitchFamily="34" charset="0"/>
                <a:cs typeface="Arial" pitchFamily="34" charset="0"/>
              </a:rPr>
              <a:t> (1973 г.)  - пошаговый. Одна трубка, направленная на один детектор. Сканирование производилось шаг за шагом, делая по одному обороту на слой. Один слой изображения обрабатывался около 4 минут.</a:t>
            </a:r>
            <a:endParaRPr lang="ru-RU" sz="1900" dirty="0">
              <a:latin typeface="Arial" pitchFamily="34" charset="0"/>
              <a:cs typeface="Arial" pitchFamily="34" charset="0"/>
            </a:endParaRPr>
          </a:p>
        </p:txBody>
      </p:sp>
      <p:sp>
        <p:nvSpPr>
          <p:cNvPr id="5" name="Прямоугольник 4"/>
          <p:cNvSpPr/>
          <p:nvPr/>
        </p:nvSpPr>
        <p:spPr>
          <a:xfrm>
            <a:off x="857224" y="3429000"/>
            <a:ext cx="3500462" cy="3170099"/>
          </a:xfrm>
          <a:prstGeom prst="rect">
            <a:avLst/>
          </a:prstGeom>
        </p:spPr>
        <p:txBody>
          <a:bodyPr wrap="square">
            <a:spAutoFit/>
          </a:bodyPr>
          <a:lstStyle/>
          <a:p>
            <a:r>
              <a:rPr lang="ru-RU" sz="2000" dirty="0" smtClean="0">
                <a:latin typeface="Arial" pitchFamily="34" charset="0"/>
                <a:cs typeface="Arial" pitchFamily="34" charset="0"/>
              </a:rPr>
              <a:t>Во </a:t>
            </a:r>
            <a:r>
              <a:rPr lang="ru-RU" sz="2000" b="1" dirty="0" smtClean="0">
                <a:latin typeface="Arial" pitchFamily="34" charset="0"/>
                <a:cs typeface="Arial" pitchFamily="34" charset="0"/>
              </a:rPr>
              <a:t>2-ом поколении</a:t>
            </a:r>
            <a:r>
              <a:rPr lang="ru-RU" sz="2000" dirty="0" smtClean="0">
                <a:latin typeface="Arial" pitchFamily="34" charset="0"/>
                <a:cs typeface="Arial" pitchFamily="34" charset="0"/>
              </a:rPr>
              <a:t> КТ аппаратов использовался веерный тип конструкции. На кольце вращения напротив рентгеновской трубки устанавливалось несколько(3-5) детекторов. Время обработки изображения составило 20 секунд.</a:t>
            </a:r>
            <a:endParaRPr lang="ru-RU" sz="2000" dirty="0">
              <a:latin typeface="Arial" pitchFamily="34" charset="0"/>
              <a:cs typeface="Arial" pitchFamily="34" charset="0"/>
            </a:endParaRPr>
          </a:p>
        </p:txBody>
      </p:sp>
      <p:pic>
        <p:nvPicPr>
          <p:cNvPr id="51202" name="Picture 2"/>
          <p:cNvPicPr>
            <a:picLocks noChangeAspect="1" noChangeArrowheads="1"/>
          </p:cNvPicPr>
          <p:nvPr/>
        </p:nvPicPr>
        <p:blipFill>
          <a:blip r:embed="rId2"/>
          <a:srcRect/>
          <a:stretch>
            <a:fillRect/>
          </a:stretch>
        </p:blipFill>
        <p:spPr bwMode="auto">
          <a:xfrm>
            <a:off x="5000628" y="285728"/>
            <a:ext cx="3378986" cy="3011800"/>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a:srcRect/>
          <a:stretch>
            <a:fillRect/>
          </a:stretch>
        </p:blipFill>
        <p:spPr bwMode="auto">
          <a:xfrm>
            <a:off x="5000628" y="3429000"/>
            <a:ext cx="3406789" cy="3000396"/>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71472" y="3500438"/>
            <a:ext cx="8286808" cy="307181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500034" y="214290"/>
            <a:ext cx="8429684" cy="3143272"/>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одержимое 4"/>
          <p:cNvSpPr>
            <a:spLocks noGrp="1"/>
          </p:cNvSpPr>
          <p:nvPr>
            <p:ph sz="half" idx="1"/>
          </p:nvPr>
        </p:nvSpPr>
        <p:spPr>
          <a:xfrm>
            <a:off x="214282" y="179249"/>
            <a:ext cx="5429288" cy="6370975"/>
          </a:xfrm>
          <a:prstGeom prst="rect">
            <a:avLst/>
          </a:prstGeom>
        </p:spPr>
        <p:txBody>
          <a:bodyPr wrap="square">
            <a:spAutoFit/>
          </a:bodyPr>
          <a:lstStyle/>
          <a:p>
            <a:pPr>
              <a:buNone/>
            </a:pPr>
            <a:r>
              <a:rPr lang="ru-RU" sz="2000" b="1" dirty="0" smtClean="0">
                <a:latin typeface="Arial" pitchFamily="34" charset="0"/>
                <a:cs typeface="Arial" pitchFamily="34" charset="0"/>
              </a:rPr>
              <a:t>     3-е поколение</a:t>
            </a:r>
            <a:r>
              <a:rPr lang="ru-RU" sz="2000" dirty="0" smtClean="0">
                <a:latin typeface="Arial" pitchFamily="34" charset="0"/>
                <a:cs typeface="Arial" pitchFamily="34" charset="0"/>
              </a:rPr>
              <a:t> компьютерных томографов ввело понятие спиральной компьютерной томографии. Трубка и детекторы за один шаг стола синхронно осуществляли полное вращение по часовой стрелке, что значительно уменьшило время исследования. Увеличилось и количество детекторов. Время обработки и реконструкций заметно уменьшилось до 5 сек.</a:t>
            </a:r>
          </a:p>
          <a:p>
            <a:pPr>
              <a:buNone/>
            </a:pPr>
            <a:endParaRPr lang="ru-RU" sz="2000" b="1" dirty="0" smtClean="0">
              <a:latin typeface="Arial" pitchFamily="34" charset="0"/>
              <a:cs typeface="Arial" pitchFamily="34" charset="0"/>
            </a:endParaRPr>
          </a:p>
          <a:p>
            <a:pPr>
              <a:buNone/>
            </a:pPr>
            <a:r>
              <a:rPr lang="ru-RU" sz="2000" b="1" dirty="0" smtClean="0">
                <a:latin typeface="Arial" pitchFamily="34" charset="0"/>
                <a:cs typeface="Arial" pitchFamily="34" charset="0"/>
              </a:rPr>
              <a:t>     4-ое поколение</a:t>
            </a:r>
            <a:r>
              <a:rPr lang="ru-RU" sz="2000" dirty="0" smtClean="0">
                <a:latin typeface="Arial" pitchFamily="34" charset="0"/>
                <a:cs typeface="Arial" pitchFamily="34" charset="0"/>
              </a:rPr>
              <a:t> имеет 1088 люминесцентных датчиков, расположенных по всему кольцу </a:t>
            </a:r>
            <a:r>
              <a:rPr lang="ru-RU" sz="2000" dirty="0" err="1" smtClean="0">
                <a:latin typeface="Arial" pitchFamily="34" charset="0"/>
                <a:cs typeface="Arial" pitchFamily="34" charset="0"/>
                <a:hlinkClick r:id="rId2" tooltip="Гентри"/>
              </a:rPr>
              <a:t>гентри</a:t>
            </a:r>
            <a:r>
              <a:rPr lang="ru-RU" sz="2000" dirty="0" smtClean="0">
                <a:latin typeface="Arial" pitchFamily="34" charset="0"/>
                <a:cs typeface="Arial" pitchFamily="34" charset="0"/>
              </a:rPr>
              <a:t>. Вращается лишь рентгеновская трубка. Благодаря этому методу время вращения сократилось до 0,7 секунд. Но существенного отличия в качестве изображений с КТ аппаратами 3-го поколения не имеет.</a:t>
            </a:r>
            <a:endParaRPr lang="ru-RU" sz="2000" dirty="0">
              <a:latin typeface="Arial" pitchFamily="34" charset="0"/>
              <a:cs typeface="Arial" pitchFamily="34" charset="0"/>
            </a:endParaRPr>
          </a:p>
        </p:txBody>
      </p:sp>
      <p:pic>
        <p:nvPicPr>
          <p:cNvPr id="52226" name="Picture 2"/>
          <p:cNvPicPr>
            <a:picLocks noChangeAspect="1" noChangeArrowheads="1"/>
          </p:cNvPicPr>
          <p:nvPr/>
        </p:nvPicPr>
        <p:blipFill>
          <a:blip r:embed="rId3"/>
          <a:srcRect/>
          <a:stretch>
            <a:fillRect/>
          </a:stretch>
        </p:blipFill>
        <p:spPr bwMode="auto">
          <a:xfrm>
            <a:off x="6072198" y="214290"/>
            <a:ext cx="2697168" cy="3143272"/>
          </a:xfrm>
          <a:prstGeom prst="rect">
            <a:avLst/>
          </a:prstGeom>
          <a:noFill/>
          <a:ln w="9525">
            <a:noFill/>
            <a:miter lim="800000"/>
            <a:headEnd/>
            <a:tailEnd/>
          </a:ln>
          <a:effectLst/>
        </p:spPr>
      </p:pic>
      <p:pic>
        <p:nvPicPr>
          <p:cNvPr id="50178" name="Picture 2"/>
          <p:cNvPicPr>
            <a:picLocks noChangeAspect="1" noChangeArrowheads="1"/>
          </p:cNvPicPr>
          <p:nvPr/>
        </p:nvPicPr>
        <p:blipFill>
          <a:blip r:embed="rId4"/>
          <a:srcRect/>
          <a:stretch>
            <a:fillRect/>
          </a:stretch>
        </p:blipFill>
        <p:spPr bwMode="auto">
          <a:xfrm>
            <a:off x="6072198" y="3786190"/>
            <a:ext cx="2687641" cy="257176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685800"/>
            <a:ext cx="9144000" cy="5626100"/>
          </a:xfrm>
        </p:spPr>
        <p:txBody>
          <a:bodyPr/>
          <a:lstStyle/>
          <a:p>
            <a:pPr eaLnBrk="1" hangingPunct="1">
              <a:spcAft>
                <a:spcPts val="600"/>
              </a:spcAft>
            </a:pPr>
            <a:r>
              <a:rPr lang="ru-RU" dirty="0" smtClean="0">
                <a:latin typeface="Arial" charset="0"/>
                <a:cs typeface="Arial" charset="0"/>
              </a:rPr>
              <a:t>ЭПР -  явление резонансного поглощения электромагнитного излучения парамагнитными частицами, помещенными в постоянное магнитное поле; </a:t>
            </a:r>
          </a:p>
          <a:p>
            <a:pPr eaLnBrk="1" hangingPunct="1">
              <a:spcAft>
                <a:spcPts val="600"/>
              </a:spcAft>
            </a:pPr>
            <a:r>
              <a:rPr lang="ru-RU" dirty="0" smtClean="0">
                <a:latin typeface="Arial" charset="0"/>
                <a:cs typeface="Arial" charset="0"/>
              </a:rPr>
              <a:t>один из методов радиоспектроскопии.</a:t>
            </a:r>
          </a:p>
          <a:p>
            <a:pPr eaLnBrk="1" hangingPunct="1">
              <a:spcAft>
                <a:spcPts val="600"/>
              </a:spcAft>
            </a:pPr>
            <a:r>
              <a:rPr lang="ru-RU" dirty="0" smtClean="0">
                <a:latin typeface="Arial" charset="0"/>
                <a:cs typeface="Arial" charset="0"/>
              </a:rPr>
              <a:t> Используется для изучения атомов, свободных радикалов, ионов и всех тех систем, которые обладают одним или несколькими </a:t>
            </a:r>
            <a:r>
              <a:rPr lang="ru-RU" dirty="0" err="1" smtClean="0">
                <a:latin typeface="Arial" charset="0"/>
                <a:cs typeface="Arial" charset="0"/>
              </a:rPr>
              <a:t>неспаренными</a:t>
            </a:r>
            <a:r>
              <a:rPr lang="ru-RU" dirty="0" smtClean="0">
                <a:latin typeface="Arial" charset="0"/>
                <a:cs typeface="Arial" charset="0"/>
              </a:rPr>
              <a:t> электронами.</a:t>
            </a:r>
          </a:p>
        </p:txBody>
      </p:sp>
      <p:sp>
        <p:nvSpPr>
          <p:cNvPr id="5" name="TextBox 4"/>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Электронный парамагнитный резонанс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457200" y="0"/>
            <a:ext cx="8229600" cy="1368425"/>
          </a:xfrm>
        </p:spPr>
        <p:txBody>
          <a:bodyPr/>
          <a:lstStyle/>
          <a:p>
            <a:pPr eaLnBrk="1" hangingPunct="1"/>
            <a:r>
              <a:rPr lang="ru-RU" sz="6000" b="1" smtClean="0">
                <a:solidFill>
                  <a:srgbClr val="FF0000"/>
                </a:solidFill>
              </a:rPr>
              <a:t>Физика явления</a:t>
            </a:r>
            <a:endParaRPr lang="ru-RU" sz="6000" smtClean="0">
              <a:solidFill>
                <a:srgbClr val="FF0000"/>
              </a:solidFill>
            </a:endParaRPr>
          </a:p>
        </p:txBody>
      </p:sp>
      <p:sp>
        <p:nvSpPr>
          <p:cNvPr id="4" name="Содержимое 3"/>
          <p:cNvSpPr>
            <a:spLocks noGrp="1"/>
          </p:cNvSpPr>
          <p:nvPr>
            <p:ph sz="half" idx="1"/>
          </p:nvPr>
        </p:nvSpPr>
        <p:spPr>
          <a:xfrm>
            <a:off x="0" y="1600200"/>
            <a:ext cx="4495800" cy="4525963"/>
          </a:xfrm>
          <a:solidFill>
            <a:schemeClr val="bg2">
              <a:lumMod val="90000"/>
            </a:schemeClr>
          </a:solidFill>
        </p:spPr>
        <p:txBody>
          <a:bodyPr/>
          <a:lstStyle/>
          <a:p>
            <a:pPr marL="0" indent="0" eaLnBrk="1" hangingPunct="1">
              <a:spcBef>
                <a:spcPct val="0"/>
              </a:spcBef>
              <a:buFont typeface="Arial" pitchFamily="34" charset="0"/>
              <a:buNone/>
              <a:defRPr/>
            </a:pPr>
            <a:r>
              <a:rPr lang="ru-RU" dirty="0" smtClean="0">
                <a:latin typeface="Arial" pitchFamily="34" charset="0"/>
                <a:cs typeface="Arial" pitchFamily="34" charset="0"/>
              </a:rPr>
              <a:t>В </a:t>
            </a:r>
            <a:r>
              <a:rPr lang="ru-RU" b="1" dirty="0" smtClean="0">
                <a:solidFill>
                  <a:schemeClr val="tx2">
                    <a:lumMod val="75000"/>
                  </a:schemeClr>
                </a:solidFill>
                <a:latin typeface="Arial" pitchFamily="34" charset="0"/>
                <a:cs typeface="Arial" pitchFamily="34" charset="0"/>
              </a:rPr>
              <a:t>отсутствие </a:t>
            </a:r>
            <a:r>
              <a:rPr lang="ru-RU" dirty="0" smtClean="0">
                <a:latin typeface="Arial" pitchFamily="34" charset="0"/>
                <a:cs typeface="Arial" pitchFamily="34" charset="0"/>
              </a:rPr>
              <a:t>постоянного магнитного поля  </a:t>
            </a:r>
            <a:r>
              <a:rPr lang="ru-RU" i="1" dirty="0" smtClean="0">
                <a:latin typeface="Arial" pitchFamily="34" charset="0"/>
                <a:cs typeface="Arial" pitchFamily="34" charset="0"/>
              </a:rPr>
              <a:t>В </a:t>
            </a:r>
            <a:r>
              <a:rPr lang="ru-RU" dirty="0" smtClean="0">
                <a:latin typeface="Arial" pitchFamily="34" charset="0"/>
                <a:cs typeface="Arial" pitchFamily="34" charset="0"/>
              </a:rPr>
              <a:t>магнитные моменты </a:t>
            </a:r>
            <a:r>
              <a:rPr lang="ru-RU" dirty="0" err="1" smtClean="0">
                <a:latin typeface="Arial" pitchFamily="34" charset="0"/>
                <a:cs typeface="Arial" pitchFamily="34" charset="0"/>
              </a:rPr>
              <a:t>неспаренных</a:t>
            </a:r>
            <a:r>
              <a:rPr lang="ru-RU" dirty="0" smtClean="0">
                <a:latin typeface="Arial" pitchFamily="34" charset="0"/>
                <a:cs typeface="Arial" pitchFamily="34" charset="0"/>
              </a:rPr>
              <a:t> электронов направлены </a:t>
            </a:r>
            <a:r>
              <a:rPr lang="ru-RU" b="1" dirty="0" smtClean="0">
                <a:solidFill>
                  <a:schemeClr val="tx2">
                    <a:lumMod val="75000"/>
                  </a:schemeClr>
                </a:solidFill>
                <a:latin typeface="Arial" pitchFamily="34" charset="0"/>
                <a:cs typeface="Arial" pitchFamily="34" charset="0"/>
              </a:rPr>
              <a:t>произвольно</a:t>
            </a:r>
            <a:r>
              <a:rPr lang="ru-RU" dirty="0" smtClean="0">
                <a:latin typeface="Arial" pitchFamily="34" charset="0"/>
                <a:cs typeface="Arial" pitchFamily="34" charset="0"/>
              </a:rPr>
              <a:t>, состояние системы таких частиц вырождено по энергии.</a:t>
            </a:r>
          </a:p>
        </p:txBody>
      </p:sp>
      <p:pic>
        <p:nvPicPr>
          <p:cNvPr id="31748" name="Picture 2"/>
          <p:cNvPicPr>
            <a:picLocks noGrp="1" noChangeAspect="1" noChangeArrowheads="1"/>
          </p:cNvPicPr>
          <p:nvPr>
            <p:ph sz="half" idx="2"/>
          </p:nvPr>
        </p:nvPicPr>
        <p:blipFill>
          <a:blip r:embed="rId2"/>
          <a:srcRect/>
          <a:stretch>
            <a:fillRect/>
          </a:stretch>
        </p:blipFill>
        <p:spPr>
          <a:xfrm>
            <a:off x="4714875" y="1714500"/>
            <a:ext cx="4411663" cy="4152900"/>
          </a:xfrm>
          <a:solidFill>
            <a:schemeClr val="accent2">
              <a:lumMod val="40000"/>
              <a:lumOff val="60000"/>
            </a:schemeClr>
          </a:solid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457200" y="228600"/>
            <a:ext cx="8229600" cy="1143000"/>
          </a:xfrm>
        </p:spPr>
        <p:txBody>
          <a:bodyPr/>
          <a:lstStyle/>
          <a:p>
            <a:pPr eaLnBrk="1" hangingPunct="1"/>
            <a:r>
              <a:rPr lang="ru-RU" sz="6000" b="1" smtClean="0">
                <a:solidFill>
                  <a:srgbClr val="FF0000"/>
                </a:solidFill>
              </a:rPr>
              <a:t>Физика явления</a:t>
            </a:r>
            <a:endParaRPr lang="ru-RU" sz="6000" smtClean="0">
              <a:solidFill>
                <a:srgbClr val="FF0000"/>
              </a:solidFill>
            </a:endParaRPr>
          </a:p>
        </p:txBody>
      </p:sp>
      <p:sp>
        <p:nvSpPr>
          <p:cNvPr id="6" name="Содержимое 5"/>
          <p:cNvSpPr>
            <a:spLocks noGrp="1"/>
          </p:cNvSpPr>
          <p:nvPr>
            <p:ph sz="half" idx="1"/>
          </p:nvPr>
        </p:nvSpPr>
        <p:spPr>
          <a:xfrm>
            <a:off x="214313" y="1571625"/>
            <a:ext cx="4662487" cy="4600575"/>
          </a:xfrm>
        </p:spPr>
        <p:txBody>
          <a:bodyPr rtlCol="0">
            <a:normAutofit/>
          </a:bodyPr>
          <a:lstStyle/>
          <a:p>
            <a:pPr marL="0" indent="0" eaLnBrk="1" fontAlgn="auto" hangingPunct="1">
              <a:spcBef>
                <a:spcPts val="0"/>
              </a:spcBef>
              <a:spcAft>
                <a:spcPts val="0"/>
              </a:spcAft>
              <a:buFont typeface="Arial" charset="0"/>
              <a:buNone/>
              <a:defRPr/>
            </a:pPr>
            <a:r>
              <a:rPr lang="ru-RU" sz="2400" dirty="0">
                <a:latin typeface="Arial" pitchFamily="34" charset="0"/>
                <a:cs typeface="Arial" pitchFamily="34" charset="0"/>
              </a:rPr>
              <a:t>При </a:t>
            </a:r>
            <a:r>
              <a:rPr lang="ru-RU" sz="2400" b="1" dirty="0">
                <a:solidFill>
                  <a:schemeClr val="tx2">
                    <a:lumMod val="75000"/>
                  </a:schemeClr>
                </a:solidFill>
                <a:latin typeface="Arial" pitchFamily="34" charset="0"/>
                <a:cs typeface="Arial" pitchFamily="34" charset="0"/>
              </a:rPr>
              <a:t>наложении поля </a:t>
            </a:r>
            <a:r>
              <a:rPr lang="ru-RU" sz="2400" i="1" dirty="0" smtClean="0">
                <a:latin typeface="Arial" pitchFamily="34" charset="0"/>
                <a:cs typeface="Arial" pitchFamily="34" charset="0"/>
              </a:rPr>
              <a:t>В</a:t>
            </a:r>
            <a:r>
              <a:rPr lang="ru-RU" sz="2400" dirty="0" smtClean="0">
                <a:latin typeface="Arial" pitchFamily="34" charset="0"/>
                <a:cs typeface="Arial" pitchFamily="34" charset="0"/>
              </a:rPr>
              <a:t> </a:t>
            </a:r>
            <a:r>
              <a:rPr lang="ru-RU" sz="2400" dirty="0">
                <a:latin typeface="Arial" pitchFamily="34" charset="0"/>
                <a:cs typeface="Arial" pitchFamily="34" charset="0"/>
              </a:rPr>
              <a:t>проекции магнитных моментов на направление этого поля принимают </a:t>
            </a:r>
            <a:r>
              <a:rPr lang="ru-RU" sz="2400" b="1" dirty="0">
                <a:solidFill>
                  <a:schemeClr val="tx2">
                    <a:lumMod val="75000"/>
                  </a:schemeClr>
                </a:solidFill>
                <a:latin typeface="Arial" pitchFamily="34" charset="0"/>
                <a:cs typeface="Arial" pitchFamily="34" charset="0"/>
              </a:rPr>
              <a:t>определенные </a:t>
            </a:r>
            <a:r>
              <a:rPr lang="ru-RU" sz="2400" dirty="0">
                <a:latin typeface="Arial" pitchFamily="34" charset="0"/>
                <a:cs typeface="Arial" pitchFamily="34" charset="0"/>
              </a:rPr>
              <a:t>значения и вырождение </a:t>
            </a:r>
            <a:r>
              <a:rPr lang="ru-RU" sz="2400" dirty="0" smtClean="0">
                <a:latin typeface="Arial" pitchFamily="34" charset="0"/>
                <a:cs typeface="Arial" pitchFamily="34" charset="0"/>
              </a:rPr>
              <a:t>снимается. Происходит </a:t>
            </a:r>
            <a:r>
              <a:rPr lang="ru-RU" sz="2400" dirty="0">
                <a:latin typeface="Arial" pitchFamily="34" charset="0"/>
                <a:cs typeface="Arial" pitchFamily="34" charset="0"/>
              </a:rPr>
              <a:t>расщепление уровня энергии электронов </a:t>
            </a:r>
            <a:r>
              <a:rPr lang="ru-RU" sz="2400" i="1" dirty="0">
                <a:latin typeface="Arial" pitchFamily="34" charset="0"/>
                <a:cs typeface="Arial" pitchFamily="34" charset="0"/>
              </a:rPr>
              <a:t>E</a:t>
            </a:r>
            <a:r>
              <a:rPr lang="ru-RU" sz="2400" i="1" baseline="-25000" dirty="0">
                <a:latin typeface="Arial" pitchFamily="34" charset="0"/>
                <a:cs typeface="Arial" pitchFamily="34" charset="0"/>
              </a:rPr>
              <a:t>0</a:t>
            </a:r>
            <a:r>
              <a:rPr lang="ru-RU" sz="2400" dirty="0">
                <a:latin typeface="Arial" pitchFamily="34" charset="0"/>
                <a:cs typeface="Arial" pitchFamily="34" charset="0"/>
              </a:rPr>
              <a:t>. (т.н. </a:t>
            </a:r>
            <a:r>
              <a:rPr lang="ru-RU" sz="2400" b="1" i="1" dirty="0">
                <a:solidFill>
                  <a:schemeClr val="tx2">
                    <a:lumMod val="75000"/>
                  </a:schemeClr>
                </a:solidFill>
                <a:latin typeface="Arial" pitchFamily="34" charset="0"/>
                <a:cs typeface="Arial" pitchFamily="34" charset="0"/>
              </a:rPr>
              <a:t>эффект Зеемана</a:t>
            </a:r>
            <a:r>
              <a:rPr lang="ru-RU" sz="2400" dirty="0" smtClean="0">
                <a:latin typeface="Arial" pitchFamily="34" charset="0"/>
                <a:cs typeface="Arial" pitchFamily="34" charset="0"/>
              </a:rPr>
              <a:t>).</a:t>
            </a:r>
            <a:endParaRPr lang="ru-RU" sz="2400" dirty="0">
              <a:latin typeface="Arial" pitchFamily="34" charset="0"/>
              <a:cs typeface="Arial" pitchFamily="34" charset="0"/>
            </a:endParaRPr>
          </a:p>
        </p:txBody>
      </p:sp>
      <p:pic>
        <p:nvPicPr>
          <p:cNvPr id="32772" name="Picture 3"/>
          <p:cNvPicPr>
            <a:picLocks noGrp="1" noChangeAspect="1" noChangeArrowheads="1"/>
          </p:cNvPicPr>
          <p:nvPr>
            <p:ph sz="half" idx="2"/>
          </p:nvPr>
        </p:nvPicPr>
        <p:blipFill>
          <a:blip r:embed="rId2"/>
          <a:srcRect/>
          <a:stretch>
            <a:fillRect/>
          </a:stretch>
        </p:blipFill>
        <p:spPr>
          <a:xfrm>
            <a:off x="5105400" y="1600200"/>
            <a:ext cx="3733800" cy="43862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Прямоугольник 5"/>
          <p:cNvSpPr>
            <a:spLocks noChangeArrowheads="1"/>
          </p:cNvSpPr>
          <p:nvPr/>
        </p:nvSpPr>
        <p:spPr bwMode="auto">
          <a:xfrm>
            <a:off x="304800" y="0"/>
            <a:ext cx="8572500" cy="1754188"/>
          </a:xfrm>
          <a:prstGeom prst="rect">
            <a:avLst/>
          </a:prstGeom>
          <a:noFill/>
          <a:ln w="9525">
            <a:noFill/>
            <a:miter lim="800000"/>
            <a:headEnd/>
            <a:tailEnd/>
          </a:ln>
        </p:spPr>
        <p:txBody>
          <a:bodyPr>
            <a:spAutoFit/>
          </a:bodyPr>
          <a:lstStyle/>
          <a:p>
            <a:pPr algn="ctr"/>
            <a:r>
              <a:rPr lang="ru-RU" sz="3600" b="1">
                <a:solidFill>
                  <a:srgbClr val="FF0000"/>
                </a:solidFill>
              </a:rPr>
              <a:t>Расщепление энергетического уровня электрона в постоянном магнитном поле поле. </a:t>
            </a:r>
            <a:endParaRPr lang="ru-RU" sz="3600" b="1" i="1">
              <a:solidFill>
                <a:srgbClr val="FF0000"/>
              </a:solidFill>
            </a:endParaRPr>
          </a:p>
        </p:txBody>
      </p:sp>
      <p:sp>
        <p:nvSpPr>
          <p:cNvPr id="2053" name="Прямоугольник 7"/>
          <p:cNvSpPr>
            <a:spLocks noChangeArrowheads="1"/>
          </p:cNvSpPr>
          <p:nvPr/>
        </p:nvSpPr>
        <p:spPr bwMode="auto">
          <a:xfrm>
            <a:off x="457200" y="4114800"/>
            <a:ext cx="8072438" cy="2678113"/>
          </a:xfrm>
          <a:prstGeom prst="rect">
            <a:avLst/>
          </a:prstGeom>
          <a:noFill/>
          <a:ln w="9525">
            <a:noFill/>
            <a:miter lim="800000"/>
            <a:headEnd/>
            <a:tailEnd/>
          </a:ln>
        </p:spPr>
        <p:txBody>
          <a:bodyPr>
            <a:spAutoFit/>
          </a:bodyPr>
          <a:lstStyle/>
          <a:p>
            <a:r>
              <a:rPr lang="ru-RU" sz="2400" i="1"/>
              <a:t>Е</a:t>
            </a:r>
            <a:r>
              <a:rPr lang="ru-RU" sz="2400" i="1" baseline="-25000"/>
              <a:t>0</a:t>
            </a:r>
            <a:r>
              <a:rPr lang="ru-RU" sz="2400"/>
              <a:t> - уровень в отсутствие поля, </a:t>
            </a:r>
          </a:p>
          <a:p>
            <a:r>
              <a:rPr lang="ru-RU" sz="2400" i="1"/>
              <a:t>Е</a:t>
            </a:r>
            <a:r>
              <a:rPr lang="ru-RU" sz="2400" i="1" baseline="-25000"/>
              <a:t>1</a:t>
            </a:r>
            <a:r>
              <a:rPr lang="ru-RU" sz="2400"/>
              <a:t> и </a:t>
            </a:r>
            <a:r>
              <a:rPr lang="ru-RU" sz="2400" i="1"/>
              <a:t>Е</a:t>
            </a:r>
            <a:r>
              <a:rPr lang="ru-RU" sz="2400" i="1" baseline="-25000"/>
              <a:t>2</a:t>
            </a:r>
            <a:r>
              <a:rPr lang="ru-RU" sz="2400"/>
              <a:t> - уровни, возникающие в присутствии поля</a:t>
            </a:r>
          </a:p>
          <a:p>
            <a:r>
              <a:rPr lang="en-US" sz="2400" i="1">
                <a:latin typeface="Times New Roman" pitchFamily="18" charset="0"/>
                <a:cs typeface="Times New Roman" pitchFamily="18" charset="0"/>
              </a:rPr>
              <a:t>g</a:t>
            </a:r>
            <a:r>
              <a:rPr lang="en-US" sz="2400"/>
              <a:t> –</a:t>
            </a:r>
            <a:r>
              <a:rPr lang="ru-RU" sz="2400"/>
              <a:t> множитель Ланде </a:t>
            </a:r>
          </a:p>
          <a:p>
            <a:endParaRPr lang="ru-RU" sz="2400"/>
          </a:p>
          <a:p>
            <a:r>
              <a:rPr lang="ru-RU" sz="2400"/>
              <a:t>		- магнетон Бора</a:t>
            </a:r>
          </a:p>
          <a:p>
            <a:endParaRPr lang="ru-RU" sz="2400"/>
          </a:p>
          <a:p>
            <a:r>
              <a:rPr lang="en-US" sz="2400" i="1">
                <a:latin typeface="Times New Roman" pitchFamily="18" charset="0"/>
                <a:cs typeface="Times New Roman" pitchFamily="18" charset="0"/>
              </a:rPr>
              <a:t>B</a:t>
            </a:r>
            <a:r>
              <a:rPr lang="en-US" sz="2400"/>
              <a:t> – </a:t>
            </a:r>
            <a:r>
              <a:rPr lang="ru-RU" sz="2400"/>
              <a:t>индукция магнитного поля</a:t>
            </a:r>
          </a:p>
        </p:txBody>
      </p:sp>
      <p:pic>
        <p:nvPicPr>
          <p:cNvPr id="2054" name="Picture 5"/>
          <p:cNvPicPr>
            <a:picLocks noChangeAspect="1" noChangeArrowheads="1"/>
          </p:cNvPicPr>
          <p:nvPr/>
        </p:nvPicPr>
        <p:blipFill>
          <a:blip r:embed="rId3"/>
          <a:srcRect/>
          <a:stretch>
            <a:fillRect/>
          </a:stretch>
        </p:blipFill>
        <p:spPr bwMode="auto">
          <a:xfrm>
            <a:off x="1981200" y="1752600"/>
            <a:ext cx="5334000" cy="2082800"/>
          </a:xfrm>
          <a:prstGeom prst="rect">
            <a:avLst/>
          </a:prstGeom>
          <a:noFill/>
          <a:ln w="9525">
            <a:noFill/>
            <a:miter lim="800000"/>
            <a:headEnd/>
            <a:tailEnd/>
          </a:ln>
        </p:spPr>
      </p:pic>
      <p:graphicFrame>
        <p:nvGraphicFramePr>
          <p:cNvPr id="2050" name="Object 6"/>
          <p:cNvGraphicFramePr>
            <a:graphicFrameLocks noChangeAspect="1"/>
          </p:cNvGraphicFramePr>
          <p:nvPr/>
        </p:nvGraphicFramePr>
        <p:xfrm>
          <a:off x="457200" y="5257800"/>
          <a:ext cx="1714500" cy="984250"/>
        </p:xfrm>
        <a:graphic>
          <a:graphicData uri="http://schemas.openxmlformats.org/presentationml/2006/ole">
            <p:oleObj spid="_x0000_s16386" name="Формула" r:id="rId4" imgW="685800" imgH="393480"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srcRect/>
          <a:stretch>
            <a:fillRect/>
          </a:stretch>
        </p:blipFill>
        <p:spPr bwMode="auto">
          <a:xfrm>
            <a:off x="533400" y="685800"/>
            <a:ext cx="4038600" cy="2633663"/>
          </a:xfrm>
          <a:prstGeom prst="rect">
            <a:avLst/>
          </a:prstGeom>
          <a:noFill/>
          <a:ln w="9525">
            <a:noFill/>
            <a:miter lim="800000"/>
            <a:headEnd/>
            <a:tailEnd/>
          </a:ln>
        </p:spPr>
      </p:pic>
      <p:sp>
        <p:nvSpPr>
          <p:cNvPr id="33795" name="Text Box 5"/>
          <p:cNvSpPr txBox="1">
            <a:spLocks noChangeArrowheads="1"/>
          </p:cNvSpPr>
          <p:nvPr/>
        </p:nvSpPr>
        <p:spPr bwMode="auto">
          <a:xfrm>
            <a:off x="0" y="0"/>
            <a:ext cx="8763000" cy="708025"/>
          </a:xfrm>
          <a:prstGeom prst="rect">
            <a:avLst/>
          </a:prstGeom>
          <a:noFill/>
          <a:ln w="9525">
            <a:noFill/>
            <a:miter lim="800000"/>
            <a:headEnd/>
            <a:tailEnd/>
          </a:ln>
        </p:spPr>
        <p:txBody>
          <a:bodyPr>
            <a:spAutoFit/>
          </a:bodyPr>
          <a:lstStyle/>
          <a:p>
            <a:pPr algn="ctr"/>
            <a:r>
              <a:rPr lang="ru-RU" sz="2000"/>
              <a:t>Расщепление энергетического уровня электрона в постоянном магнитном поле</a:t>
            </a:r>
          </a:p>
        </p:txBody>
      </p:sp>
      <p:pic>
        <p:nvPicPr>
          <p:cNvPr id="33796" name="Picture 6"/>
          <p:cNvPicPr>
            <a:picLocks noChangeAspect="1" noChangeArrowheads="1"/>
          </p:cNvPicPr>
          <p:nvPr/>
        </p:nvPicPr>
        <p:blipFill>
          <a:blip r:embed="rId3"/>
          <a:srcRect/>
          <a:stretch>
            <a:fillRect/>
          </a:stretch>
        </p:blipFill>
        <p:spPr bwMode="auto">
          <a:xfrm>
            <a:off x="1143000" y="4081463"/>
            <a:ext cx="3810000" cy="2776537"/>
          </a:xfrm>
          <a:prstGeom prst="rect">
            <a:avLst/>
          </a:prstGeom>
          <a:noFill/>
          <a:ln w="9525">
            <a:noFill/>
            <a:miter lim="800000"/>
            <a:headEnd/>
            <a:tailEnd/>
          </a:ln>
        </p:spPr>
      </p:pic>
      <p:sp>
        <p:nvSpPr>
          <p:cNvPr id="33797" name="Text Box 7"/>
          <p:cNvSpPr txBox="1">
            <a:spLocks noChangeArrowheads="1"/>
          </p:cNvSpPr>
          <p:nvPr/>
        </p:nvSpPr>
        <p:spPr bwMode="auto">
          <a:xfrm>
            <a:off x="228600" y="3200400"/>
            <a:ext cx="4800600" cy="1016000"/>
          </a:xfrm>
          <a:prstGeom prst="rect">
            <a:avLst/>
          </a:prstGeom>
          <a:noFill/>
          <a:ln w="9525">
            <a:noFill/>
            <a:miter lim="800000"/>
            <a:headEnd/>
            <a:tailEnd/>
          </a:ln>
        </p:spPr>
        <p:txBody>
          <a:bodyPr>
            <a:spAutoFit/>
          </a:bodyPr>
          <a:lstStyle/>
          <a:p>
            <a:pPr algn="ctr"/>
            <a:r>
              <a:rPr lang="ru-RU" sz="2000"/>
              <a:t>Изменение мощности </a:t>
            </a:r>
            <a:r>
              <a:rPr lang="en-US" sz="2000"/>
              <a:t>P</a:t>
            </a:r>
            <a:r>
              <a:rPr lang="ru-RU" sz="2000"/>
              <a:t> электромагнитной волны,</a:t>
            </a:r>
          </a:p>
          <a:p>
            <a:pPr algn="ctr"/>
            <a:r>
              <a:rPr lang="ru-RU" sz="2000"/>
              <a:t> прошедший образец</a:t>
            </a:r>
          </a:p>
        </p:txBody>
      </p:sp>
      <p:pic>
        <p:nvPicPr>
          <p:cNvPr id="33798" name="Picture 7" descr="http://www.cultinfo.ru/fulltext/1/001/010/001/254041582.jpg"/>
          <p:cNvPicPr>
            <a:picLocks noChangeAspect="1" noChangeArrowheads="1"/>
          </p:cNvPicPr>
          <p:nvPr/>
        </p:nvPicPr>
        <p:blipFill>
          <a:blip r:embed="rId4"/>
          <a:srcRect/>
          <a:stretch>
            <a:fillRect/>
          </a:stretch>
        </p:blipFill>
        <p:spPr bwMode="auto">
          <a:xfrm>
            <a:off x="5943600" y="1828800"/>
            <a:ext cx="291465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Содержимое 2"/>
          <p:cNvSpPr>
            <a:spLocks noGrp="1"/>
          </p:cNvSpPr>
          <p:nvPr>
            <p:ph idx="1"/>
          </p:nvPr>
        </p:nvSpPr>
        <p:spPr>
          <a:xfrm>
            <a:off x="457200" y="457200"/>
            <a:ext cx="8229600" cy="5757882"/>
          </a:xfrm>
          <a:solidFill>
            <a:schemeClr val="accent2">
              <a:lumMod val="40000"/>
              <a:lumOff val="60000"/>
            </a:schemeClr>
          </a:solidFill>
        </p:spPr>
        <p:txBody>
          <a:bodyPr>
            <a:noAutofit/>
          </a:bodyPr>
          <a:lstStyle/>
          <a:p>
            <a:pPr>
              <a:buFont typeface="Arial" charset="0"/>
              <a:buNone/>
            </a:pPr>
            <a:r>
              <a:rPr lang="ru-RU" sz="3600" b="1" dirty="0" smtClean="0">
                <a:solidFill>
                  <a:srgbClr val="FF0000"/>
                </a:solidFill>
                <a:latin typeface="Arial" charset="0"/>
                <a:cs typeface="Arial" charset="0"/>
              </a:rPr>
              <a:t>ЭПР</a:t>
            </a:r>
            <a:r>
              <a:rPr lang="ru-RU" sz="3600" dirty="0" smtClean="0">
                <a:latin typeface="Arial" charset="0"/>
                <a:cs typeface="Arial" charset="0"/>
              </a:rPr>
              <a:t> - «самый прямой» метод изучения свободных радикалов. По наличию, амплитуде и форме сигналов (спектров) ЭПР можно судить о существовании непарных электронов в образце, определять их концентрацию, а иногда и выяснить, какова химическая структура радикалов, которые эти непарные электроны содержат.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Применение ЭПР в биологии и медицине</a:t>
            </a:r>
          </a:p>
        </p:txBody>
      </p:sp>
      <p:sp>
        <p:nvSpPr>
          <p:cNvPr id="35843" name="TextBox 3"/>
          <p:cNvSpPr txBox="1">
            <a:spLocks noChangeArrowheads="1"/>
          </p:cNvSpPr>
          <p:nvPr/>
        </p:nvSpPr>
        <p:spPr bwMode="auto">
          <a:xfrm>
            <a:off x="304800" y="990600"/>
            <a:ext cx="8534400" cy="5262563"/>
          </a:xfrm>
          <a:prstGeom prst="rect">
            <a:avLst/>
          </a:prstGeom>
          <a:noFill/>
          <a:ln w="9525">
            <a:noFill/>
            <a:miter lim="800000"/>
            <a:headEnd/>
            <a:tailEnd/>
          </a:ln>
        </p:spPr>
        <p:txBody>
          <a:bodyPr>
            <a:spAutoFit/>
          </a:bodyPr>
          <a:lstStyle/>
          <a:p>
            <a:pPr>
              <a:buFont typeface="Arial" charset="0"/>
              <a:buChar char="•"/>
            </a:pPr>
            <a:r>
              <a:rPr lang="ru-RU" sz="2800"/>
              <a:t> Исследование процессов фотосинтеза.</a:t>
            </a:r>
          </a:p>
          <a:p>
            <a:pPr>
              <a:buFont typeface="Arial" charset="0"/>
              <a:buChar char="•"/>
            </a:pPr>
            <a:endParaRPr lang="ru-RU" sz="2800"/>
          </a:p>
          <a:p>
            <a:pPr>
              <a:buFont typeface="Arial" charset="0"/>
              <a:buChar char="•"/>
            </a:pPr>
            <a:r>
              <a:rPr lang="ru-RU" sz="2800"/>
              <a:t> Изучение канцерогенной активности веществ.</a:t>
            </a:r>
          </a:p>
          <a:p>
            <a:pPr>
              <a:buFont typeface="Arial" charset="0"/>
              <a:buChar char="•"/>
            </a:pPr>
            <a:endParaRPr lang="ru-RU" sz="2800"/>
          </a:p>
          <a:p>
            <a:pPr>
              <a:buFont typeface="Arial" charset="0"/>
              <a:buChar char="•"/>
            </a:pPr>
            <a:r>
              <a:rPr lang="ru-RU" sz="2800"/>
              <a:t> Определение концентрации радикалов воздушной среде.</a:t>
            </a:r>
          </a:p>
          <a:p>
            <a:pPr>
              <a:buFont typeface="Arial" charset="0"/>
              <a:buChar char="•"/>
            </a:pPr>
            <a:endParaRPr lang="ru-RU" sz="2800"/>
          </a:p>
          <a:p>
            <a:pPr>
              <a:buFont typeface="Arial" charset="0"/>
              <a:buChar char="•"/>
            </a:pPr>
            <a:r>
              <a:rPr lang="ru-RU" sz="2800"/>
              <a:t> Определение расположения групп атомов и их взаимодействие.</a:t>
            </a:r>
          </a:p>
          <a:p>
            <a:pPr>
              <a:buFont typeface="Arial" charset="0"/>
              <a:buChar char="•"/>
            </a:pPr>
            <a:endParaRPr lang="ru-RU" sz="2800"/>
          </a:p>
          <a:p>
            <a:pPr>
              <a:buFont typeface="Arial" charset="0"/>
              <a:buChar char="•"/>
            </a:pPr>
            <a:r>
              <a:rPr lang="ru-RU" sz="2800"/>
              <a:t> Изучение связей молекул липидного слоя мембран.</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71480"/>
          </a:xfrm>
        </p:spPr>
        <p:txBody>
          <a:bodyPr>
            <a:normAutofit fontScale="90000"/>
          </a:bodyPr>
          <a:lstStyle/>
          <a:p>
            <a:r>
              <a:rPr lang="ru-RU" dirty="0" smtClean="0"/>
              <a:t>Методы рентгеновской диагностики</a:t>
            </a:r>
            <a:endParaRPr lang="ru-RU" dirty="0"/>
          </a:p>
        </p:txBody>
      </p:sp>
      <p:sp>
        <p:nvSpPr>
          <p:cNvPr id="3" name="Содержимое 2"/>
          <p:cNvSpPr>
            <a:spLocks noGrp="1"/>
          </p:cNvSpPr>
          <p:nvPr>
            <p:ph idx="1"/>
          </p:nvPr>
        </p:nvSpPr>
        <p:spPr>
          <a:xfrm>
            <a:off x="0" y="785794"/>
            <a:ext cx="5286380" cy="5500726"/>
          </a:xfrm>
        </p:spPr>
        <p:txBody>
          <a:bodyPr>
            <a:noAutofit/>
          </a:bodyPr>
          <a:lstStyle/>
          <a:p>
            <a:pPr>
              <a:buNone/>
            </a:pPr>
            <a:r>
              <a:rPr lang="ru-RU" sz="2000" b="1" i="1" dirty="0" smtClean="0">
                <a:solidFill>
                  <a:srgbClr val="FF0000"/>
                </a:solidFill>
                <a:latin typeface="Arial" pitchFamily="34" charset="0"/>
                <a:cs typeface="Arial" pitchFamily="34" charset="0"/>
              </a:rPr>
              <a:t>Рентгеноскопия</a:t>
            </a:r>
            <a:r>
              <a:rPr lang="ru-RU" sz="2000" dirty="0" smtClean="0">
                <a:solidFill>
                  <a:srgbClr val="FF0000"/>
                </a:solidFill>
                <a:latin typeface="Arial" pitchFamily="34" charset="0"/>
                <a:cs typeface="Arial" pitchFamily="34" charset="0"/>
              </a:rPr>
              <a:t>. </a:t>
            </a:r>
            <a:r>
              <a:rPr lang="ru-RU" sz="2000" dirty="0" smtClean="0">
                <a:latin typeface="Arial" pitchFamily="34" charset="0"/>
                <a:cs typeface="Arial" pitchFamily="34" charset="0"/>
              </a:rPr>
              <a:t>Рентгеновский прибор состоит из источника рентгеновских лучей (рентгеновской трубки) и флуоресцирующего экрана. После прохождения рентгеновских лучей через тело пациента врач наблюдает теневое его изображение. Метод дает возможность изучить функциональное состояние некоторых органов. Например, врач непосредственно может пронаблюдать движения легких, прохождение контрастного вещества по желудочно-кишечному тракту. Недостатки этого метода – недостаточно контрастные изображения и сравнительно большие дозы излучения, получаемые пациентом во время процедуры.</a:t>
            </a:r>
            <a:endParaRPr lang="ru-RU" sz="2000" dirty="0">
              <a:latin typeface="Arial" pitchFamily="34" charset="0"/>
              <a:cs typeface="Arial" pitchFamily="34" charset="0"/>
            </a:endParaRPr>
          </a:p>
        </p:txBody>
      </p:sp>
      <p:pic>
        <p:nvPicPr>
          <p:cNvPr id="55297" name="Picture 1"/>
          <p:cNvPicPr>
            <a:picLocks noChangeAspect="1" noChangeArrowheads="1"/>
          </p:cNvPicPr>
          <p:nvPr/>
        </p:nvPicPr>
        <p:blipFill>
          <a:blip r:embed="rId2"/>
          <a:srcRect/>
          <a:stretch>
            <a:fillRect/>
          </a:stretch>
        </p:blipFill>
        <p:spPr bwMode="auto">
          <a:xfrm>
            <a:off x="5286380" y="1071546"/>
            <a:ext cx="3471064" cy="5325795"/>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1981200" y="762000"/>
            <a:ext cx="5105400" cy="3436938"/>
          </a:xfrm>
          <a:prstGeom prst="rect">
            <a:avLst/>
          </a:prstGeom>
          <a:noFill/>
          <a:ln w="9525">
            <a:noFill/>
            <a:miter lim="800000"/>
            <a:headEnd/>
            <a:tailEnd/>
          </a:ln>
        </p:spPr>
      </p:pic>
      <p:sp>
        <p:nvSpPr>
          <p:cNvPr id="5" name="TextBox 4"/>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Блок-схема ЭПР спектрометра</a:t>
            </a:r>
          </a:p>
        </p:txBody>
      </p:sp>
      <p:sp>
        <p:nvSpPr>
          <p:cNvPr id="36868" name="TextBox 5"/>
          <p:cNvSpPr txBox="1">
            <a:spLocks noChangeArrowheads="1"/>
          </p:cNvSpPr>
          <p:nvPr/>
        </p:nvSpPr>
        <p:spPr bwMode="auto">
          <a:xfrm>
            <a:off x="228600" y="4343400"/>
            <a:ext cx="8915400" cy="2246313"/>
          </a:xfrm>
          <a:prstGeom prst="rect">
            <a:avLst/>
          </a:prstGeom>
          <a:noFill/>
          <a:ln w="9525">
            <a:noFill/>
            <a:miter lim="800000"/>
            <a:headEnd/>
            <a:tailEnd/>
          </a:ln>
        </p:spPr>
        <p:txBody>
          <a:bodyPr>
            <a:spAutoFit/>
          </a:bodyPr>
          <a:lstStyle/>
          <a:p>
            <a:r>
              <a:rPr lang="ru-RU" sz="2000"/>
              <a:t>1 – Электромагнит, создающий сильное постоянное магнитное поле.</a:t>
            </a:r>
          </a:p>
          <a:p>
            <a:r>
              <a:rPr lang="ru-RU" sz="2000"/>
              <a:t>2 – Генератор СВЧ излучения переменного магнитного поля.</a:t>
            </a:r>
          </a:p>
          <a:p>
            <a:r>
              <a:rPr lang="ru-RU" sz="2000"/>
              <a:t>3 – Специальная ячейка.</a:t>
            </a:r>
          </a:p>
          <a:p>
            <a:r>
              <a:rPr lang="ru-RU" sz="2000"/>
              <a:t>4 – Электронная схема, обеспечивающая запись спектра ЭПР.</a:t>
            </a:r>
          </a:p>
          <a:p>
            <a:r>
              <a:rPr lang="ru-RU" sz="2000"/>
              <a:t>5 – Образец.</a:t>
            </a:r>
          </a:p>
          <a:p>
            <a:r>
              <a:rPr lang="ru-RU" sz="2000"/>
              <a:t>6 – Регистрирующее устройство.</a:t>
            </a:r>
          </a:p>
          <a:p>
            <a:endParaRPr lang="ru-RU" sz="2000"/>
          </a:p>
        </p:txBody>
      </p:sp>
      <p:cxnSp>
        <p:nvCxnSpPr>
          <p:cNvPr id="8" name="Прямая соединительная линия 7"/>
          <p:cNvCxnSpPr/>
          <p:nvPr/>
        </p:nvCxnSpPr>
        <p:spPr>
          <a:xfrm rot="10800000">
            <a:off x="3886200" y="2667000"/>
            <a:ext cx="533400" cy="4572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2"/>
          <a:srcRect/>
          <a:stretch>
            <a:fillRect/>
          </a:stretch>
        </p:blipFill>
        <p:spPr bwMode="auto">
          <a:xfrm>
            <a:off x="381000" y="1338263"/>
            <a:ext cx="7924800" cy="5519737"/>
          </a:xfrm>
          <a:prstGeom prst="rect">
            <a:avLst/>
          </a:prstGeom>
          <a:noFill/>
          <a:ln w="9525">
            <a:noFill/>
            <a:miter lim="800000"/>
            <a:headEnd/>
            <a:tailEnd/>
          </a:ln>
        </p:spPr>
      </p:pic>
      <p:sp>
        <p:nvSpPr>
          <p:cNvPr id="3" name="TextBox 2"/>
          <p:cNvSpPr txBox="1"/>
          <p:nvPr/>
        </p:nvSpPr>
        <p:spPr>
          <a:xfrm>
            <a:off x="0" y="0"/>
            <a:ext cx="9144000" cy="1077913"/>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Спектры ЭПР биологически активных веществ</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cultinfo.ru/fulltext/1/001/009/001/202462839.jpg"/>
          <p:cNvPicPr>
            <a:picLocks noChangeAspect="1" noChangeArrowheads="1"/>
          </p:cNvPicPr>
          <p:nvPr/>
        </p:nvPicPr>
        <p:blipFill>
          <a:blip r:embed="rId2"/>
          <a:srcRect/>
          <a:stretch>
            <a:fillRect/>
          </a:stretch>
        </p:blipFill>
        <p:spPr bwMode="auto">
          <a:xfrm>
            <a:off x="457200" y="533400"/>
            <a:ext cx="8153400" cy="4191000"/>
          </a:xfrm>
          <a:prstGeom prst="rect">
            <a:avLst/>
          </a:prstGeom>
          <a:noFill/>
          <a:ln w="9525">
            <a:noFill/>
            <a:miter lim="800000"/>
            <a:headEnd/>
            <a:tailEnd/>
          </a:ln>
        </p:spPr>
      </p:pic>
      <p:sp>
        <p:nvSpPr>
          <p:cNvPr id="38915" name="TextBox 2"/>
          <p:cNvSpPr txBox="1">
            <a:spLocks noChangeArrowheads="1"/>
          </p:cNvSpPr>
          <p:nvPr/>
        </p:nvSpPr>
        <p:spPr bwMode="auto">
          <a:xfrm>
            <a:off x="457200" y="5029200"/>
            <a:ext cx="8458200" cy="1570038"/>
          </a:xfrm>
          <a:prstGeom prst="rect">
            <a:avLst/>
          </a:prstGeom>
          <a:noFill/>
          <a:ln w="9525">
            <a:noFill/>
            <a:miter lim="800000"/>
            <a:headEnd/>
            <a:tailEnd/>
          </a:ln>
        </p:spPr>
        <p:txBody>
          <a:bodyPr>
            <a:spAutoFit/>
          </a:bodyPr>
          <a:lstStyle/>
          <a:p>
            <a:r>
              <a:rPr lang="ru-RU" sz="2400"/>
              <a:t>а — тонкая структура спектра ЭПР. Для случая S = 1 наблюдаются две линии поглощения в результате расщепления уровней при Н = 0; </a:t>
            </a:r>
          </a:p>
          <a:p>
            <a:r>
              <a:rPr lang="ru-RU" sz="2400"/>
              <a:t>б — сверхтонкая структура спектра ЭПР.</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dssp.petrsu.ru/files/tutorial/ftt/Part7/part7_3_2.files/image034.jpg"/>
          <p:cNvPicPr>
            <a:picLocks noChangeAspect="1" noChangeArrowheads="1"/>
          </p:cNvPicPr>
          <p:nvPr/>
        </p:nvPicPr>
        <p:blipFill>
          <a:blip r:embed="rId2"/>
          <a:srcRect/>
          <a:stretch>
            <a:fillRect/>
          </a:stretch>
        </p:blipFill>
        <p:spPr bwMode="auto">
          <a:xfrm>
            <a:off x="1066800" y="1066800"/>
            <a:ext cx="7337425" cy="5486400"/>
          </a:xfrm>
          <a:prstGeom prst="rect">
            <a:avLst/>
          </a:prstGeom>
          <a:noFill/>
          <a:ln w="9525">
            <a:noFill/>
            <a:miter lim="800000"/>
            <a:headEnd/>
            <a:tailEnd/>
          </a:ln>
        </p:spPr>
      </p:pic>
      <p:sp>
        <p:nvSpPr>
          <p:cNvPr id="3" name="TextBox 2"/>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ЭПР томограф</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Ядерный магнитный резонанс (ЯМР)</a:t>
            </a:r>
          </a:p>
        </p:txBody>
      </p:sp>
      <p:pic>
        <p:nvPicPr>
          <p:cNvPr id="3076" name="Picture 2" descr="http://upload.wikimedia.org/wikipedia/commons/1/15/FMRI.jpg">
            <a:hlinkClick r:id="rId3"/>
          </p:cNvPr>
          <p:cNvPicPr>
            <a:picLocks noChangeAspect="1" noChangeArrowheads="1"/>
          </p:cNvPicPr>
          <p:nvPr/>
        </p:nvPicPr>
        <p:blipFill>
          <a:blip r:embed="rId4"/>
          <a:srcRect/>
          <a:stretch>
            <a:fillRect/>
          </a:stretch>
        </p:blipFill>
        <p:spPr bwMode="auto">
          <a:xfrm>
            <a:off x="4419600" y="2362200"/>
            <a:ext cx="2381250" cy="1981200"/>
          </a:xfrm>
          <a:prstGeom prst="rect">
            <a:avLst/>
          </a:prstGeom>
          <a:noFill/>
          <a:ln w="9525">
            <a:noFill/>
            <a:miter lim="800000"/>
            <a:headEnd/>
            <a:tailEnd/>
          </a:ln>
        </p:spPr>
      </p:pic>
      <p:sp>
        <p:nvSpPr>
          <p:cNvPr id="3077" name="TextBox 5"/>
          <p:cNvSpPr txBox="1">
            <a:spLocks noChangeArrowheads="1"/>
          </p:cNvSpPr>
          <p:nvPr/>
        </p:nvSpPr>
        <p:spPr bwMode="auto">
          <a:xfrm>
            <a:off x="228600" y="762000"/>
            <a:ext cx="8915400" cy="1570038"/>
          </a:xfrm>
          <a:prstGeom prst="rect">
            <a:avLst/>
          </a:prstGeom>
          <a:noFill/>
          <a:ln w="9525">
            <a:noFill/>
            <a:miter lim="800000"/>
            <a:headEnd/>
            <a:tailEnd/>
          </a:ln>
        </p:spPr>
        <p:txBody>
          <a:bodyPr>
            <a:spAutoFit/>
          </a:bodyPr>
          <a:lstStyle/>
          <a:p>
            <a:r>
              <a:rPr lang="ru-RU" sz="2400"/>
              <a:t>ЯМР – явление избирательного поглощения электромагнитных волн определенной частоты веществом в постоянном магнитном поле, обусловленное переориентацией магнитных моментов ядер.</a:t>
            </a:r>
          </a:p>
        </p:txBody>
      </p:sp>
      <p:graphicFrame>
        <p:nvGraphicFramePr>
          <p:cNvPr id="3074" name="Object 3"/>
          <p:cNvGraphicFramePr>
            <a:graphicFrameLocks noChangeAspect="1"/>
          </p:cNvGraphicFramePr>
          <p:nvPr/>
        </p:nvGraphicFramePr>
        <p:xfrm>
          <a:off x="4514850" y="3321050"/>
          <a:ext cx="114300" cy="215900"/>
        </p:xfrm>
        <a:graphic>
          <a:graphicData uri="http://schemas.openxmlformats.org/presentationml/2006/ole">
            <p:oleObj spid="_x0000_s17410" name="Формула" r:id="rId5" imgW="114120" imgH="215640" progId="Equation.3">
              <p:embed/>
            </p:oleObj>
          </a:graphicData>
        </a:graphic>
      </p:graphicFrame>
      <p:pic>
        <p:nvPicPr>
          <p:cNvPr id="3078" name="Picture 5"/>
          <p:cNvPicPr>
            <a:picLocks noChangeAspect="1" noChangeArrowheads="1"/>
          </p:cNvPicPr>
          <p:nvPr/>
        </p:nvPicPr>
        <p:blipFill>
          <a:blip r:embed="rId6"/>
          <a:srcRect/>
          <a:stretch>
            <a:fillRect/>
          </a:stretch>
        </p:blipFill>
        <p:spPr bwMode="auto">
          <a:xfrm>
            <a:off x="0" y="2209800"/>
            <a:ext cx="3840163" cy="2514600"/>
          </a:xfrm>
          <a:prstGeom prst="rect">
            <a:avLst/>
          </a:prstGeom>
          <a:noFill/>
          <a:ln w="9525">
            <a:noFill/>
            <a:miter lim="800000"/>
            <a:headEnd/>
            <a:tailEnd/>
          </a:ln>
        </p:spPr>
      </p:pic>
      <p:sp>
        <p:nvSpPr>
          <p:cNvPr id="3079" name="Прямоугольник 7"/>
          <p:cNvSpPr>
            <a:spLocks noChangeArrowheads="1"/>
          </p:cNvSpPr>
          <p:nvPr/>
        </p:nvSpPr>
        <p:spPr bwMode="auto">
          <a:xfrm>
            <a:off x="0" y="4572000"/>
            <a:ext cx="4038600" cy="1016000"/>
          </a:xfrm>
          <a:prstGeom prst="rect">
            <a:avLst/>
          </a:prstGeom>
          <a:noFill/>
          <a:ln w="9525">
            <a:noFill/>
            <a:miter lim="800000"/>
            <a:headEnd/>
            <a:tailEnd/>
          </a:ln>
        </p:spPr>
        <p:txBody>
          <a:bodyPr>
            <a:spAutoFit/>
          </a:bodyPr>
          <a:lstStyle/>
          <a:p>
            <a:r>
              <a:rPr lang="en-US" sz="2000" b="1" i="1">
                <a:latin typeface="Times New Roman" pitchFamily="18" charset="0"/>
                <a:cs typeface="Times New Roman" pitchFamily="18" charset="0"/>
              </a:rPr>
              <a:t>g</a:t>
            </a:r>
            <a:r>
              <a:rPr lang="ru-RU" sz="2000" i="1" baseline="-25000"/>
              <a:t>Я</a:t>
            </a:r>
            <a:r>
              <a:rPr lang="en-US" sz="2000" i="1">
                <a:cs typeface="Arial" charset="0"/>
              </a:rPr>
              <a:t> </a:t>
            </a:r>
            <a:r>
              <a:rPr lang="en-US" sz="2000">
                <a:cs typeface="Arial" charset="0"/>
              </a:rPr>
              <a:t>–</a:t>
            </a:r>
            <a:r>
              <a:rPr lang="ru-RU" sz="2000">
                <a:cs typeface="Arial" charset="0"/>
              </a:rPr>
              <a:t> ядерный множитель Ланде </a:t>
            </a:r>
          </a:p>
          <a:p>
            <a:r>
              <a:rPr lang="en-US" sz="2000">
                <a:cs typeface="Arial" charset="0"/>
              </a:rPr>
              <a:t> </a:t>
            </a:r>
            <a:r>
              <a:rPr lang="el-GR" sz="2000" b="1" i="1">
                <a:latin typeface="Times New Roman" pitchFamily="18" charset="0"/>
                <a:cs typeface="Times New Roman" pitchFamily="18" charset="0"/>
              </a:rPr>
              <a:t>μ</a:t>
            </a:r>
            <a:r>
              <a:rPr lang="ru-RU" sz="2000" b="1" i="1" baseline="-25000">
                <a:latin typeface="Times New Roman" pitchFamily="18" charset="0"/>
                <a:cs typeface="Times New Roman" pitchFamily="18" charset="0"/>
              </a:rPr>
              <a:t>Я</a:t>
            </a:r>
            <a:r>
              <a:rPr lang="en-US" sz="2000" b="1" i="1">
                <a:latin typeface="Times New Roman" pitchFamily="18" charset="0"/>
                <a:cs typeface="Times New Roman" pitchFamily="18" charset="0"/>
              </a:rPr>
              <a:t>  </a:t>
            </a:r>
            <a:r>
              <a:rPr lang="ru-RU" sz="2000">
                <a:cs typeface="Arial" charset="0"/>
              </a:rPr>
              <a:t>- ядерный магнетон</a:t>
            </a:r>
          </a:p>
          <a:p>
            <a:r>
              <a:rPr lang="en-US" sz="2000" i="1">
                <a:cs typeface="Arial" charset="0"/>
              </a:rPr>
              <a:t>B</a:t>
            </a:r>
            <a:r>
              <a:rPr lang="en-US" sz="2000">
                <a:cs typeface="Arial" charset="0"/>
              </a:rPr>
              <a:t> – </a:t>
            </a:r>
            <a:r>
              <a:rPr lang="ru-RU" sz="2000">
                <a:cs typeface="Arial" charset="0"/>
              </a:rPr>
              <a:t>индукция магнитного поля</a:t>
            </a:r>
          </a:p>
        </p:txBody>
      </p:sp>
      <p:sp>
        <p:nvSpPr>
          <p:cNvPr id="3080" name="TextBox 12"/>
          <p:cNvSpPr txBox="1">
            <a:spLocks noChangeArrowheads="1"/>
          </p:cNvSpPr>
          <p:nvPr/>
        </p:nvSpPr>
        <p:spPr bwMode="auto">
          <a:xfrm>
            <a:off x="4267200" y="4419600"/>
            <a:ext cx="3352800" cy="1292225"/>
          </a:xfrm>
          <a:prstGeom prst="rect">
            <a:avLst/>
          </a:prstGeom>
          <a:noFill/>
          <a:ln w="9525">
            <a:noFill/>
            <a:miter lim="800000"/>
            <a:headEnd/>
            <a:tailEnd/>
          </a:ln>
        </p:spPr>
        <p:txBody>
          <a:bodyPr>
            <a:spAutoFit/>
          </a:bodyPr>
          <a:lstStyle/>
          <a:p>
            <a:r>
              <a:rPr lang="ru-RU" sz="2000"/>
              <a:t>Изображение мозга человека на медицинском ЯМР-томографе.</a:t>
            </a:r>
          </a:p>
          <a:p>
            <a:endParaRPr lang="ru-RU"/>
          </a:p>
        </p:txBody>
      </p:sp>
      <p:sp>
        <p:nvSpPr>
          <p:cNvPr id="9" name="TextBox 8"/>
          <p:cNvSpPr txBox="1"/>
          <p:nvPr/>
        </p:nvSpPr>
        <p:spPr>
          <a:xfrm>
            <a:off x="0" y="6000768"/>
            <a:ext cx="9144001" cy="707886"/>
          </a:xfrm>
          <a:prstGeom prst="rect">
            <a:avLst/>
          </a:prstGeom>
          <a:solidFill>
            <a:schemeClr val="bg2">
              <a:lumMod val="90000"/>
            </a:schemeClr>
          </a:solidFill>
        </p:spPr>
        <p:txBody>
          <a:bodyPr wrap="square" rtlCol="0">
            <a:spAutoFit/>
          </a:bodyPr>
          <a:lstStyle/>
          <a:p>
            <a:pPr algn="ctr"/>
            <a:r>
              <a:rPr lang="ru-RU" sz="2000" b="1" dirty="0" smtClean="0"/>
              <a:t>В медицине с помощью ЯМР получают пространственное изображение внутренних органов человека с разрешением 0,5-1 мм.</a:t>
            </a:r>
            <a:endParaRPr lang="ru-RU" sz="20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http://upload.wikimedia.org/wikipedia/ru/thumb/d/d8/4-ethoxybenzaldehyde.NMR.png/300px-4-ethoxybenzaldehyde.NMR.png">
            <a:hlinkClick r:id="rId2"/>
          </p:cNvPr>
          <p:cNvPicPr>
            <a:picLocks noChangeAspect="1" noChangeArrowheads="1"/>
          </p:cNvPicPr>
          <p:nvPr/>
        </p:nvPicPr>
        <p:blipFill>
          <a:blip r:embed="rId3"/>
          <a:srcRect/>
          <a:stretch>
            <a:fillRect/>
          </a:stretch>
        </p:blipFill>
        <p:spPr bwMode="auto">
          <a:xfrm>
            <a:off x="1295400" y="228600"/>
            <a:ext cx="6299200" cy="4724400"/>
          </a:xfrm>
          <a:prstGeom prst="rect">
            <a:avLst/>
          </a:prstGeom>
          <a:noFill/>
          <a:ln w="9525">
            <a:noFill/>
            <a:miter lim="800000"/>
            <a:headEnd/>
            <a:tailEnd/>
          </a:ln>
        </p:spPr>
      </p:pic>
      <p:sp>
        <p:nvSpPr>
          <p:cNvPr id="40963" name="TextBox 9"/>
          <p:cNvSpPr txBox="1">
            <a:spLocks noChangeArrowheads="1"/>
          </p:cNvSpPr>
          <p:nvPr/>
        </p:nvSpPr>
        <p:spPr bwMode="auto">
          <a:xfrm>
            <a:off x="228600" y="4953000"/>
            <a:ext cx="8610600" cy="1200150"/>
          </a:xfrm>
          <a:prstGeom prst="rect">
            <a:avLst/>
          </a:prstGeom>
          <a:noFill/>
          <a:ln w="9525">
            <a:noFill/>
            <a:miter lim="800000"/>
            <a:headEnd/>
            <a:tailEnd/>
          </a:ln>
        </p:spPr>
        <p:txBody>
          <a:bodyPr>
            <a:spAutoFit/>
          </a:bodyPr>
          <a:lstStyle/>
          <a:p>
            <a:r>
              <a:rPr lang="ru-RU" sz="2400"/>
              <a:t>Спектр </a:t>
            </a:r>
            <a:r>
              <a:rPr lang="ru-RU" sz="2400" baseline="30000"/>
              <a:t>1</a:t>
            </a:r>
            <a:r>
              <a:rPr lang="ru-RU" sz="2400"/>
              <a:t>H 4-этоксибензальдегида. В слабом поле (синглет) сигнал протона альдегидной группы, в сильном (триплет) — протонов метила этоксильной группы.</a:t>
            </a:r>
          </a:p>
        </p:txBody>
      </p:sp>
      <p:sp>
        <p:nvSpPr>
          <p:cNvPr id="12" name="TextBox 11"/>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Ядерный магнитный резонанс (ЯМР)</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229600" cy="1143000"/>
          </a:xfrm>
        </p:spPr>
        <p:txBody>
          <a:bodyPr/>
          <a:lstStyle/>
          <a:p>
            <a:r>
              <a:rPr lang="ru-RU" dirty="0" smtClean="0"/>
              <a:t>Слайд в процессе доработки</a:t>
            </a:r>
            <a:endParaRPr lang="ru-RU" dirty="0"/>
          </a:p>
        </p:txBody>
      </p:sp>
      <p:sp>
        <p:nvSpPr>
          <p:cNvPr id="3" name="Содержимое 2"/>
          <p:cNvSpPr>
            <a:spLocks noGrp="1"/>
          </p:cNvSpPr>
          <p:nvPr>
            <p:ph idx="1"/>
          </p:nvPr>
        </p:nvSpPr>
        <p:spPr>
          <a:xfrm>
            <a:off x="0" y="4071943"/>
            <a:ext cx="9144000" cy="2786058"/>
          </a:xfrm>
          <a:solidFill>
            <a:schemeClr val="bg2">
              <a:lumMod val="90000"/>
            </a:schemeClr>
          </a:solidFill>
        </p:spPr>
        <p:txBody>
          <a:bodyPr/>
          <a:lstStyle/>
          <a:p>
            <a:pPr>
              <a:buNone/>
            </a:pPr>
            <a:r>
              <a:rPr lang="ru-RU" dirty="0" smtClean="0"/>
              <a:t>Нобелевская премия по физиологии и медицине за 2003 г присуждена Полу </a:t>
            </a:r>
            <a:r>
              <a:rPr lang="ru-RU" dirty="0" err="1" smtClean="0"/>
              <a:t>Лотербуру</a:t>
            </a:r>
            <a:r>
              <a:rPr lang="ru-RU" dirty="0" smtClean="0"/>
              <a:t> и Питеру </a:t>
            </a:r>
            <a:r>
              <a:rPr lang="ru-RU" dirty="0" err="1" smtClean="0"/>
              <a:t>Мэнсфилду</a:t>
            </a:r>
            <a:r>
              <a:rPr lang="ru-RU" dirty="0" smtClean="0"/>
              <a:t> за изобретение метода магнитно-резонансной томографии.</a:t>
            </a:r>
          </a:p>
          <a:p>
            <a:pPr>
              <a:buNone/>
            </a:pPr>
            <a:endParaRPr lang="ru-RU" dirty="0"/>
          </a:p>
        </p:txBody>
      </p:sp>
      <p:pic>
        <p:nvPicPr>
          <p:cNvPr id="86018" name="Picture 2"/>
          <p:cNvPicPr>
            <a:picLocks noChangeAspect="1" noChangeArrowheads="1"/>
          </p:cNvPicPr>
          <p:nvPr/>
        </p:nvPicPr>
        <p:blipFill>
          <a:blip r:embed="rId2"/>
          <a:srcRect/>
          <a:stretch>
            <a:fillRect/>
          </a:stretch>
        </p:blipFill>
        <p:spPr bwMode="auto">
          <a:xfrm>
            <a:off x="1295379" y="63104"/>
            <a:ext cx="5634076" cy="3930751"/>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71472" y="285728"/>
            <a:ext cx="8229600" cy="4525963"/>
          </a:xfrm>
          <a:solidFill>
            <a:schemeClr val="accent3">
              <a:lumMod val="20000"/>
              <a:lumOff val="80000"/>
            </a:schemeClr>
          </a:solidFill>
        </p:spPr>
        <p:txBody>
          <a:bodyPr>
            <a:normAutofit/>
          </a:bodyPr>
          <a:lstStyle/>
          <a:p>
            <a:r>
              <a:rPr lang="ru-RU" dirty="0" smtClean="0"/>
              <a:t>После включения ЯМР в число методов медицинской визуализации прилагательное </a:t>
            </a:r>
            <a:r>
              <a:rPr lang="en-US" i="1" dirty="0" smtClean="0"/>
              <a:t>“</a:t>
            </a:r>
            <a:r>
              <a:rPr lang="ru-RU" i="1" dirty="0" smtClean="0"/>
              <a:t>ядерный</a:t>
            </a:r>
            <a:r>
              <a:rPr lang="en-US" i="1" dirty="0" smtClean="0"/>
              <a:t>” </a:t>
            </a:r>
            <a:r>
              <a:rPr lang="ru-RU" dirty="0" smtClean="0"/>
              <a:t>опускается, т.к. в массовом сознании оно связано с ядерным оружием, катастрофами на АЭС и т.д., с которыми ЯМР ничего общего не имеет.</a:t>
            </a:r>
          </a:p>
          <a:p>
            <a:r>
              <a:rPr lang="ru-RU" dirty="0" smtClean="0"/>
              <a:t>ЯМР в медицине называют </a:t>
            </a:r>
            <a:r>
              <a:rPr lang="ru-RU" i="1" dirty="0" smtClean="0">
                <a:solidFill>
                  <a:srgbClr val="FF0000"/>
                </a:solidFill>
              </a:rPr>
              <a:t>магнитно-резонансной томографией.</a:t>
            </a:r>
            <a:endParaRPr lang="ru-RU" i="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00042"/>
          </a:xfrm>
          <a:solidFill>
            <a:srgbClr val="C00000"/>
          </a:solidFill>
        </p:spPr>
        <p:txBody>
          <a:bodyPr>
            <a:normAutofit fontScale="90000"/>
          </a:bodyPr>
          <a:lstStyle/>
          <a:p>
            <a:r>
              <a:rPr lang="ru-RU" dirty="0" smtClean="0">
                <a:solidFill>
                  <a:schemeClr val="bg1"/>
                </a:solidFill>
              </a:rPr>
              <a:t>Магнитно-резонансная  томография -</a:t>
            </a:r>
            <a:endParaRPr lang="ru-RU" dirty="0">
              <a:solidFill>
                <a:schemeClr val="bg1"/>
              </a:solidFill>
            </a:endParaRPr>
          </a:p>
        </p:txBody>
      </p:sp>
      <p:sp>
        <p:nvSpPr>
          <p:cNvPr id="3" name="Содержимое 2"/>
          <p:cNvSpPr>
            <a:spLocks noGrp="1"/>
          </p:cNvSpPr>
          <p:nvPr>
            <p:ph sz="half" idx="1"/>
          </p:nvPr>
        </p:nvSpPr>
        <p:spPr>
          <a:xfrm>
            <a:off x="428596" y="714356"/>
            <a:ext cx="5715040" cy="5786478"/>
          </a:xfrm>
        </p:spPr>
        <p:txBody>
          <a:bodyPr>
            <a:normAutofit fontScale="92500"/>
          </a:bodyPr>
          <a:lstStyle/>
          <a:p>
            <a:pPr>
              <a:buNone/>
            </a:pPr>
            <a:r>
              <a:rPr lang="ru-RU" dirty="0" smtClean="0"/>
              <a:t>метод исследования внутренних органов человека с использованием физических явлении ЯМР ядер  атомов водорода,  входящего в состав всех органических соединений. </a:t>
            </a:r>
          </a:p>
          <a:p>
            <a:pPr>
              <a:buNone/>
            </a:pPr>
            <a:r>
              <a:rPr lang="ru-RU" dirty="0" smtClean="0"/>
              <a:t>Метод позволяет с высокой четкостью визуализировать мягкие ткани человека(головной мозг, спинной мозг и др. ), также позволяет </a:t>
            </a:r>
            <a:r>
              <a:rPr lang="ru-RU" dirty="0" err="1" smtClean="0"/>
              <a:t>неинвазивно</a:t>
            </a:r>
            <a:r>
              <a:rPr lang="ru-RU" dirty="0" smtClean="0"/>
              <a:t> измерить скорость кровотока, тока спинной жидкости, определить диффузию, наблюдать активацию головного мозга.  </a:t>
            </a:r>
            <a:endParaRPr lang="ru-RU" dirty="0"/>
          </a:p>
        </p:txBody>
      </p:sp>
      <p:pic>
        <p:nvPicPr>
          <p:cNvPr id="63490" name="Picture 2"/>
          <p:cNvPicPr>
            <a:picLocks noChangeAspect="1" noChangeArrowheads="1"/>
          </p:cNvPicPr>
          <p:nvPr/>
        </p:nvPicPr>
        <p:blipFill>
          <a:blip r:embed="rId2"/>
          <a:srcRect/>
          <a:stretch>
            <a:fillRect/>
          </a:stretch>
        </p:blipFill>
        <p:spPr bwMode="auto">
          <a:xfrm>
            <a:off x="6052933" y="3786190"/>
            <a:ext cx="3091067" cy="2571768"/>
          </a:xfrm>
          <a:prstGeom prst="rect">
            <a:avLst/>
          </a:prstGeom>
          <a:noFill/>
          <a:ln w="9525">
            <a:noFill/>
            <a:miter lim="800000"/>
            <a:headEnd/>
            <a:tailEnd/>
          </a:ln>
          <a:effectLst/>
        </p:spPr>
      </p:pic>
      <p:pic>
        <p:nvPicPr>
          <p:cNvPr id="63491" name="Picture 3"/>
          <p:cNvPicPr>
            <a:picLocks noChangeAspect="1" noChangeArrowheads="1"/>
          </p:cNvPicPr>
          <p:nvPr/>
        </p:nvPicPr>
        <p:blipFill>
          <a:blip r:embed="rId3"/>
          <a:srcRect/>
          <a:stretch>
            <a:fillRect/>
          </a:stretch>
        </p:blipFill>
        <p:spPr bwMode="auto">
          <a:xfrm>
            <a:off x="6060260" y="785794"/>
            <a:ext cx="3083740" cy="3000396"/>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57166"/>
            <a:ext cx="4643438" cy="2071702"/>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ru-RU" sz="2400" dirty="0" smtClean="0">
                <a:latin typeface="Arial" pitchFamily="34" charset="0"/>
                <a:cs typeface="Arial" pitchFamily="34" charset="0"/>
              </a:rPr>
              <a:t>Магнитное поле Земли около экватора</a:t>
            </a:r>
            <a:br>
              <a:rPr lang="ru-RU" sz="2400" dirty="0" smtClean="0">
                <a:latin typeface="Arial" pitchFamily="34" charset="0"/>
                <a:cs typeface="Arial" pitchFamily="34" charset="0"/>
              </a:rPr>
            </a:br>
            <a:r>
              <a:rPr lang="ru-RU" sz="2400" dirty="0" smtClean="0">
                <a:latin typeface="Arial" pitchFamily="34" charset="0"/>
                <a:cs typeface="Arial" pitchFamily="34" charset="0"/>
              </a:rPr>
              <a:t>0.05мТл=0.00005Тл</a:t>
            </a:r>
            <a:endParaRPr lang="ru-RU" sz="2400" dirty="0">
              <a:latin typeface="Arial" pitchFamily="34" charset="0"/>
              <a:cs typeface="Arial" pitchFamily="34" charset="0"/>
            </a:endParaRPr>
          </a:p>
        </p:txBody>
      </p:sp>
      <p:sp>
        <p:nvSpPr>
          <p:cNvPr id="4" name="Содержимое 3"/>
          <p:cNvSpPr>
            <a:spLocks noGrp="1"/>
          </p:cNvSpPr>
          <p:nvPr>
            <p:ph sz="half" idx="2"/>
          </p:nvPr>
        </p:nvSpPr>
        <p:spPr>
          <a:xfrm>
            <a:off x="5143504" y="285728"/>
            <a:ext cx="3757610" cy="2757493"/>
          </a:xfrm>
        </p:spPr>
        <p:style>
          <a:lnRef idx="2">
            <a:schemeClr val="accent3">
              <a:shade val="50000"/>
            </a:schemeClr>
          </a:lnRef>
          <a:fillRef idx="1">
            <a:schemeClr val="accent3"/>
          </a:fillRef>
          <a:effectRef idx="0">
            <a:schemeClr val="accent3"/>
          </a:effectRef>
          <a:fontRef idx="minor">
            <a:schemeClr val="lt1"/>
          </a:fontRef>
        </p:style>
        <p:txBody>
          <a:bodyPr>
            <a:normAutofit fontScale="85000" lnSpcReduction="20000"/>
          </a:bodyPr>
          <a:lstStyle/>
          <a:p>
            <a:pPr>
              <a:buNone/>
            </a:pPr>
            <a:r>
              <a:rPr lang="ru-RU" dirty="0" smtClean="0"/>
              <a:t>Магнитное поле МРТ 0,1-1,5 Тл</a:t>
            </a:r>
          </a:p>
          <a:p>
            <a:pPr>
              <a:buNone/>
            </a:pPr>
            <a:r>
              <a:rPr lang="ru-RU" dirty="0" smtClean="0"/>
              <a:t>В системах со слабыми полями используют постоянные магниты;</a:t>
            </a:r>
          </a:p>
          <a:p>
            <a:pPr>
              <a:buNone/>
            </a:pPr>
            <a:r>
              <a:rPr lang="ru-RU" dirty="0" smtClean="0"/>
              <a:t>Сильные поля создают сверхпроводящие постоянные магниты</a:t>
            </a:r>
            <a:endParaRPr lang="ru-RU" dirty="0"/>
          </a:p>
        </p:txBody>
      </p:sp>
      <p:pic>
        <p:nvPicPr>
          <p:cNvPr id="84994" name="Picture 2"/>
          <p:cNvPicPr>
            <a:picLocks noChangeAspect="1" noChangeArrowheads="1"/>
          </p:cNvPicPr>
          <p:nvPr/>
        </p:nvPicPr>
        <p:blipFill>
          <a:blip r:embed="rId2"/>
          <a:srcRect/>
          <a:stretch>
            <a:fillRect/>
          </a:stretch>
        </p:blipFill>
        <p:spPr bwMode="auto">
          <a:xfrm>
            <a:off x="357158" y="2500306"/>
            <a:ext cx="3929090" cy="3643316"/>
          </a:xfrm>
          <a:prstGeom prst="rect">
            <a:avLst/>
          </a:prstGeom>
          <a:noFill/>
          <a:ln w="9525">
            <a:noFill/>
            <a:miter lim="800000"/>
            <a:headEnd/>
            <a:tailEnd/>
          </a:ln>
          <a:effectLst/>
        </p:spPr>
      </p:pic>
      <p:pic>
        <p:nvPicPr>
          <p:cNvPr id="84995" name="Picture 3" descr="\\Mbpserver\UserData\Laboratoiya\mayakov\Рабочий стол\Мед. аппаратура\мрт20002.tif"/>
          <p:cNvPicPr>
            <a:picLocks noChangeAspect="1" noChangeArrowheads="1"/>
          </p:cNvPicPr>
          <p:nvPr/>
        </p:nvPicPr>
        <p:blipFill>
          <a:blip r:embed="rId3" cstate="print"/>
          <a:srcRect/>
          <a:stretch>
            <a:fillRect/>
          </a:stretch>
        </p:blipFill>
        <p:spPr bwMode="auto">
          <a:xfrm>
            <a:off x="4592071" y="3000348"/>
            <a:ext cx="4551929" cy="385765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I:\Медицинская и биологическая физика курс лекций с задачами Федорова Фаустов\Презентации Галина Вячеславовна\6 Рентгеновсое излучение\11.jpg"/>
          <p:cNvPicPr>
            <a:picLocks noChangeAspect="1" noChangeArrowheads="1"/>
          </p:cNvPicPr>
          <p:nvPr/>
        </p:nvPicPr>
        <p:blipFill>
          <a:blip r:embed="rId2"/>
          <a:srcRect/>
          <a:stretch>
            <a:fillRect/>
          </a:stretch>
        </p:blipFill>
        <p:spPr bwMode="auto">
          <a:xfrm>
            <a:off x="1643063" y="1143000"/>
            <a:ext cx="4157662" cy="5715000"/>
          </a:xfrm>
          <a:prstGeom prst="rect">
            <a:avLst/>
          </a:prstGeom>
          <a:noFill/>
          <a:ln w="9525">
            <a:noFill/>
            <a:miter lim="800000"/>
            <a:headEnd/>
            <a:tailEnd/>
          </a:ln>
        </p:spPr>
      </p:pic>
      <p:sp>
        <p:nvSpPr>
          <p:cNvPr id="5123" name="Заголовок 1"/>
          <p:cNvSpPr>
            <a:spLocks noGrp="1"/>
          </p:cNvSpPr>
          <p:nvPr>
            <p:ph type="title"/>
          </p:nvPr>
        </p:nvSpPr>
        <p:spPr>
          <a:xfrm>
            <a:off x="428625" y="-428625"/>
            <a:ext cx="9144000" cy="1143000"/>
          </a:xfrm>
        </p:spPr>
        <p:txBody>
          <a:bodyPr/>
          <a:lstStyle/>
          <a:p>
            <a:r>
              <a:rPr lang="ru-RU" smtClean="0"/>
              <a:t>Устройство рентгеновской трубки</a:t>
            </a:r>
          </a:p>
        </p:txBody>
      </p:sp>
      <p:sp>
        <p:nvSpPr>
          <p:cNvPr id="5124" name="TextBox 4"/>
          <p:cNvSpPr txBox="1">
            <a:spLocks noChangeArrowheads="1"/>
          </p:cNvSpPr>
          <p:nvPr/>
        </p:nvSpPr>
        <p:spPr bwMode="auto">
          <a:xfrm>
            <a:off x="4714875" y="2286000"/>
            <a:ext cx="3071813" cy="461963"/>
          </a:xfrm>
          <a:prstGeom prst="rect">
            <a:avLst/>
          </a:prstGeom>
          <a:noFill/>
          <a:ln w="9525">
            <a:noFill/>
            <a:miter lim="800000"/>
            <a:headEnd/>
            <a:tailEnd/>
          </a:ln>
        </p:spPr>
        <p:txBody>
          <a:bodyPr wrap="none">
            <a:spAutoFit/>
          </a:bodyPr>
          <a:lstStyle/>
          <a:p>
            <a:r>
              <a:rPr lang="ru-RU" sz="2400"/>
              <a:t>подогреваемый катод</a:t>
            </a:r>
          </a:p>
        </p:txBody>
      </p:sp>
      <p:sp>
        <p:nvSpPr>
          <p:cNvPr id="5125" name="TextBox 5"/>
          <p:cNvSpPr txBox="1">
            <a:spLocks noChangeArrowheads="1"/>
          </p:cNvSpPr>
          <p:nvPr/>
        </p:nvSpPr>
        <p:spPr bwMode="auto">
          <a:xfrm>
            <a:off x="5214938" y="2857500"/>
            <a:ext cx="1581150" cy="461963"/>
          </a:xfrm>
          <a:prstGeom prst="rect">
            <a:avLst/>
          </a:prstGeom>
          <a:noFill/>
          <a:ln w="9525">
            <a:noFill/>
            <a:miter lim="800000"/>
            <a:headEnd/>
            <a:tailEnd/>
          </a:ln>
        </p:spPr>
        <p:txBody>
          <a:bodyPr wrap="none">
            <a:spAutoFit/>
          </a:bodyPr>
          <a:lstStyle/>
          <a:p>
            <a:r>
              <a:rPr lang="ru-RU" sz="2400"/>
              <a:t>электроны</a:t>
            </a:r>
          </a:p>
        </p:txBody>
      </p:sp>
      <p:sp>
        <p:nvSpPr>
          <p:cNvPr id="5126" name="TextBox 6"/>
          <p:cNvSpPr txBox="1">
            <a:spLocks noChangeArrowheads="1"/>
          </p:cNvSpPr>
          <p:nvPr/>
        </p:nvSpPr>
        <p:spPr bwMode="auto">
          <a:xfrm>
            <a:off x="1785938" y="5143500"/>
            <a:ext cx="1506537" cy="461963"/>
          </a:xfrm>
          <a:prstGeom prst="rect">
            <a:avLst/>
          </a:prstGeom>
          <a:noFill/>
          <a:ln w="9525">
            <a:noFill/>
            <a:miter lim="800000"/>
            <a:headEnd/>
            <a:tailEnd/>
          </a:ln>
        </p:spPr>
        <p:txBody>
          <a:bodyPr wrap="none">
            <a:spAutoFit/>
          </a:bodyPr>
          <a:lstStyle/>
          <a:p>
            <a:r>
              <a:rPr lang="ru-RU" sz="2400"/>
              <a:t>антикатод</a:t>
            </a:r>
          </a:p>
        </p:txBody>
      </p:sp>
      <p:sp>
        <p:nvSpPr>
          <p:cNvPr id="5127" name="TextBox 7"/>
          <p:cNvSpPr txBox="1">
            <a:spLocks noChangeArrowheads="1"/>
          </p:cNvSpPr>
          <p:nvPr/>
        </p:nvSpPr>
        <p:spPr bwMode="auto">
          <a:xfrm>
            <a:off x="571500" y="2786063"/>
            <a:ext cx="2168525" cy="830262"/>
          </a:xfrm>
          <a:prstGeom prst="rect">
            <a:avLst/>
          </a:prstGeom>
          <a:noFill/>
          <a:ln w="9525">
            <a:noFill/>
            <a:miter lim="800000"/>
            <a:headEnd/>
            <a:tailEnd/>
          </a:ln>
        </p:spPr>
        <p:txBody>
          <a:bodyPr wrap="none">
            <a:spAutoFit/>
          </a:bodyPr>
          <a:lstStyle/>
          <a:p>
            <a:r>
              <a:rPr lang="ru-RU" sz="2400"/>
              <a:t>рентгеновское </a:t>
            </a:r>
          </a:p>
          <a:p>
            <a:r>
              <a:rPr lang="ru-RU" sz="2400"/>
              <a:t>излучение</a:t>
            </a:r>
          </a:p>
        </p:txBody>
      </p:sp>
      <p:cxnSp>
        <p:nvCxnSpPr>
          <p:cNvPr id="12" name="Прямая со стрелкой 11"/>
          <p:cNvCxnSpPr>
            <a:stCxn id="22" idx="4"/>
            <a:endCxn id="34" idx="0"/>
          </p:cNvCxnSpPr>
          <p:nvPr/>
        </p:nvCxnSpPr>
        <p:spPr>
          <a:xfrm rot="5400000">
            <a:off x="5111750" y="3878263"/>
            <a:ext cx="5329237"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rot="5400000" flipH="1" flipV="1">
            <a:off x="3987007" y="1285081"/>
            <a:ext cx="285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a:endCxn id="22" idx="2"/>
          </p:cNvCxnSpPr>
          <p:nvPr/>
        </p:nvCxnSpPr>
        <p:spPr>
          <a:xfrm>
            <a:off x="4143375" y="1143000"/>
            <a:ext cx="35623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Овал 21"/>
          <p:cNvSpPr/>
          <p:nvPr/>
        </p:nvSpPr>
        <p:spPr>
          <a:xfrm>
            <a:off x="7705725" y="1071563"/>
            <a:ext cx="142875" cy="1428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0" name="Прямая соединительная линия 29"/>
          <p:cNvCxnSpPr/>
          <p:nvPr/>
        </p:nvCxnSpPr>
        <p:spPr>
          <a:xfrm flipV="1">
            <a:off x="7654925" y="1028700"/>
            <a:ext cx="255588" cy="21431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Овал 33"/>
          <p:cNvSpPr/>
          <p:nvPr/>
        </p:nvSpPr>
        <p:spPr>
          <a:xfrm>
            <a:off x="7705725" y="6543675"/>
            <a:ext cx="142875" cy="1428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5" name="Прямая соединительная линия 34"/>
          <p:cNvCxnSpPr/>
          <p:nvPr/>
        </p:nvCxnSpPr>
        <p:spPr>
          <a:xfrm flipV="1">
            <a:off x="7654925" y="6500813"/>
            <a:ext cx="255588" cy="2143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a:endCxn id="34" idx="2"/>
          </p:cNvCxnSpPr>
          <p:nvPr/>
        </p:nvCxnSpPr>
        <p:spPr>
          <a:xfrm flipV="1">
            <a:off x="4357688" y="6615113"/>
            <a:ext cx="3348037" cy="28575"/>
          </a:xfrm>
          <a:prstGeom prst="line">
            <a:avLst/>
          </a:prstGeom>
        </p:spPr>
        <p:style>
          <a:lnRef idx="1">
            <a:schemeClr val="accent1"/>
          </a:lnRef>
          <a:fillRef idx="0">
            <a:schemeClr val="accent1"/>
          </a:fillRef>
          <a:effectRef idx="0">
            <a:schemeClr val="accent1"/>
          </a:effectRef>
          <a:fontRef idx="minor">
            <a:schemeClr val="tx1"/>
          </a:fontRef>
        </p:style>
      </p:cxnSp>
      <p:sp>
        <p:nvSpPr>
          <p:cNvPr id="5136" name="TextBox 44"/>
          <p:cNvSpPr txBox="1">
            <a:spLocks noChangeArrowheads="1"/>
          </p:cNvSpPr>
          <p:nvPr/>
        </p:nvSpPr>
        <p:spPr bwMode="auto">
          <a:xfrm>
            <a:off x="7610475" y="3500438"/>
            <a:ext cx="352425" cy="369887"/>
          </a:xfrm>
          <a:prstGeom prst="rect">
            <a:avLst/>
          </a:prstGeom>
          <a:solidFill>
            <a:schemeClr val="bg1"/>
          </a:solidFill>
          <a:ln w="9525">
            <a:noFill/>
            <a:miter lim="800000"/>
            <a:headEnd/>
            <a:tailEnd/>
          </a:ln>
        </p:spPr>
        <p:txBody>
          <a:bodyPr wrap="none">
            <a:spAutoFit/>
          </a:bodyPr>
          <a:lstStyle/>
          <a:p>
            <a:r>
              <a:rPr lang="en-US">
                <a:latin typeface="Times New Roman" pitchFamily="18" charset="0"/>
                <a:cs typeface="Times New Roman" pitchFamily="18" charset="0"/>
              </a:rPr>
              <a:t>U</a:t>
            </a:r>
            <a:endParaRPr lang="ru-RU">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МРТ томограф</a:t>
            </a:r>
          </a:p>
        </p:txBody>
      </p:sp>
      <p:pic>
        <p:nvPicPr>
          <p:cNvPr id="41987" name="Picture 5"/>
          <p:cNvPicPr>
            <a:picLocks noChangeAspect="1" noChangeArrowheads="1"/>
          </p:cNvPicPr>
          <p:nvPr/>
        </p:nvPicPr>
        <p:blipFill>
          <a:blip r:embed="rId2"/>
          <a:srcRect/>
          <a:stretch>
            <a:fillRect/>
          </a:stretch>
        </p:blipFill>
        <p:spPr bwMode="auto">
          <a:xfrm>
            <a:off x="838200" y="685800"/>
            <a:ext cx="7486650" cy="57626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mv-scan.ru/images/MRI_head_side.jpg"/>
          <p:cNvPicPr>
            <a:picLocks noChangeAspect="1" noChangeArrowheads="1"/>
          </p:cNvPicPr>
          <p:nvPr/>
        </p:nvPicPr>
        <p:blipFill>
          <a:blip r:embed="rId2"/>
          <a:srcRect/>
          <a:stretch>
            <a:fillRect/>
          </a:stretch>
        </p:blipFill>
        <p:spPr bwMode="auto">
          <a:xfrm>
            <a:off x="2057400" y="609600"/>
            <a:ext cx="5105400" cy="5105400"/>
          </a:xfrm>
          <a:prstGeom prst="rect">
            <a:avLst/>
          </a:prstGeom>
          <a:noFill/>
          <a:ln w="9525">
            <a:noFill/>
            <a:miter lim="800000"/>
            <a:headEnd/>
            <a:tailEnd/>
          </a:ln>
        </p:spPr>
      </p:pic>
      <p:sp>
        <p:nvSpPr>
          <p:cNvPr id="43011" name="TextBox 4"/>
          <p:cNvSpPr txBox="1">
            <a:spLocks noChangeArrowheads="1"/>
          </p:cNvSpPr>
          <p:nvPr/>
        </p:nvSpPr>
        <p:spPr bwMode="auto">
          <a:xfrm>
            <a:off x="838200" y="5867400"/>
            <a:ext cx="7543800" cy="461963"/>
          </a:xfrm>
          <a:prstGeom prst="rect">
            <a:avLst/>
          </a:prstGeom>
          <a:noFill/>
          <a:ln w="9525">
            <a:noFill/>
            <a:miter lim="800000"/>
            <a:headEnd/>
            <a:tailEnd/>
          </a:ln>
        </p:spPr>
        <p:txBody>
          <a:bodyPr>
            <a:spAutoFit/>
          </a:bodyPr>
          <a:lstStyle/>
          <a:p>
            <a:pPr algn="ctr"/>
            <a:r>
              <a:rPr lang="ru-RU" sz="2400" b="1"/>
              <a:t>МРТ</a:t>
            </a:r>
            <a:r>
              <a:rPr lang="ru-RU" sz="2400"/>
              <a:t> головного мозга (боковой срез)</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ru-RU" sz="3200" b="1" dirty="0">
                <a:latin typeface="Arial" pitchFamily="34" charset="0"/>
                <a:cs typeface="Arial" pitchFamily="34" charset="0"/>
              </a:rPr>
              <a:t>Магнитно-резонансная ангиография </a:t>
            </a:r>
          </a:p>
        </p:txBody>
      </p:sp>
      <p:pic>
        <p:nvPicPr>
          <p:cNvPr id="44035" name="Picture 2" descr="http://www.minclinic.ru/pics/mri-angio1.png"/>
          <p:cNvPicPr>
            <a:picLocks noChangeAspect="1" noChangeArrowheads="1"/>
          </p:cNvPicPr>
          <p:nvPr/>
        </p:nvPicPr>
        <p:blipFill>
          <a:blip r:embed="rId2"/>
          <a:srcRect/>
          <a:stretch>
            <a:fillRect/>
          </a:stretch>
        </p:blipFill>
        <p:spPr bwMode="auto">
          <a:xfrm>
            <a:off x="1447800" y="762000"/>
            <a:ext cx="5638800" cy="55165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57158" y="1000108"/>
            <a:ext cx="8786842" cy="4357718"/>
          </a:xfrm>
        </p:spPr>
        <p:txBody>
          <a:bodyPr>
            <a:normAutofit fontScale="77500" lnSpcReduction="20000"/>
          </a:bodyPr>
          <a:lstStyle/>
          <a:p>
            <a:pPr algn="l"/>
            <a:r>
              <a:rPr lang="ru-RU" dirty="0" err="1" smtClean="0">
                <a:solidFill>
                  <a:schemeClr val="tx1"/>
                </a:solidFill>
                <a:latin typeface="Arial" pitchFamily="34" charset="0"/>
                <a:cs typeface="Arial" pitchFamily="34" charset="0"/>
              </a:rPr>
              <a:t>Радионуклидная</a:t>
            </a:r>
            <a:r>
              <a:rPr lang="ru-RU" dirty="0" smtClean="0">
                <a:solidFill>
                  <a:schemeClr val="tx1"/>
                </a:solidFill>
                <a:latin typeface="Arial" pitchFamily="34" charset="0"/>
                <a:cs typeface="Arial" pitchFamily="34" charset="0"/>
              </a:rPr>
              <a:t> диагностика(синоним радиоизотопная диагностика)- лучевое исследование с использованием меченых радионуклидами соединений.</a:t>
            </a:r>
          </a:p>
          <a:p>
            <a:pPr algn="l"/>
            <a:r>
              <a:rPr lang="ru-RU" i="1" dirty="0" smtClean="0">
                <a:solidFill>
                  <a:srgbClr val="C00000"/>
                </a:solidFill>
                <a:latin typeface="Arial" pitchFamily="34" charset="0"/>
                <a:cs typeface="Arial" pitchFamily="34" charset="0"/>
              </a:rPr>
              <a:t>Основа метода: </a:t>
            </a:r>
            <a:r>
              <a:rPr lang="ru-RU" b="1" dirty="0" smtClean="0">
                <a:solidFill>
                  <a:schemeClr val="tx1"/>
                </a:solidFill>
                <a:latin typeface="Arial" pitchFamily="34" charset="0"/>
                <a:cs typeface="Arial" pitchFamily="34" charset="0"/>
              </a:rPr>
              <a:t>некоторые радиоактивные изотопы или меченные ими более сложные химические соединения способны  избирательно и с различной скоростью поглощаться отдельными органами и тканями, в том числе и патологически измененными.</a:t>
            </a:r>
          </a:p>
          <a:p>
            <a:pPr algn="l"/>
            <a:r>
              <a:rPr lang="ru-RU" i="1" dirty="0" smtClean="0">
                <a:solidFill>
                  <a:srgbClr val="C00000"/>
                </a:solidFill>
                <a:latin typeface="Arial" pitchFamily="34" charset="0"/>
                <a:cs typeface="Arial" pitchFamily="34" charset="0"/>
              </a:rPr>
              <a:t>Используют:</a:t>
            </a:r>
            <a:r>
              <a:rPr lang="ru-RU" i="1" dirty="0" smtClean="0">
                <a:solidFill>
                  <a:schemeClr val="tx1"/>
                </a:solidFill>
                <a:latin typeface="Arial" pitchFamily="34" charset="0"/>
                <a:cs typeface="Arial" pitchFamily="34" charset="0"/>
              </a:rPr>
              <a:t> </a:t>
            </a:r>
            <a:r>
              <a:rPr lang="ru-RU" b="1" dirty="0" smtClean="0">
                <a:solidFill>
                  <a:schemeClr val="tx1"/>
                </a:solidFill>
                <a:latin typeface="Arial" pitchFamily="34" charset="0"/>
                <a:cs typeface="Arial" pitchFamily="34" charset="0"/>
              </a:rPr>
              <a:t> </a:t>
            </a:r>
            <a:r>
              <a:rPr lang="ru-RU" b="1" dirty="0" err="1" smtClean="0">
                <a:solidFill>
                  <a:schemeClr val="tx1"/>
                </a:solidFill>
                <a:latin typeface="Arial" pitchFamily="34" charset="0"/>
                <a:cs typeface="Arial" pitchFamily="34" charset="0"/>
              </a:rPr>
              <a:t>Радиофармацевтические</a:t>
            </a:r>
            <a:r>
              <a:rPr lang="ru-RU" b="1" dirty="0" smtClean="0">
                <a:solidFill>
                  <a:schemeClr val="tx1"/>
                </a:solidFill>
                <a:latin typeface="Arial" pitchFamily="34" charset="0"/>
                <a:cs typeface="Arial" pitchFamily="34" charset="0"/>
              </a:rPr>
              <a:t> препараты (РФП) -  химические соединения, разрешенные для введения человеку с диагностической или лечебной целью, содержащее в своей молекуле определенный радиоактивный нуклид. </a:t>
            </a:r>
            <a:endParaRPr lang="ru-RU" dirty="0" smtClean="0">
              <a:solidFill>
                <a:schemeClr val="tx1"/>
              </a:solidFill>
              <a:latin typeface="Arial" pitchFamily="34" charset="0"/>
              <a:cs typeface="Arial" pitchFamily="34" charset="0"/>
            </a:endParaRPr>
          </a:p>
          <a:p>
            <a:endParaRPr lang="ru-RU" dirty="0">
              <a:solidFill>
                <a:schemeClr val="tx1"/>
              </a:solidFill>
              <a:latin typeface="Arial" pitchFamily="34" charset="0"/>
              <a:cs typeface="Arial" pitchFamily="34" charset="0"/>
            </a:endParaRPr>
          </a:p>
        </p:txBody>
      </p:sp>
      <p:sp>
        <p:nvSpPr>
          <p:cNvPr id="4" name="Заголовок 1"/>
          <p:cNvSpPr txBox="1">
            <a:spLocks/>
          </p:cNvSpPr>
          <p:nvPr/>
        </p:nvSpPr>
        <p:spPr>
          <a:xfrm>
            <a:off x="0" y="0"/>
            <a:ext cx="9144000" cy="714356"/>
          </a:xfrm>
          <a:prstGeom prst="rect">
            <a:avLst/>
          </a:prstGeom>
          <a:solidFill>
            <a:schemeClr val="accent2"/>
          </a:solidFill>
        </p:spPr>
        <p:txBody>
          <a:bodyPr vert="horz" lIns="91440" tIns="45720" rIns="91440" bIns="45720" rtlCol="0" anchor="ctr">
            <a:normAutofit fontScale="75000" lnSpcReduction="20000"/>
          </a:bodyPr>
          <a:lstStyle/>
          <a:p>
            <a:pPr lvl="0" algn="ctr">
              <a:spcBef>
                <a:spcPct val="0"/>
              </a:spcBef>
              <a:defRPr/>
            </a:pPr>
            <a:r>
              <a:rPr lang="ru-RU" sz="4400" dirty="0" err="1" smtClean="0">
                <a:solidFill>
                  <a:schemeClr val="bg1"/>
                </a:solidFill>
              </a:rPr>
              <a:t>Радионуклидная</a:t>
            </a:r>
            <a:r>
              <a:rPr lang="ru-RU" sz="4400" dirty="0" smtClean="0">
                <a:solidFill>
                  <a:schemeClr val="bg1"/>
                </a:solidFill>
              </a:rPr>
              <a:t>  (радиоизотопная) диагностика </a:t>
            </a:r>
            <a:endParaRPr kumimoji="0" lang="ru-RU" sz="44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5" name="TextBox 4"/>
          <p:cNvSpPr txBox="1"/>
          <p:nvPr/>
        </p:nvSpPr>
        <p:spPr>
          <a:xfrm>
            <a:off x="357158" y="5643578"/>
            <a:ext cx="8286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ru-RU" sz="2000" b="1" dirty="0" smtClean="0"/>
              <a:t>РФП дают возможность получать изображения мест с аномальным метаболизмом, что позволяет визуализировать опухоли, воспаления </a:t>
            </a:r>
          </a:p>
          <a:p>
            <a:r>
              <a:rPr lang="ru-RU" sz="2000" b="1" dirty="0" smtClean="0"/>
              <a:t>или места тромбоза.</a:t>
            </a:r>
            <a:endParaRPr lang="ru-RU" sz="20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ph type="title"/>
          </p:nvPr>
        </p:nvSpPr>
        <p:spPr>
          <a:xfrm>
            <a:off x="0" y="0"/>
            <a:ext cx="9144000" cy="1143000"/>
          </a:xfrm>
          <a:prstGeom prst="rect">
            <a:avLst/>
          </a:prstGeom>
          <a:solidFill>
            <a:schemeClr val="accent2"/>
          </a:solidFill>
        </p:spPr>
        <p:txBody>
          <a:bodyPr vert="horz" lIns="91440" tIns="45720" rIns="91440" bIns="45720" rtlCol="0" anchor="ctr">
            <a:normAutofit/>
          </a:bodyPr>
          <a:lstStyle/>
          <a:p>
            <a:pPr lvl="0" algn="ctr">
              <a:spcBef>
                <a:spcPct val="0"/>
              </a:spcBef>
              <a:defRPr/>
            </a:pPr>
            <a:r>
              <a:rPr lang="ru-RU" sz="4400" dirty="0" smtClean="0">
                <a:solidFill>
                  <a:schemeClr val="bg1"/>
                </a:solidFill>
              </a:rPr>
              <a:t>Виды радиоизотопной диагностики </a:t>
            </a:r>
            <a:endParaRPr kumimoji="0" lang="ru-RU" sz="44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5" name="TextBox 4"/>
          <p:cNvSpPr txBox="1"/>
          <p:nvPr/>
        </p:nvSpPr>
        <p:spPr>
          <a:xfrm>
            <a:off x="0" y="1643050"/>
            <a:ext cx="3857620"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2400" b="1" dirty="0" smtClean="0">
                <a:latin typeface="Arial" pitchFamily="34" charset="0"/>
                <a:cs typeface="Arial" pitchFamily="34" charset="0"/>
              </a:rPr>
              <a:t> </a:t>
            </a:r>
            <a:r>
              <a:rPr lang="ru-RU" sz="2400" b="1" i="1" dirty="0" smtClean="0">
                <a:solidFill>
                  <a:srgbClr val="C00000"/>
                </a:solidFill>
                <a:latin typeface="Arial" pitchFamily="34" charset="0"/>
                <a:cs typeface="Arial" pitchFamily="34" charset="0"/>
              </a:rPr>
              <a:t>исследования в целостном организме</a:t>
            </a:r>
          </a:p>
          <a:p>
            <a:r>
              <a:rPr lang="ru-RU" sz="2400" b="1" dirty="0" smtClean="0">
                <a:latin typeface="Arial" pitchFamily="34" charset="0"/>
                <a:cs typeface="Arial" pitchFamily="34" charset="0"/>
              </a:rPr>
              <a:t>РФП вводят в/</a:t>
            </a:r>
            <a:r>
              <a:rPr lang="ru-RU" sz="2400" b="1" dirty="0" err="1" smtClean="0">
                <a:latin typeface="Arial" pitchFamily="34" charset="0"/>
                <a:cs typeface="Arial" pitchFamily="34" charset="0"/>
              </a:rPr>
              <a:t>в</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per</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os</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в</a:t>
            </a:r>
            <a:r>
              <a:rPr lang="ru-RU" sz="2400" b="1" dirty="0" smtClean="0">
                <a:latin typeface="Arial" pitchFamily="34" charset="0"/>
                <a:cs typeface="Arial" pitchFamily="34" charset="0"/>
              </a:rPr>
              <a:t>/м, </a:t>
            </a:r>
            <a:r>
              <a:rPr lang="ru-RU" sz="2400" b="1" dirty="0" err="1" smtClean="0">
                <a:latin typeface="Arial" pitchFamily="34" charset="0"/>
                <a:cs typeface="Arial" pitchFamily="34" charset="0"/>
              </a:rPr>
              <a:t>ингаляционно</a:t>
            </a:r>
            <a:r>
              <a:rPr lang="ru-RU" sz="2400" b="1" dirty="0" smtClean="0">
                <a:latin typeface="Arial" pitchFamily="34" charset="0"/>
                <a:cs typeface="Arial" pitchFamily="34" charset="0"/>
              </a:rPr>
              <a:t>.</a:t>
            </a:r>
          </a:p>
          <a:p>
            <a:r>
              <a:rPr lang="ru-RU" sz="2400" b="1" dirty="0" smtClean="0">
                <a:latin typeface="Arial" pitchFamily="34" charset="0"/>
                <a:cs typeface="Arial" pitchFamily="34" charset="0"/>
              </a:rPr>
              <a:t>Лучевая нагрузка на пациента.</a:t>
            </a:r>
          </a:p>
          <a:p>
            <a:endParaRPr lang="ru-RU" sz="2400" dirty="0" smtClean="0">
              <a:latin typeface="Arial" pitchFamily="34" charset="0"/>
              <a:cs typeface="Arial" pitchFamily="34" charset="0"/>
            </a:endParaRPr>
          </a:p>
          <a:p>
            <a:endParaRPr lang="ru-RU" sz="2400" dirty="0" smtClean="0">
              <a:latin typeface="Arial" pitchFamily="34" charset="0"/>
              <a:cs typeface="Arial" pitchFamily="34" charset="0"/>
            </a:endParaRPr>
          </a:p>
          <a:p>
            <a:endParaRPr lang="ru-RU" sz="2400" dirty="0">
              <a:latin typeface="Arial" pitchFamily="34" charset="0"/>
              <a:cs typeface="Arial" pitchFamily="34" charset="0"/>
            </a:endParaRPr>
          </a:p>
        </p:txBody>
      </p:sp>
      <p:sp>
        <p:nvSpPr>
          <p:cNvPr id="6" name="TextBox 5"/>
          <p:cNvSpPr txBox="1"/>
          <p:nvPr/>
        </p:nvSpPr>
        <p:spPr>
          <a:xfrm>
            <a:off x="4214810" y="1643050"/>
            <a:ext cx="4429156" cy="332398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2400" b="1" dirty="0" smtClean="0">
                <a:latin typeface="Arial" pitchFamily="34" charset="0"/>
                <a:cs typeface="Arial" pitchFamily="34" charset="0"/>
              </a:rPr>
              <a:t> </a:t>
            </a:r>
            <a:r>
              <a:rPr lang="ru-RU" sz="2400" b="1" i="1" dirty="0" smtClean="0">
                <a:solidFill>
                  <a:srgbClr val="C00000"/>
                </a:solidFill>
                <a:latin typeface="Arial" pitchFamily="34" charset="0"/>
                <a:cs typeface="Arial" pitchFamily="34" charset="0"/>
              </a:rPr>
              <a:t>в биологических образцах жидкостей и тканей</a:t>
            </a:r>
          </a:p>
          <a:p>
            <a:r>
              <a:rPr lang="ru-RU" sz="2400" b="1" dirty="0" smtClean="0">
                <a:latin typeface="Arial" pitchFamily="34" charset="0"/>
                <a:cs typeface="Arial" pitchFamily="34" charset="0"/>
              </a:rPr>
              <a:t>Для анализа достаточно 1-5 мл крови иди другой биологической среды. Лучевая нагрузка на пациента при этом отсутствует.</a:t>
            </a:r>
            <a:endParaRPr lang="ru-RU" sz="2400" dirty="0" smtClean="0">
              <a:latin typeface="Arial" pitchFamily="34" charset="0"/>
              <a:cs typeface="Arial" pitchFamily="34" charset="0"/>
            </a:endParaRPr>
          </a:p>
          <a:p>
            <a:endParaRPr lang="ru-RU" dirty="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dirty="0"/>
          </a:p>
        </p:txBody>
      </p:sp>
      <p:sp>
        <p:nvSpPr>
          <p:cNvPr id="4" name="Заголовок 1"/>
          <p:cNvSpPr txBox="1">
            <a:spLocks noGrp="1"/>
          </p:cNvSpPr>
          <p:nvPr>
            <p:ph type="title"/>
          </p:nvPr>
        </p:nvSpPr>
        <p:spPr>
          <a:xfrm>
            <a:off x="0" y="0"/>
            <a:ext cx="9144000" cy="1071546"/>
          </a:xfrm>
          <a:prstGeom prst="rect">
            <a:avLst/>
          </a:prstGeom>
          <a:solidFill>
            <a:schemeClr val="accent2"/>
          </a:solidFill>
        </p:spPr>
        <p:txBody>
          <a:bodyPr vert="horz" lIns="91440" tIns="45720" rIns="91440" bIns="45720" rtlCol="0" anchor="ctr">
            <a:normAutofit fontScale="90000"/>
          </a:bodyPr>
          <a:lstStyle/>
          <a:p>
            <a:pPr>
              <a:defRPr/>
            </a:pPr>
            <a:r>
              <a:rPr lang="ru-RU" sz="4400" dirty="0" smtClean="0">
                <a:solidFill>
                  <a:schemeClr val="bg1"/>
                </a:solidFill>
              </a:rPr>
              <a:t/>
            </a:r>
            <a:br>
              <a:rPr lang="ru-RU" sz="4400" dirty="0" smtClean="0">
                <a:solidFill>
                  <a:schemeClr val="bg1"/>
                </a:solidFill>
              </a:rPr>
            </a:br>
            <a:r>
              <a:rPr lang="ru-RU" sz="4400" dirty="0" smtClean="0">
                <a:solidFill>
                  <a:schemeClr val="bg1"/>
                </a:solidFill>
              </a:rPr>
              <a:t>Виды </a:t>
            </a:r>
            <a:r>
              <a:rPr lang="ru-RU" b="1" dirty="0" smtClean="0">
                <a:solidFill>
                  <a:schemeClr val="bg1"/>
                </a:solidFill>
              </a:rPr>
              <a:t>исследований в целостном организме</a:t>
            </a:r>
            <a:r>
              <a:rPr lang="ru-RU" dirty="0" smtClean="0"/>
              <a:t/>
            </a:r>
            <a:br>
              <a:rPr lang="ru-RU" dirty="0" smtClean="0"/>
            </a:br>
            <a:endParaRPr kumimoji="0" lang="ru-RU" sz="44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6" name="TextBox 5"/>
          <p:cNvSpPr txBox="1"/>
          <p:nvPr/>
        </p:nvSpPr>
        <p:spPr>
          <a:xfrm>
            <a:off x="0" y="1214422"/>
            <a:ext cx="2571768"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ru-RU" sz="2000" b="1" dirty="0" smtClean="0">
                <a:latin typeface="Arial" pitchFamily="34" charset="0"/>
                <a:cs typeface="Arial" pitchFamily="34" charset="0"/>
              </a:rPr>
              <a:t>методы оценки функционального состояния без получения изображения изучаемого органа (радиометрия, радиография)</a:t>
            </a:r>
            <a:endParaRPr lang="ru-RU" sz="2000" dirty="0">
              <a:latin typeface="Arial" pitchFamily="34" charset="0"/>
              <a:cs typeface="Arial" pitchFamily="34" charset="0"/>
            </a:endParaRPr>
          </a:p>
        </p:txBody>
      </p:sp>
      <p:sp>
        <p:nvSpPr>
          <p:cNvPr id="7" name="TextBox 6"/>
          <p:cNvSpPr txBox="1"/>
          <p:nvPr/>
        </p:nvSpPr>
        <p:spPr>
          <a:xfrm>
            <a:off x="2714612" y="1256467"/>
            <a:ext cx="3000396" cy="560153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ru-RU" sz="2000" b="1" dirty="0" smtClean="0">
                <a:latin typeface="Arial" pitchFamily="34" charset="0"/>
                <a:cs typeface="Arial" pitchFamily="34" charset="0"/>
              </a:rPr>
              <a:t>Морфологические методы изучения структурно-топографических особенностей органов с последовательным получением изображения изучаемого органа в каждой его точке на бумаге (</a:t>
            </a:r>
            <a:r>
              <a:rPr lang="ru-RU" sz="2000" b="1" dirty="0" err="1" smtClean="0">
                <a:latin typeface="Arial" pitchFamily="34" charset="0"/>
                <a:cs typeface="Arial" pitchFamily="34" charset="0"/>
              </a:rPr>
              <a:t>сканограмма</a:t>
            </a:r>
            <a:r>
              <a:rPr lang="ru-RU" sz="2000" b="1" dirty="0" smtClean="0">
                <a:latin typeface="Arial" pitchFamily="34" charset="0"/>
                <a:cs typeface="Arial" pitchFamily="34" charset="0"/>
              </a:rPr>
              <a:t>) или одновременным изображением всех точек на дисплее ЭВМ (статическая </a:t>
            </a:r>
            <a:r>
              <a:rPr lang="ru-RU" sz="2000" b="1" dirty="0" err="1" smtClean="0">
                <a:latin typeface="Arial" pitchFamily="34" charset="0"/>
                <a:cs typeface="Arial" pitchFamily="34" charset="0"/>
              </a:rPr>
              <a:t>сцинтиграмма</a:t>
            </a:r>
            <a:r>
              <a:rPr lang="ru-RU" sz="2000" b="1" dirty="0" smtClean="0">
                <a:latin typeface="Arial" pitchFamily="34" charset="0"/>
                <a:cs typeface="Arial" pitchFamily="34" charset="0"/>
              </a:rPr>
              <a:t>);</a:t>
            </a:r>
            <a:endParaRPr lang="ru-RU" sz="2000" dirty="0" smtClean="0">
              <a:latin typeface="Arial" pitchFamily="34" charset="0"/>
              <a:cs typeface="Arial" pitchFamily="34" charset="0"/>
            </a:endParaRPr>
          </a:p>
          <a:p>
            <a:endParaRPr lang="ru-RU" dirty="0"/>
          </a:p>
        </p:txBody>
      </p:sp>
      <p:sp>
        <p:nvSpPr>
          <p:cNvPr id="65537" name="Rectangle 1"/>
          <p:cNvSpPr>
            <a:spLocks noChangeArrowheads="1"/>
          </p:cNvSpPr>
          <p:nvPr/>
        </p:nvSpPr>
        <p:spPr bwMode="auto">
          <a:xfrm>
            <a:off x="5857820" y="1285860"/>
            <a:ext cx="3286180" cy="532453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r>
              <a:rPr lang="ru-RU" sz="2000" b="1" dirty="0" err="1" smtClean="0">
                <a:latin typeface="Arial" pitchFamily="34" charset="0"/>
                <a:cs typeface="Arial" pitchFamily="34" charset="0"/>
              </a:rPr>
              <a:t>морфо-функциональные</a:t>
            </a:r>
            <a:r>
              <a:rPr lang="ru-RU" sz="2000" b="1" dirty="0" smtClean="0">
                <a:latin typeface="Arial" pitchFamily="34" charset="0"/>
                <a:cs typeface="Arial" pitchFamily="34" charset="0"/>
              </a:rPr>
              <a:t> методы, обеспечивающие одновременно визуализацию внутренних органов и регистрацию их функциональной деятельности, позволяют визуализировать процессы прохождения РФП по камерам сердца, сосудам головного мозга, легких, почек и т.д.</a:t>
            </a:r>
            <a:endParaRPr lang="ru-RU" sz="2000" dirty="0">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57158" y="214290"/>
            <a:ext cx="8786842" cy="5632311"/>
          </a:xfrm>
          <a:prstGeom prst="rect">
            <a:avLst/>
          </a:prstGeom>
          <a:solidFill>
            <a:schemeClr val="accent4">
              <a:lumMod val="20000"/>
              <a:lumOff val="80000"/>
            </a:schemeClr>
          </a:solidFill>
        </p:spPr>
        <p:txBody>
          <a:bodyPr wrap="square">
            <a:spAutoFit/>
          </a:bodyPr>
          <a:lstStyle/>
          <a:p>
            <a:pPr algn="ctr"/>
            <a:r>
              <a:rPr lang="ru-RU" sz="2000" b="1" dirty="0" smtClean="0">
                <a:latin typeface="Arial" pitchFamily="34" charset="0"/>
                <a:cs typeface="Arial" pitchFamily="34" charset="0"/>
              </a:rPr>
              <a:t>Критерии выбора радионуклида</a:t>
            </a:r>
            <a:endParaRPr lang="ru-RU" sz="2000" dirty="0" smtClean="0">
              <a:latin typeface="Arial" pitchFamily="34" charset="0"/>
              <a:cs typeface="Arial" pitchFamily="34" charset="0"/>
            </a:endParaRPr>
          </a:p>
          <a:p>
            <a:pPr marL="342900" indent="-342900">
              <a:buFont typeface="Wingdings" pitchFamily="2" charset="2"/>
              <a:buChar char="q"/>
            </a:pPr>
            <a:r>
              <a:rPr lang="ru-RU" sz="2000" dirty="0" smtClean="0">
                <a:latin typeface="Arial" pitchFamily="34" charset="0"/>
                <a:cs typeface="Arial" pitchFamily="34" charset="0"/>
              </a:rPr>
              <a:t>Оптимальным нуклидом является тот, который позволяет получить максимум диагностической информации при минимальной лучевой нагрузке на больного. </a:t>
            </a:r>
          </a:p>
          <a:p>
            <a:pPr marL="342900" indent="-342900">
              <a:buFont typeface="Wingdings" pitchFamily="2" charset="2"/>
              <a:buChar char="q"/>
            </a:pPr>
            <a:endParaRPr lang="ru-RU" sz="2000" dirty="0" smtClean="0">
              <a:latin typeface="Arial" pitchFamily="34" charset="0"/>
              <a:cs typeface="Arial" pitchFamily="34" charset="0"/>
            </a:endParaRPr>
          </a:p>
          <a:p>
            <a:pPr marL="342900" indent="-342900">
              <a:buFont typeface="Wingdings" pitchFamily="2" charset="2"/>
              <a:buChar char="q"/>
            </a:pPr>
            <a:r>
              <a:rPr lang="ru-RU" sz="2000" dirty="0" smtClean="0">
                <a:latin typeface="Arial" pitchFamily="34" charset="0"/>
                <a:cs typeface="Arial" pitchFamily="34" charset="0"/>
              </a:rPr>
              <a:t>РФП должен быстро поступать в исследуемый орган и быстро выводится из организма, тем самым снижать лучевую нагрузку.</a:t>
            </a:r>
          </a:p>
          <a:p>
            <a:pPr marL="342900" indent="-342900">
              <a:buFont typeface="Wingdings" pitchFamily="2" charset="2"/>
              <a:buChar char="q"/>
            </a:pPr>
            <a:endParaRPr lang="ru-RU" sz="2000" dirty="0" smtClean="0">
              <a:latin typeface="Arial" pitchFamily="34" charset="0"/>
              <a:cs typeface="Arial" pitchFamily="34" charset="0"/>
            </a:endParaRPr>
          </a:p>
          <a:p>
            <a:pPr marL="342900" indent="-342900">
              <a:buFont typeface="Wingdings" pitchFamily="2" charset="2"/>
              <a:buChar char="q"/>
            </a:pPr>
            <a:r>
              <a:rPr lang="ru-RU" sz="2000" dirty="0" smtClean="0">
                <a:latin typeface="Arial" pitchFamily="34" charset="0"/>
                <a:cs typeface="Arial" pitchFamily="34" charset="0"/>
              </a:rPr>
              <a:t>Должен обладать коротким периодом полураспада. Быстрый распад нуклида также обеспечивает безопасность исследования.</a:t>
            </a:r>
          </a:p>
          <a:p>
            <a:pPr marL="342900" indent="-342900">
              <a:buFont typeface="Wingdings" pitchFamily="2" charset="2"/>
              <a:buChar char="q"/>
            </a:pPr>
            <a:endParaRPr lang="ru-RU" sz="2000" dirty="0" smtClean="0">
              <a:latin typeface="Arial" pitchFamily="34" charset="0"/>
              <a:cs typeface="Arial" pitchFamily="34" charset="0"/>
            </a:endParaRPr>
          </a:p>
          <a:p>
            <a:pPr marL="342900" indent="-342900">
              <a:buFont typeface="Wingdings" pitchFamily="2" charset="2"/>
              <a:buChar char="q"/>
            </a:pPr>
            <a:r>
              <a:rPr lang="ru-RU" sz="2000" dirty="0" smtClean="0">
                <a:latin typeface="Arial" pitchFamily="34" charset="0"/>
                <a:cs typeface="Arial" pitchFamily="34" charset="0"/>
              </a:rPr>
              <a:t>Пригодность РФП обуславливается биологической характеристикой отражения функций организма или отдельного органа (например, избирательное поглощение щитовидной железой). </a:t>
            </a:r>
          </a:p>
          <a:p>
            <a:pPr marL="342900" indent="-342900"/>
            <a:endParaRPr lang="ru-RU" sz="2000" dirty="0" smtClean="0">
              <a:latin typeface="Arial" pitchFamily="34" charset="0"/>
              <a:cs typeface="Arial" pitchFamily="34" charset="0"/>
            </a:endParaRPr>
          </a:p>
          <a:p>
            <a:pPr marL="342900" indent="-342900">
              <a:buFont typeface="Wingdings" pitchFamily="2" charset="2"/>
              <a:buChar char="q"/>
            </a:pPr>
            <a:r>
              <a:rPr lang="ru-RU" sz="2000" dirty="0" smtClean="0">
                <a:latin typeface="Arial" pitchFamily="34" charset="0"/>
                <a:cs typeface="Arial" pitchFamily="34" charset="0"/>
              </a:rPr>
              <a:t>РФП, вводимые внутрь организма, не должны содержать токсических             примесей или радиоактивных веществ, которые в процессе распада образуют долгоживущие дочерние нуклиды. </a:t>
            </a:r>
            <a:endParaRPr lang="ru-RU" sz="2000" dirty="0">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71480"/>
          </a:xfrm>
          <a:solidFill>
            <a:schemeClr val="accent2">
              <a:lumMod val="60000"/>
              <a:lumOff val="40000"/>
            </a:schemeClr>
          </a:solidFill>
        </p:spPr>
        <p:txBody>
          <a:bodyPr>
            <a:normAutofit fontScale="90000"/>
          </a:bodyPr>
          <a:lstStyle/>
          <a:p>
            <a:r>
              <a:rPr lang="ru-RU" dirty="0" smtClean="0"/>
              <a:t>Гамма-камера</a:t>
            </a:r>
            <a:endParaRPr lang="ru-RU" dirty="0"/>
          </a:p>
        </p:txBody>
      </p:sp>
      <p:sp>
        <p:nvSpPr>
          <p:cNvPr id="3" name="Содержимое 2"/>
          <p:cNvSpPr>
            <a:spLocks noGrp="1"/>
          </p:cNvSpPr>
          <p:nvPr>
            <p:ph sz="half" idx="1"/>
          </p:nvPr>
        </p:nvSpPr>
        <p:spPr>
          <a:xfrm>
            <a:off x="285720" y="857232"/>
            <a:ext cx="7643866" cy="5143536"/>
          </a:xfrm>
        </p:spPr>
        <p:txBody>
          <a:bodyPr>
            <a:normAutofit/>
          </a:bodyPr>
          <a:lstStyle/>
          <a:p>
            <a:pPr>
              <a:buNone/>
            </a:pPr>
            <a:r>
              <a:rPr lang="ru-RU" sz="2400" dirty="0" smtClean="0">
                <a:latin typeface="Arial" pitchFamily="34" charset="0"/>
                <a:cs typeface="Arial" pitchFamily="34" charset="0"/>
              </a:rPr>
              <a:t>Это основной инструмент современной </a:t>
            </a:r>
            <a:r>
              <a:rPr lang="ru-RU" sz="2400" dirty="0" err="1" smtClean="0">
                <a:latin typeface="Arial" pitchFamily="34" charset="0"/>
                <a:cs typeface="Arial" pitchFamily="34" charset="0"/>
              </a:rPr>
              <a:t>радионуклидной</a:t>
            </a:r>
            <a:r>
              <a:rPr lang="ru-RU" sz="2400" dirty="0" smtClean="0">
                <a:latin typeface="Arial" pitchFamily="34" charset="0"/>
                <a:cs typeface="Arial" pitchFamily="34" charset="0"/>
              </a:rPr>
              <a:t> диагностики. </a:t>
            </a:r>
            <a:r>
              <a:rPr lang="ru-RU" sz="2400" dirty="0" err="1" smtClean="0">
                <a:latin typeface="Arial" pitchFamily="34" charset="0"/>
                <a:cs typeface="Arial" pitchFamily="34" charset="0"/>
              </a:rPr>
              <a:t>Гамма-камеры</a:t>
            </a:r>
            <a:r>
              <a:rPr lang="ru-RU" sz="2400" dirty="0" smtClean="0">
                <a:latin typeface="Arial" pitchFamily="34" charset="0"/>
                <a:cs typeface="Arial" pitchFamily="34" charset="0"/>
              </a:rPr>
              <a:t> предназначены для визуализации и исследования кинетики </a:t>
            </a:r>
            <a:r>
              <a:rPr lang="ru-RU" sz="2400" dirty="0" err="1" smtClean="0">
                <a:latin typeface="Arial" pitchFamily="34" charset="0"/>
                <a:cs typeface="Arial" pitchFamily="34" charset="0"/>
              </a:rPr>
              <a:t>радиофармпрепаратов</a:t>
            </a:r>
            <a:r>
              <a:rPr lang="ru-RU" sz="2400" dirty="0" smtClean="0">
                <a:latin typeface="Arial" pitchFamily="34" charset="0"/>
                <a:cs typeface="Arial" pitchFamily="34" charset="0"/>
              </a:rPr>
              <a:t> во внутренних органах и физиологических системах организма пациента с целью ранней диагностики онкологических, </a:t>
            </a:r>
            <a:r>
              <a:rPr lang="ru-RU" sz="2400" dirty="0" err="1" smtClean="0">
                <a:latin typeface="Arial" pitchFamily="34" charset="0"/>
                <a:cs typeface="Arial" pitchFamily="34" charset="0"/>
              </a:rPr>
              <a:t>сердечно-сосудистых</a:t>
            </a:r>
            <a:r>
              <a:rPr lang="ru-RU" sz="2400" dirty="0" smtClean="0">
                <a:latin typeface="Arial" pitchFamily="34" charset="0"/>
                <a:cs typeface="Arial" pitchFamily="34" charset="0"/>
              </a:rPr>
              <a:t> и других заболеваний человека. </a:t>
            </a:r>
          </a:p>
          <a:p>
            <a:pPr>
              <a:buNone/>
            </a:pPr>
            <a:endParaRPr lang="ru-RU" dirty="0"/>
          </a:p>
        </p:txBody>
      </p:sp>
      <p:pic>
        <p:nvPicPr>
          <p:cNvPr id="18439" name="Picture 7"/>
          <p:cNvPicPr>
            <a:picLocks noChangeAspect="1" noChangeArrowheads="1"/>
          </p:cNvPicPr>
          <p:nvPr/>
        </p:nvPicPr>
        <p:blipFill>
          <a:blip r:embed="rId2"/>
          <a:srcRect/>
          <a:stretch>
            <a:fillRect/>
          </a:stretch>
        </p:blipFill>
        <p:spPr bwMode="auto">
          <a:xfrm>
            <a:off x="214282" y="4526489"/>
            <a:ext cx="4000528" cy="2331511"/>
          </a:xfrm>
          <a:prstGeom prst="rect">
            <a:avLst/>
          </a:prstGeom>
          <a:noFill/>
          <a:ln w="9525">
            <a:noFill/>
            <a:miter lim="800000"/>
            <a:headEnd/>
            <a:tailEnd/>
          </a:ln>
          <a:effectLst/>
        </p:spPr>
      </p:pic>
      <p:pic>
        <p:nvPicPr>
          <p:cNvPr id="6" name="Picture 4"/>
          <p:cNvPicPr>
            <a:picLocks noChangeAspect="1" noChangeArrowheads="1"/>
          </p:cNvPicPr>
          <p:nvPr/>
        </p:nvPicPr>
        <p:blipFill>
          <a:blip r:embed="rId3"/>
          <a:srcRect/>
          <a:stretch>
            <a:fillRect/>
          </a:stretch>
        </p:blipFill>
        <p:spPr bwMode="auto">
          <a:xfrm>
            <a:off x="3714680" y="4553569"/>
            <a:ext cx="5429320" cy="2304431"/>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4291346" y="357166"/>
            <a:ext cx="4852654" cy="3714776"/>
          </a:xfrm>
          <a:prstGeom prst="rect">
            <a:avLst/>
          </a:prstGeom>
          <a:noFill/>
          <a:ln w="9525">
            <a:noFill/>
            <a:miter lim="800000"/>
            <a:headEnd/>
            <a:tailEnd/>
          </a:ln>
          <a:effectLst/>
        </p:spPr>
      </p:pic>
      <p:sp>
        <p:nvSpPr>
          <p:cNvPr id="6" name="Прямоугольник 5"/>
          <p:cNvSpPr/>
          <p:nvPr/>
        </p:nvSpPr>
        <p:spPr>
          <a:xfrm>
            <a:off x="428596" y="214291"/>
            <a:ext cx="3857652" cy="5632311"/>
          </a:xfrm>
          <a:prstGeom prst="rect">
            <a:avLst/>
          </a:prstGeom>
        </p:spPr>
        <p:txBody>
          <a:bodyPr wrap="square">
            <a:spAutoFit/>
          </a:bodyPr>
          <a:lstStyle/>
          <a:p>
            <a:r>
              <a:rPr lang="ru-RU" sz="2000" dirty="0" smtClean="0">
                <a:latin typeface="Arial" pitchFamily="34" charset="0"/>
                <a:cs typeface="Arial" pitchFamily="34" charset="0"/>
              </a:rPr>
              <a:t>Современная гамма-камера содержит многоканальный коллиматор, с большой площадью поверхности, </a:t>
            </a:r>
            <a:r>
              <a:rPr lang="ru-RU" sz="2000" dirty="0" err="1" smtClean="0">
                <a:latin typeface="Arial" pitchFamily="34" charset="0"/>
                <a:cs typeface="Arial" pitchFamily="34" charset="0"/>
              </a:rPr>
              <a:t>световод</a:t>
            </a:r>
            <a:r>
              <a:rPr lang="ru-RU" sz="2000" dirty="0" smtClean="0">
                <a:latin typeface="Arial" pitchFamily="34" charset="0"/>
                <a:cs typeface="Arial" pitchFamily="34" charset="0"/>
              </a:rPr>
              <a:t> для оптической связи кристалла с гексагональной матрицей ФЭУ и блока аналоговых электронных устройств, обеспечивающих определение координат и амплитуд сигналов. Все указанный компоненты заключены в свинцовый экран достаточной толщины, чтобы свести к минимуму фон от источников радиации, находящихся вне поля зрения камеры.</a:t>
            </a:r>
            <a:endParaRPr lang="ru-RU" sz="2000" dirty="0">
              <a:latin typeface="Arial" pitchFamily="34" charset="0"/>
              <a:cs typeface="Arial" pitchFamily="34" charset="0"/>
            </a:endParaRPr>
          </a:p>
        </p:txBody>
      </p:sp>
      <p:pic>
        <p:nvPicPr>
          <p:cNvPr id="7" name="Picture 6" descr="\\mbpserver\kafedra\Mayakov\Мои документы\Мои рисунки\GKS-1_web_opisahie.png"/>
          <p:cNvPicPr>
            <a:picLocks noChangeAspect="1" noChangeArrowheads="1"/>
          </p:cNvPicPr>
          <p:nvPr/>
        </p:nvPicPr>
        <p:blipFill>
          <a:blip r:embed="rId3"/>
          <a:srcRect/>
          <a:stretch>
            <a:fillRect/>
          </a:stretch>
        </p:blipFill>
        <p:spPr bwMode="auto">
          <a:xfrm>
            <a:off x="4643438" y="4102828"/>
            <a:ext cx="4295803" cy="260468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71472" y="1500174"/>
            <a:ext cx="8043890" cy="5043509"/>
          </a:xfrm>
        </p:spPr>
        <p:txBody>
          <a:bodyPr>
            <a:normAutofit fontScale="47500" lnSpcReduction="20000"/>
          </a:bodyPr>
          <a:lstStyle/>
          <a:p>
            <a:pPr>
              <a:buNone/>
            </a:pPr>
            <a:r>
              <a:rPr lang="ru-RU" sz="4500" dirty="0" smtClean="0">
                <a:latin typeface="Arial" pitchFamily="34" charset="0"/>
                <a:cs typeface="Arial" pitchFamily="34" charset="0"/>
              </a:rPr>
              <a:t>детектор - воспринимающая часть прибора, обращенная непосредственно к источнику излучения - пациенту, которому введен РФП. Сцинтилляционный детектор в качестве основных элементов имеет коллиматор, кристалл йодида натрия (сцинтиллятор), фотоэлектронный умножитель (ФЭУ). g-кванты РФП, попадая на детектор, вызывают в кристалле образование световых вспышек (сцинтилляций) низкой интенсивности. Преобразование слабого светового сигнала в электрический осуществляется ФЭУ;</a:t>
            </a:r>
          </a:p>
          <a:p>
            <a:pPr>
              <a:buNone/>
            </a:pPr>
            <a:r>
              <a:rPr lang="ru-RU" sz="4500" dirty="0" smtClean="0">
                <a:latin typeface="Arial" pitchFamily="34" charset="0"/>
                <a:cs typeface="Arial" pitchFamily="34" charset="0"/>
              </a:rPr>
              <a:t>электронная схема усиления сигналов от детектора;</a:t>
            </a:r>
          </a:p>
          <a:p>
            <a:pPr>
              <a:buNone/>
            </a:pPr>
            <a:r>
              <a:rPr lang="ru-RU" sz="4500" dirty="0" smtClean="0">
                <a:latin typeface="Arial" pitchFamily="34" charset="0"/>
                <a:cs typeface="Arial" pitchFamily="34" charset="0"/>
              </a:rPr>
              <a:t>регистрирующее устройство позволяет получить информацию на фотобумаге, цифровую или графическую запись на бумаге или дисплее ЭВМ. </a:t>
            </a:r>
          </a:p>
          <a:p>
            <a:endParaRPr lang="ru-RU" dirty="0"/>
          </a:p>
        </p:txBody>
      </p:sp>
      <p:sp>
        <p:nvSpPr>
          <p:cNvPr id="5" name="Прямоугольник 4"/>
          <p:cNvSpPr/>
          <p:nvPr/>
        </p:nvSpPr>
        <p:spPr>
          <a:xfrm>
            <a:off x="0" y="0"/>
            <a:ext cx="8858280" cy="954107"/>
          </a:xfrm>
          <a:prstGeom prst="rect">
            <a:avLst/>
          </a:prstGeom>
          <a:solidFill>
            <a:srgbClr val="C00000"/>
          </a:solidFill>
        </p:spPr>
        <p:txBody>
          <a:bodyPr wrap="square">
            <a:spAutoFit/>
          </a:bodyPr>
          <a:lstStyle/>
          <a:p>
            <a:pPr marL="342900" lvl="0" indent="-342900" algn="ctr">
              <a:spcBef>
                <a:spcPct val="20000"/>
              </a:spcBef>
            </a:pPr>
            <a:r>
              <a:rPr lang="ru-RU" sz="2800" dirty="0" smtClean="0">
                <a:solidFill>
                  <a:schemeClr val="bg1"/>
                </a:solidFill>
              </a:rPr>
              <a:t>Принципиальная схема устройства ядерно-медицинских приборов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571480"/>
          </a:xfrm>
        </p:spPr>
        <p:txBody>
          <a:bodyPr>
            <a:normAutofit fontScale="90000"/>
          </a:bodyPr>
          <a:lstStyle/>
          <a:p>
            <a:r>
              <a:rPr lang="ru-RU" dirty="0" smtClean="0"/>
              <a:t>Методы рентгеновской диагностики</a:t>
            </a:r>
            <a:endParaRPr lang="ru-RU" dirty="0"/>
          </a:p>
        </p:txBody>
      </p:sp>
      <p:sp>
        <p:nvSpPr>
          <p:cNvPr id="4" name="Содержимое 3"/>
          <p:cNvSpPr>
            <a:spLocks noGrp="1"/>
          </p:cNvSpPr>
          <p:nvPr>
            <p:ph idx="1"/>
          </p:nvPr>
        </p:nvSpPr>
        <p:spPr>
          <a:xfrm>
            <a:off x="571472" y="785795"/>
            <a:ext cx="5072098" cy="5632311"/>
          </a:xfrm>
          <a:prstGeom prst="rect">
            <a:avLst/>
          </a:prstGeom>
        </p:spPr>
        <p:txBody>
          <a:bodyPr wrap="square">
            <a:spAutoFit/>
          </a:bodyPr>
          <a:lstStyle/>
          <a:p>
            <a:pPr>
              <a:buNone/>
            </a:pPr>
            <a:r>
              <a:rPr lang="ru-RU" sz="2000" b="1" i="1" dirty="0" smtClean="0">
                <a:solidFill>
                  <a:srgbClr val="FF0000"/>
                </a:solidFill>
                <a:latin typeface="Arial" pitchFamily="34" charset="0"/>
                <a:cs typeface="Arial" pitchFamily="34" charset="0"/>
              </a:rPr>
              <a:t>Рентгенография. </a:t>
            </a:r>
            <a:r>
              <a:rPr lang="ru-RU" sz="2000" dirty="0" smtClean="0">
                <a:latin typeface="Arial" pitchFamily="34" charset="0"/>
                <a:cs typeface="Arial" pitchFamily="34" charset="0"/>
              </a:rPr>
              <a:t>(Радиография рентгеновских лучей). Это метод исследования с помощью рентгеновских лучей, в ходе которого изображение записывается на фотографическую пленку. Фотографии делаются обычно в двух перпендикулярных плоскостях. Этот метод имеет некоторые преимущества. Рентгеновские фотографии содержат больше деталей, чем изображение на флуоресцентном экране, и потому они являются более информативными. Они могут быть сохранены для дальнейшего анализа. Общая доза излучения меньше, чем применяемая в рентгеноскопии.</a:t>
            </a:r>
            <a:endParaRPr lang="ru-RU" sz="2000" dirty="0">
              <a:latin typeface="Arial" pitchFamily="34" charset="0"/>
              <a:cs typeface="Arial" pitchFamily="34" charset="0"/>
            </a:endParaRPr>
          </a:p>
        </p:txBody>
      </p:sp>
      <p:pic>
        <p:nvPicPr>
          <p:cNvPr id="5" name="Picture 2"/>
          <p:cNvPicPr>
            <a:picLocks noChangeAspect="1" noChangeArrowheads="1"/>
          </p:cNvPicPr>
          <p:nvPr/>
        </p:nvPicPr>
        <p:blipFill>
          <a:blip r:embed="rId2"/>
          <a:srcRect/>
          <a:stretch>
            <a:fillRect/>
          </a:stretch>
        </p:blipFill>
        <p:spPr bwMode="auto">
          <a:xfrm>
            <a:off x="5657330" y="928670"/>
            <a:ext cx="3486670" cy="4862714"/>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2"/>
          <a:srcRect/>
          <a:stretch>
            <a:fillRect/>
          </a:stretch>
        </p:blipFill>
        <p:spPr bwMode="auto">
          <a:xfrm>
            <a:off x="7038912" y="4121062"/>
            <a:ext cx="2105088" cy="2736938"/>
          </a:xfrm>
          <a:prstGeom prst="rect">
            <a:avLst/>
          </a:prstGeom>
          <a:noFill/>
          <a:ln w="9525">
            <a:noFill/>
            <a:miter lim="800000"/>
            <a:headEnd/>
            <a:tailEnd/>
          </a:ln>
          <a:effectLst/>
        </p:spPr>
      </p:pic>
      <p:sp>
        <p:nvSpPr>
          <p:cNvPr id="2" name="Заголовок 1"/>
          <p:cNvSpPr>
            <a:spLocks noGrp="1"/>
          </p:cNvSpPr>
          <p:nvPr>
            <p:ph type="title"/>
          </p:nvPr>
        </p:nvSpPr>
        <p:spPr>
          <a:xfrm>
            <a:off x="0" y="0"/>
            <a:ext cx="9144000" cy="500042"/>
          </a:xfrm>
          <a:solidFill>
            <a:schemeClr val="accent2">
              <a:lumMod val="60000"/>
              <a:lumOff val="40000"/>
            </a:schemeClr>
          </a:solidFill>
        </p:spPr>
        <p:txBody>
          <a:bodyPr>
            <a:normAutofit fontScale="90000"/>
          </a:bodyPr>
          <a:lstStyle/>
          <a:p>
            <a:r>
              <a:rPr lang="ru-RU" b="1" dirty="0" smtClean="0"/>
              <a:t/>
            </a:r>
            <a:br>
              <a:rPr lang="ru-RU" b="1" dirty="0" smtClean="0"/>
            </a:br>
            <a:r>
              <a:rPr lang="ru-RU" dirty="0" smtClean="0"/>
              <a:t/>
            </a:r>
            <a:br>
              <a:rPr lang="ru-RU" dirty="0" smtClean="0"/>
            </a:br>
            <a:r>
              <a:rPr lang="ru-RU" sz="3600" b="1" dirty="0" smtClean="0"/>
              <a:t>Аппаратура для </a:t>
            </a:r>
            <a:r>
              <a:rPr lang="ru-RU" sz="3600" b="1" dirty="0" err="1" smtClean="0"/>
              <a:t>радионуклидной</a:t>
            </a:r>
            <a:r>
              <a:rPr lang="ru-RU" sz="3600" b="1" dirty="0" smtClean="0"/>
              <a:t> диагностики</a:t>
            </a:r>
            <a:r>
              <a:rPr lang="ru-RU" dirty="0" smtClean="0"/>
              <a:t/>
            </a:r>
            <a:br>
              <a:rPr lang="ru-RU" dirty="0" smtClean="0"/>
            </a:br>
            <a:r>
              <a:rPr lang="ru-RU" b="1" dirty="0" smtClean="0"/>
              <a:t/>
            </a:r>
            <a:br>
              <a:rPr lang="ru-RU" b="1" dirty="0" smtClean="0"/>
            </a:br>
            <a:endParaRPr lang="ru-RU" dirty="0"/>
          </a:p>
        </p:txBody>
      </p:sp>
      <p:sp>
        <p:nvSpPr>
          <p:cNvPr id="5" name="Содержимое 4"/>
          <p:cNvSpPr>
            <a:spLocks noGrp="1"/>
          </p:cNvSpPr>
          <p:nvPr>
            <p:ph sz="half" idx="1"/>
          </p:nvPr>
        </p:nvSpPr>
        <p:spPr>
          <a:xfrm>
            <a:off x="285720" y="500042"/>
            <a:ext cx="8572560" cy="3000396"/>
          </a:xfrm>
        </p:spPr>
        <p:txBody>
          <a:bodyPr>
            <a:normAutofit fontScale="25000" lnSpcReduction="20000"/>
          </a:bodyPr>
          <a:lstStyle/>
          <a:p>
            <a:pPr algn="ctr">
              <a:buNone/>
            </a:pPr>
            <a:endParaRPr lang="ru-RU" sz="900" b="1" dirty="0" smtClean="0">
              <a:latin typeface="Arial" pitchFamily="34" charset="0"/>
              <a:cs typeface="Arial" pitchFamily="34" charset="0"/>
            </a:endParaRPr>
          </a:p>
          <a:p>
            <a:pPr algn="ctr">
              <a:buNone/>
            </a:pPr>
            <a:endParaRPr lang="ru-RU" sz="900" b="1" dirty="0" smtClean="0">
              <a:latin typeface="Arial" pitchFamily="34" charset="0"/>
              <a:cs typeface="Arial" pitchFamily="34" charset="0"/>
            </a:endParaRPr>
          </a:p>
          <a:p>
            <a:pPr algn="ctr">
              <a:buNone/>
            </a:pPr>
            <a:endParaRPr lang="ru-RU" sz="900" b="1" dirty="0" smtClean="0">
              <a:latin typeface="Arial" pitchFamily="34" charset="0"/>
              <a:cs typeface="Arial" pitchFamily="34" charset="0"/>
            </a:endParaRPr>
          </a:p>
          <a:p>
            <a:pPr algn="ctr">
              <a:buNone/>
            </a:pPr>
            <a:r>
              <a:rPr lang="ru-RU" sz="9600" b="1" dirty="0" smtClean="0">
                <a:latin typeface="Arial" pitchFamily="34" charset="0"/>
                <a:cs typeface="Arial" pitchFamily="34" charset="0"/>
              </a:rPr>
              <a:t>Сцинтилляционные детекторы</a:t>
            </a:r>
            <a:endParaRPr lang="ru-RU" sz="9600" dirty="0" smtClean="0">
              <a:latin typeface="Arial" pitchFamily="34" charset="0"/>
              <a:cs typeface="Arial" pitchFamily="34" charset="0"/>
            </a:endParaRPr>
          </a:p>
          <a:p>
            <a:pPr>
              <a:buNone/>
            </a:pPr>
            <a:r>
              <a:rPr lang="ru-RU" sz="9600" dirty="0" smtClean="0">
                <a:latin typeface="Arial" pitchFamily="34" charset="0"/>
                <a:cs typeface="Arial" pitchFamily="34" charset="0"/>
              </a:rPr>
              <a:t>В основе сцинтилляционных детекторов лежат вещества, излучающие свет в видимом диапазоне (или вблизи него) при поглощении энергии ионизирующего излучения. Они используются как для регистрации (счёта) частиц, так и для визуализации с помощью радиоизотопов.</a:t>
            </a:r>
          </a:p>
          <a:p>
            <a:pPr>
              <a:buNone/>
            </a:pPr>
            <a:r>
              <a:rPr lang="ru-RU" sz="9600" dirty="0" smtClean="0">
                <a:latin typeface="Arial" pitchFamily="34" charset="0"/>
                <a:cs typeface="Arial" pitchFamily="34" charset="0"/>
              </a:rPr>
              <a:t>Сцинтилляционные счётчики можно использовать в качестве детекторов для визуализации с помощью радиоизотопов в области энергий 50 – 100 кэВ.</a:t>
            </a:r>
          </a:p>
          <a:p>
            <a:pPr>
              <a:buNone/>
            </a:pPr>
            <a:endParaRPr lang="ru-RU" sz="2600" dirty="0" smtClean="0"/>
          </a:p>
          <a:p>
            <a:endParaRPr lang="ru-RU" dirty="0"/>
          </a:p>
        </p:txBody>
      </p:sp>
      <p:pic>
        <p:nvPicPr>
          <p:cNvPr id="17412" name="Picture 4" descr="\\mbpserver\kafedra\Mayakov\Мои документы\Мои рисунки\6719_004.gif"/>
          <p:cNvPicPr>
            <a:picLocks noChangeAspect="1" noChangeArrowheads="1"/>
          </p:cNvPicPr>
          <p:nvPr/>
        </p:nvPicPr>
        <p:blipFill>
          <a:blip r:embed="rId3"/>
          <a:srcRect/>
          <a:stretch>
            <a:fillRect/>
          </a:stretch>
        </p:blipFill>
        <p:spPr bwMode="auto">
          <a:xfrm>
            <a:off x="0" y="3914775"/>
            <a:ext cx="7143750" cy="294322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500042"/>
            <a:ext cx="9144000" cy="6247864"/>
          </a:xfrm>
          <a:prstGeom prst="rect">
            <a:avLst/>
          </a:prstGeom>
        </p:spPr>
        <p:txBody>
          <a:bodyPr wrap="square">
            <a:spAutoFit/>
          </a:bodyPr>
          <a:lstStyle/>
          <a:p>
            <a:r>
              <a:rPr lang="ru-RU" sz="2000" dirty="0" smtClean="0">
                <a:latin typeface="Arial" pitchFamily="34" charset="0"/>
                <a:cs typeface="Arial" pitchFamily="34" charset="0"/>
              </a:rPr>
              <a:t>В зависимости от способа и типа регистрации излучений все приборы делят на шесть групп:</a:t>
            </a:r>
          </a:p>
          <a:p>
            <a:pPr>
              <a:buFont typeface="Wingdings" pitchFamily="2" charset="2"/>
              <a:buChar char="Ø"/>
            </a:pPr>
            <a:r>
              <a:rPr lang="ru-RU" sz="2000" dirty="0" smtClean="0">
                <a:latin typeface="Arial" pitchFamily="34" charset="0"/>
                <a:cs typeface="Arial" pitchFamily="34" charset="0"/>
              </a:rPr>
              <a:t>  медицинские радиометры - для регистрации относительной радиоактивности в органе или в пробах биологических сред (радиометрия щитовидной железы, радиометрия гормонов в крови и др.);</a:t>
            </a:r>
          </a:p>
          <a:p>
            <a:pPr>
              <a:buFont typeface="Wingdings" pitchFamily="2" charset="2"/>
              <a:buChar char="Ø"/>
            </a:pPr>
            <a:r>
              <a:rPr lang="ru-RU" sz="2000" dirty="0" smtClean="0">
                <a:latin typeface="Arial" pitchFamily="34" charset="0"/>
                <a:cs typeface="Arial" pitchFamily="34" charset="0"/>
              </a:rPr>
              <a:t>  медицинские </a:t>
            </a:r>
            <a:r>
              <a:rPr lang="ru-RU" sz="2000" dirty="0" err="1" smtClean="0">
                <a:latin typeface="Arial" pitchFamily="34" charset="0"/>
                <a:cs typeface="Arial" pitchFamily="34" charset="0"/>
              </a:rPr>
              <a:t>радиографы</a:t>
            </a:r>
            <a:r>
              <a:rPr lang="ru-RU" sz="2000" dirty="0" smtClean="0">
                <a:latin typeface="Arial" pitchFamily="34" charset="0"/>
                <a:cs typeface="Arial" pitchFamily="34" charset="0"/>
              </a:rPr>
              <a:t> - для регистрации динамики перемещения РФП в организме с представлением информации в виде кривых (</a:t>
            </a:r>
            <a:r>
              <a:rPr lang="ru-RU" sz="2000" dirty="0" err="1" smtClean="0">
                <a:latin typeface="Arial" pitchFamily="34" charset="0"/>
                <a:cs typeface="Arial" pitchFamily="34" charset="0"/>
              </a:rPr>
              <a:t>ренография</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гепатография</a:t>
            </a:r>
            <a:r>
              <a:rPr lang="ru-RU" sz="2000" dirty="0" smtClean="0">
                <a:latin typeface="Arial" pitchFamily="34" charset="0"/>
                <a:cs typeface="Arial" pitchFamily="34" charset="0"/>
              </a:rPr>
              <a:t>, кардиография и др.);</a:t>
            </a:r>
          </a:p>
          <a:p>
            <a:pPr>
              <a:buFont typeface="Wingdings" pitchFamily="2" charset="2"/>
              <a:buChar char="Ø"/>
            </a:pP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дозкалибраторы</a:t>
            </a:r>
            <a:r>
              <a:rPr lang="ru-RU" sz="2000" dirty="0" smtClean="0">
                <a:latin typeface="Arial" pitchFamily="34" charset="0"/>
                <a:cs typeface="Arial" pitchFamily="34" charset="0"/>
              </a:rPr>
              <a:t> - для измерения абсолютной величины активности РФП, вводимой пациенту;</a:t>
            </a:r>
          </a:p>
          <a:p>
            <a:pPr>
              <a:buFont typeface="Wingdings" pitchFamily="2" charset="2"/>
              <a:buChar char="Ø"/>
            </a:pPr>
            <a:r>
              <a:rPr lang="ru-RU" sz="2000" dirty="0" smtClean="0">
                <a:latin typeface="Arial" pitchFamily="34" charset="0"/>
                <a:cs typeface="Arial" pitchFamily="34" charset="0"/>
              </a:rPr>
              <a:t>  счетчики всего тела - для измерения общей активности РФП в теле пациента (определение эффективного периода полураспада нуклида, оценка тканевого этапа йодного обмена и др.) </a:t>
            </a:r>
          </a:p>
          <a:p>
            <a:pPr>
              <a:buFont typeface="Wingdings" pitchFamily="2" charset="2"/>
              <a:buChar char="Ø"/>
            </a:pP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скеннеры</a:t>
            </a:r>
            <a:r>
              <a:rPr lang="ru-RU" sz="2000" dirty="0" smtClean="0">
                <a:latin typeface="Arial" pitchFamily="34" charset="0"/>
                <a:cs typeface="Arial" pitchFamily="34" charset="0"/>
              </a:rPr>
              <a:t> - для регистрации распределения РФП в органе или теле больного с представлением данных в виде рисунка (</a:t>
            </a:r>
            <a:r>
              <a:rPr lang="ru-RU" sz="2000" dirty="0" err="1" smtClean="0">
                <a:latin typeface="Arial" pitchFamily="34" charset="0"/>
                <a:cs typeface="Arial" pitchFamily="34" charset="0"/>
              </a:rPr>
              <a:t>скеннограм</a:t>
            </a:r>
            <a:r>
              <a:rPr lang="ru-RU" sz="2000" dirty="0" smtClean="0">
                <a:latin typeface="Arial" pitchFamily="34" charset="0"/>
                <a:cs typeface="Arial" pitchFamily="34" charset="0"/>
              </a:rPr>
              <a:t>);</a:t>
            </a:r>
          </a:p>
          <a:p>
            <a:pPr>
              <a:buFont typeface="Wingdings" pitchFamily="2" charset="2"/>
              <a:buChar char="Ø"/>
            </a:pPr>
            <a:r>
              <a:rPr lang="ru-RU" sz="2000" dirty="0" smtClean="0">
                <a:latin typeface="Arial" pitchFamily="34" charset="0"/>
                <a:cs typeface="Arial" pitchFamily="34" charset="0"/>
              </a:rPr>
              <a:t>  сцинтилляционная гамма-камера, оснащенная ЭВМ - для регистрации динамики перемещения и распределения РФП с одновременным получением на дисплее ЭВМ изображения органа и кривых, отражающих его функцию. По своим функциональным возможностям заменяет </a:t>
            </a:r>
            <a:r>
              <a:rPr lang="ru-RU" sz="2000" dirty="0" err="1" smtClean="0">
                <a:latin typeface="Arial" pitchFamily="34" charset="0"/>
                <a:cs typeface="Arial" pitchFamily="34" charset="0"/>
              </a:rPr>
              <a:t>радиограф</a:t>
            </a:r>
            <a:r>
              <a:rPr lang="ru-RU" sz="2000" dirty="0" smtClean="0">
                <a:latin typeface="Arial" pitchFamily="34" charset="0"/>
                <a:cs typeface="Arial" pitchFamily="34" charset="0"/>
              </a:rPr>
              <a:t> и сканер.</a:t>
            </a:r>
            <a:endParaRPr lang="ru-RU" sz="2000" dirty="0">
              <a:latin typeface="Arial" pitchFamily="34" charset="0"/>
              <a:cs typeface="Arial" pitchFamily="34" charset="0"/>
            </a:endParaRPr>
          </a:p>
        </p:txBody>
      </p:sp>
      <p:sp>
        <p:nvSpPr>
          <p:cNvPr id="6" name="Прямоугольник 5"/>
          <p:cNvSpPr/>
          <p:nvPr/>
        </p:nvSpPr>
        <p:spPr>
          <a:xfrm>
            <a:off x="0" y="0"/>
            <a:ext cx="9144000" cy="523220"/>
          </a:xfrm>
          <a:prstGeom prst="rect">
            <a:avLst/>
          </a:prstGeom>
          <a:solidFill>
            <a:schemeClr val="accent2">
              <a:lumMod val="60000"/>
              <a:lumOff val="40000"/>
            </a:schemeClr>
          </a:solidFill>
        </p:spPr>
        <p:txBody>
          <a:bodyPr wrap="square">
            <a:spAutoFit/>
          </a:bodyPr>
          <a:lstStyle/>
          <a:p>
            <a:pPr algn="ctr"/>
            <a:r>
              <a:rPr lang="ru-RU" sz="2800" b="1" dirty="0" smtClean="0"/>
              <a:t>Ядерно-медицинские аппараты</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txBody>
          <a:bodyPr/>
          <a:lstStyle/>
          <a:p>
            <a:endParaRPr lang="ru-RU" dirty="0"/>
          </a:p>
        </p:txBody>
      </p:sp>
      <p:pic>
        <p:nvPicPr>
          <p:cNvPr id="86018" name="Picture 2" descr="\\Mbpserver\UserData\Laboratoiya\mayakov\Рабочий стол\Мед. аппаратура\мрт20002.tif"/>
          <p:cNvPicPr>
            <a:picLocks noChangeAspect="1" noChangeArrowheads="1"/>
          </p:cNvPicPr>
          <p:nvPr/>
        </p:nvPicPr>
        <p:blipFill>
          <a:blip r:embed="rId2" cstate="print"/>
          <a:srcRect/>
          <a:stretch>
            <a:fillRect/>
          </a:stretch>
        </p:blipFill>
        <p:spPr bwMode="auto">
          <a:xfrm>
            <a:off x="698472" y="2432037"/>
            <a:ext cx="2862263" cy="2425700"/>
          </a:xfrm>
          <a:prstGeom prst="rect">
            <a:avLst/>
          </a:prstGeom>
          <a:noFill/>
        </p:spPr>
      </p:pic>
      <p:pic>
        <p:nvPicPr>
          <p:cNvPr id="86019" name="Picture 3" descr="\\Mbpserver\UserData\Laboratoiya\mayakov\Рабочий стол\Мед. аппаратура\мрт20004.tif"/>
          <p:cNvPicPr>
            <a:picLocks noChangeAspect="1" noChangeArrowheads="1"/>
          </p:cNvPicPr>
          <p:nvPr/>
        </p:nvPicPr>
        <p:blipFill>
          <a:blip r:embed="rId3" cstate="print"/>
          <a:srcRect/>
          <a:stretch>
            <a:fillRect/>
          </a:stretch>
        </p:blipFill>
        <p:spPr bwMode="auto">
          <a:xfrm>
            <a:off x="428596" y="1154606"/>
            <a:ext cx="4286280" cy="5703394"/>
          </a:xfrm>
          <a:prstGeom prst="rect">
            <a:avLst/>
          </a:prstGeom>
          <a:noFill/>
        </p:spPr>
      </p:pic>
      <p:pic>
        <p:nvPicPr>
          <p:cNvPr id="86020" name="Picture 4" descr="\\Mbpserver\UserData\Laboratoiya\mayakov\Рабочий стол\Мед. аппаратура\мрт20003.tif"/>
          <p:cNvPicPr>
            <a:picLocks noChangeAspect="1" noChangeArrowheads="1"/>
          </p:cNvPicPr>
          <p:nvPr/>
        </p:nvPicPr>
        <p:blipFill>
          <a:blip r:embed="rId4" cstate="print"/>
          <a:srcRect/>
          <a:stretch>
            <a:fillRect/>
          </a:stretch>
        </p:blipFill>
        <p:spPr bwMode="auto">
          <a:xfrm rot="10800000">
            <a:off x="5140434" y="1357298"/>
            <a:ext cx="4003566" cy="4857784"/>
          </a:xfrm>
          <a:prstGeom prst="rect">
            <a:avLst/>
          </a:prstGeom>
          <a:noFill/>
        </p:spPr>
      </p:pic>
      <p:pic>
        <p:nvPicPr>
          <p:cNvPr id="86021" name="Picture 5" descr="\\Mbpserver\UserData\Laboratoiya\mayakov\Рабочий стол\Мед. аппаратура\мрт20005.tif"/>
          <p:cNvPicPr>
            <a:picLocks noChangeAspect="1" noChangeArrowheads="1"/>
          </p:cNvPicPr>
          <p:nvPr/>
        </p:nvPicPr>
        <p:blipFill>
          <a:blip r:embed="rId5" cstate="print"/>
          <a:srcRect/>
          <a:stretch>
            <a:fillRect/>
          </a:stretch>
        </p:blipFill>
        <p:spPr bwMode="auto">
          <a:xfrm rot="10800000">
            <a:off x="0" y="-214340"/>
            <a:ext cx="9144000" cy="138574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86800" cy="654032"/>
          </a:xfrm>
        </p:spPr>
        <p:txBody>
          <a:bodyPr>
            <a:normAutofit fontScale="90000"/>
          </a:bodyPr>
          <a:lstStyle/>
          <a:p>
            <a:r>
              <a:rPr lang="ru-RU" dirty="0" smtClean="0"/>
              <a:t>Флюорография</a:t>
            </a:r>
            <a:endParaRPr lang="ru-RU" dirty="0"/>
          </a:p>
        </p:txBody>
      </p:sp>
      <p:sp>
        <p:nvSpPr>
          <p:cNvPr id="3" name="Содержимое 2"/>
          <p:cNvSpPr>
            <a:spLocks noGrp="1"/>
          </p:cNvSpPr>
          <p:nvPr>
            <p:ph idx="1"/>
          </p:nvPr>
        </p:nvSpPr>
        <p:spPr>
          <a:xfrm>
            <a:off x="0" y="857232"/>
            <a:ext cx="4214842" cy="4786346"/>
          </a:xfrm>
        </p:spPr>
        <p:txBody>
          <a:bodyPr>
            <a:normAutofit fontScale="85000" lnSpcReduction="20000"/>
          </a:bodyPr>
          <a:lstStyle/>
          <a:p>
            <a:pPr>
              <a:buNone/>
            </a:pPr>
            <a:r>
              <a:rPr lang="ru-RU" b="1" i="1" dirty="0" smtClean="0">
                <a:solidFill>
                  <a:srgbClr val="FF0000"/>
                </a:solidFill>
              </a:rPr>
              <a:t>Флюорография</a:t>
            </a:r>
            <a:r>
              <a:rPr lang="ru-RU" dirty="0" smtClean="0">
                <a:solidFill>
                  <a:srgbClr val="FF0000"/>
                </a:solidFill>
              </a:rPr>
              <a:t>. </a:t>
            </a:r>
            <a:r>
              <a:rPr lang="ru-RU" dirty="0" smtClean="0"/>
              <a:t>Метод состоит в получении фотографии с изображением части тела пациента. Используют, как правило, для предварительного исследования состояния внутренних органов пациентов с помощью малых доз рентгеновского излучения.</a:t>
            </a:r>
            <a:endParaRPr lang="ru-RU" dirty="0"/>
          </a:p>
        </p:txBody>
      </p:sp>
      <p:pic>
        <p:nvPicPr>
          <p:cNvPr id="54273" name="Picture 1"/>
          <p:cNvPicPr>
            <a:picLocks noChangeAspect="1" noChangeArrowheads="1"/>
          </p:cNvPicPr>
          <p:nvPr/>
        </p:nvPicPr>
        <p:blipFill>
          <a:blip r:embed="rId3"/>
          <a:srcRect/>
          <a:stretch>
            <a:fillRect/>
          </a:stretch>
        </p:blipFill>
        <p:spPr bwMode="auto">
          <a:xfrm>
            <a:off x="5143504" y="642918"/>
            <a:ext cx="3786214" cy="3044205"/>
          </a:xfrm>
          <a:prstGeom prst="rect">
            <a:avLst/>
          </a:prstGeom>
          <a:noFill/>
          <a:ln w="9525">
            <a:noFill/>
            <a:miter lim="800000"/>
            <a:headEnd/>
            <a:tailEnd/>
          </a:ln>
          <a:effectLst/>
        </p:spPr>
      </p:pic>
      <p:pic>
        <p:nvPicPr>
          <p:cNvPr id="54274" name="Picture 2"/>
          <p:cNvPicPr>
            <a:picLocks noChangeAspect="1" noChangeArrowheads="1"/>
          </p:cNvPicPr>
          <p:nvPr/>
        </p:nvPicPr>
        <p:blipFill>
          <a:blip r:embed="rId4"/>
          <a:srcRect/>
          <a:stretch>
            <a:fillRect/>
          </a:stretch>
        </p:blipFill>
        <p:spPr bwMode="auto">
          <a:xfrm>
            <a:off x="4929190" y="3696892"/>
            <a:ext cx="4214810" cy="3161108"/>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714356"/>
          </a:xfrm>
          <a:prstGeom prst="rect">
            <a:avLst/>
          </a:prstGeom>
          <a:solidFill>
            <a:schemeClr val="accent2"/>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4400" dirty="0" smtClean="0">
                <a:solidFill>
                  <a:schemeClr val="bg1"/>
                </a:solidFill>
                <a:latin typeface="Arial" pitchFamily="34" charset="0"/>
                <a:ea typeface="+mj-ea"/>
                <a:cs typeface="Arial" pitchFamily="34" charset="0"/>
              </a:rPr>
              <a:t>Компьютерная томография</a:t>
            </a:r>
            <a:endParaRPr kumimoji="0" lang="ru-RU" sz="44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10" name="Содержимое 9"/>
          <p:cNvSpPr>
            <a:spLocks noGrp="1"/>
          </p:cNvSpPr>
          <p:nvPr>
            <p:ph sz="half" idx="1"/>
          </p:nvPr>
        </p:nvSpPr>
        <p:spPr>
          <a:xfrm>
            <a:off x="428596" y="928670"/>
            <a:ext cx="8472518" cy="4911741"/>
          </a:xfrm>
        </p:spPr>
        <p:txBody>
          <a:bodyPr/>
          <a:lstStyle/>
          <a:p>
            <a:pPr>
              <a:buNone/>
            </a:pPr>
            <a:r>
              <a:rPr lang="ru-RU" dirty="0" smtClean="0"/>
              <a:t> </a:t>
            </a:r>
            <a:r>
              <a:rPr lang="ru-RU" sz="2400" dirty="0" smtClean="0">
                <a:solidFill>
                  <a:srgbClr val="FF0000"/>
                </a:solidFill>
                <a:latin typeface="Arial" pitchFamily="34" charset="0"/>
                <a:cs typeface="Arial" pitchFamily="34" charset="0"/>
              </a:rPr>
              <a:t>Томография</a:t>
            </a:r>
            <a:r>
              <a:rPr lang="ru-RU" sz="2400" dirty="0" smtClean="0">
                <a:latin typeface="Arial" pitchFamily="34" charset="0"/>
                <a:cs typeface="Arial" pitchFamily="34" charset="0"/>
              </a:rPr>
              <a:t>- объединение математических методов и технических средств позволяющих определить параметры внутренней структуры без нарушений целостности объекта.</a:t>
            </a:r>
          </a:p>
          <a:p>
            <a:pPr>
              <a:buNone/>
            </a:pPr>
            <a:r>
              <a:rPr lang="ru-RU" sz="2400" dirty="0" smtClean="0">
                <a:latin typeface="Arial" pitchFamily="34" charset="0"/>
                <a:cs typeface="Arial" pitchFamily="34" charset="0"/>
              </a:rPr>
              <a:t>Томография позволяет получать послойное изображение внутренней структуры объекта, с помощью различных физических полей или частиц.  </a:t>
            </a:r>
            <a:endParaRPr lang="ru-RU" sz="2400" dirty="0">
              <a:latin typeface="Arial" pitchFamily="34" charset="0"/>
              <a:cs typeface="Arial" pitchFamily="34" charset="0"/>
            </a:endParaRPr>
          </a:p>
        </p:txBody>
      </p:sp>
      <p:pic>
        <p:nvPicPr>
          <p:cNvPr id="3074" name="Picture 2"/>
          <p:cNvPicPr>
            <a:picLocks noChangeAspect="1" noChangeArrowheads="1"/>
          </p:cNvPicPr>
          <p:nvPr/>
        </p:nvPicPr>
        <p:blipFill>
          <a:blip r:embed="rId2"/>
          <a:srcRect/>
          <a:stretch>
            <a:fillRect/>
          </a:stretch>
        </p:blipFill>
        <p:spPr bwMode="auto">
          <a:xfrm>
            <a:off x="642910" y="3714752"/>
            <a:ext cx="3286148" cy="2941729"/>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786314" y="3714752"/>
            <a:ext cx="4167195" cy="2896887"/>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a:solidFill>
            <a:schemeClr val="accent2"/>
          </a:solidFill>
        </p:spPr>
        <p:txBody>
          <a:bodyPr>
            <a:normAutofit fontScale="90000"/>
          </a:bodyPr>
          <a:lstStyle/>
          <a:p>
            <a:r>
              <a:rPr lang="ru-RU" dirty="0" smtClean="0">
                <a:solidFill>
                  <a:schemeClr val="bg1"/>
                </a:solidFill>
              </a:rPr>
              <a:t>Создатели метода КТ</a:t>
            </a:r>
            <a:endParaRPr lang="ru-RU" dirty="0">
              <a:solidFill>
                <a:schemeClr val="bg1"/>
              </a:solidFill>
            </a:endParaRPr>
          </a:p>
        </p:txBody>
      </p:sp>
      <p:sp>
        <p:nvSpPr>
          <p:cNvPr id="4" name="Содержимое 3"/>
          <p:cNvSpPr>
            <a:spLocks noGrp="1"/>
          </p:cNvSpPr>
          <p:nvPr>
            <p:ph sz="half" idx="2"/>
          </p:nvPr>
        </p:nvSpPr>
        <p:spPr>
          <a:xfrm>
            <a:off x="0" y="4143380"/>
            <a:ext cx="5500694" cy="1500174"/>
          </a:xfrm>
          <a:solidFill>
            <a:schemeClr val="bg2">
              <a:lumMod val="90000"/>
            </a:schemeClr>
          </a:solidFill>
        </p:spPr>
        <p:txBody>
          <a:bodyPr>
            <a:normAutofit lnSpcReduction="10000"/>
          </a:bodyPr>
          <a:lstStyle/>
          <a:p>
            <a:pPr>
              <a:buNone/>
            </a:pPr>
            <a:r>
              <a:rPr lang="ru-RU" sz="2400" b="1" dirty="0" smtClean="0">
                <a:cs typeface="Arial" pitchFamily="34" charset="0"/>
              </a:rPr>
              <a:t>Алан М. </a:t>
            </a:r>
            <a:r>
              <a:rPr lang="ru-RU" sz="2400" b="1" dirty="0" err="1" smtClean="0">
                <a:cs typeface="Arial" pitchFamily="34" charset="0"/>
              </a:rPr>
              <a:t>Кормак</a:t>
            </a:r>
            <a:r>
              <a:rPr lang="ru-RU" sz="2400" b="1" dirty="0" smtClean="0">
                <a:cs typeface="Arial" pitchFamily="34" charset="0"/>
              </a:rPr>
              <a:t>  </a:t>
            </a:r>
            <a:r>
              <a:rPr lang="ru-RU" sz="2400" dirty="0" smtClean="0">
                <a:latin typeface="Arial" pitchFamily="34" charset="0"/>
                <a:cs typeface="Arial" pitchFamily="34" charset="0"/>
              </a:rPr>
              <a:t>(США). </a:t>
            </a:r>
            <a:r>
              <a:rPr lang="ru-RU" sz="1900" dirty="0" smtClean="0">
                <a:latin typeface="Arial" pitchFamily="34" charset="0"/>
                <a:cs typeface="Arial" pitchFamily="34" charset="0"/>
              </a:rPr>
              <a:t>Теоретик компьютерной томографии,  разработал ряд математических методов отчета поглощенной дозы излучения на основе измерений пропускания излучения.</a:t>
            </a:r>
            <a:endParaRPr lang="ru-RU" sz="1900" dirty="0">
              <a:latin typeface="Arial" pitchFamily="34" charset="0"/>
              <a:cs typeface="Arial" pitchFamily="34" charset="0"/>
            </a:endParaRPr>
          </a:p>
        </p:txBody>
      </p:sp>
      <p:pic>
        <p:nvPicPr>
          <p:cNvPr id="53250" name="Picture 2"/>
          <p:cNvPicPr>
            <a:picLocks noChangeAspect="1" noChangeArrowheads="1"/>
          </p:cNvPicPr>
          <p:nvPr/>
        </p:nvPicPr>
        <p:blipFill>
          <a:blip r:embed="rId2"/>
          <a:srcRect/>
          <a:stretch>
            <a:fillRect/>
          </a:stretch>
        </p:blipFill>
        <p:spPr bwMode="auto">
          <a:xfrm>
            <a:off x="500034" y="714356"/>
            <a:ext cx="2643224" cy="3429024"/>
          </a:xfrm>
          <a:prstGeom prst="rect">
            <a:avLst/>
          </a:prstGeom>
          <a:noFill/>
          <a:ln w="9525">
            <a:noFill/>
            <a:miter lim="800000"/>
            <a:headEnd/>
            <a:tailEnd/>
          </a:ln>
          <a:effectLst/>
        </p:spPr>
      </p:pic>
      <p:sp>
        <p:nvSpPr>
          <p:cNvPr id="10" name="Прямоугольник 9"/>
          <p:cNvSpPr/>
          <p:nvPr/>
        </p:nvSpPr>
        <p:spPr>
          <a:xfrm>
            <a:off x="0" y="5929330"/>
            <a:ext cx="9144000" cy="646331"/>
          </a:xfrm>
          <a:prstGeom prst="rect">
            <a:avLst/>
          </a:prstGeom>
        </p:spPr>
        <p:txBody>
          <a:bodyPr wrap="square">
            <a:spAutoFit/>
          </a:bodyPr>
          <a:lstStyle/>
          <a:p>
            <a:pPr algn="ctr">
              <a:buNone/>
            </a:pPr>
            <a:r>
              <a:rPr lang="ru-RU" dirty="0" smtClean="0">
                <a:solidFill>
                  <a:srgbClr val="FF0000"/>
                </a:solidFill>
                <a:latin typeface="Arial" pitchFamily="34" charset="0"/>
                <a:cs typeface="Arial" pitchFamily="34" charset="0"/>
              </a:rPr>
              <a:t>Удостоены Нобелевской премии в 1979 по физиологии и медицине за создание метода компьютерной томографии.</a:t>
            </a:r>
          </a:p>
        </p:txBody>
      </p:sp>
      <p:pic>
        <p:nvPicPr>
          <p:cNvPr id="8" name="Picture 3"/>
          <p:cNvPicPr>
            <a:picLocks noChangeAspect="1" noChangeArrowheads="1"/>
          </p:cNvPicPr>
          <p:nvPr/>
        </p:nvPicPr>
        <p:blipFill>
          <a:blip r:embed="rId3"/>
          <a:srcRect/>
          <a:stretch>
            <a:fillRect/>
          </a:stretch>
        </p:blipFill>
        <p:spPr bwMode="auto">
          <a:xfrm>
            <a:off x="6286512" y="714357"/>
            <a:ext cx="2857488" cy="3846632"/>
          </a:xfrm>
          <a:prstGeom prst="rect">
            <a:avLst/>
          </a:prstGeom>
          <a:noFill/>
          <a:ln w="9525">
            <a:noFill/>
            <a:miter lim="800000"/>
            <a:headEnd/>
            <a:tailEnd/>
          </a:ln>
          <a:effectLst/>
        </p:spPr>
      </p:pic>
      <p:sp>
        <p:nvSpPr>
          <p:cNvPr id="9" name="Прямоугольник 8"/>
          <p:cNvSpPr/>
          <p:nvPr/>
        </p:nvSpPr>
        <p:spPr>
          <a:xfrm>
            <a:off x="5714976" y="4714884"/>
            <a:ext cx="3429024" cy="1231106"/>
          </a:xfrm>
          <a:prstGeom prst="rect">
            <a:avLst/>
          </a:prstGeom>
          <a:solidFill>
            <a:schemeClr val="bg2">
              <a:lumMod val="90000"/>
            </a:schemeClr>
          </a:solidFill>
        </p:spPr>
        <p:txBody>
          <a:bodyPr wrap="square">
            <a:spAutoFit/>
          </a:bodyPr>
          <a:lstStyle/>
          <a:p>
            <a:r>
              <a:rPr lang="ru-RU" sz="2000" b="1" dirty="0" err="1" smtClean="0"/>
              <a:t>Годфри</a:t>
            </a:r>
            <a:r>
              <a:rPr lang="ru-RU" sz="2000" b="1" dirty="0" smtClean="0"/>
              <a:t> </a:t>
            </a:r>
            <a:r>
              <a:rPr lang="ru-RU" sz="2000" b="1" dirty="0" err="1" smtClean="0"/>
              <a:t>Ньюболд</a:t>
            </a:r>
            <a:r>
              <a:rPr lang="ru-RU" sz="2000" b="1" dirty="0" smtClean="0"/>
              <a:t> </a:t>
            </a:r>
            <a:r>
              <a:rPr lang="ru-RU" sz="2000" b="1" dirty="0" err="1" smtClean="0"/>
              <a:t>Хаунсфилд</a:t>
            </a:r>
            <a:r>
              <a:rPr lang="ru-RU" sz="2000" b="1" dirty="0" smtClean="0"/>
              <a:t> </a:t>
            </a:r>
            <a:r>
              <a:rPr lang="ru-RU" dirty="0" smtClean="0"/>
              <a:t>(Великобритания). Инженер, создатель первого серийного сканера.</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a:solidFill>
            <a:schemeClr val="accent2"/>
          </a:solidFill>
        </p:spPr>
        <p:txBody>
          <a:bodyPr>
            <a:normAutofit fontScale="90000"/>
          </a:bodyPr>
          <a:lstStyle/>
          <a:p>
            <a:r>
              <a:rPr lang="ru-RU" dirty="0" smtClean="0">
                <a:solidFill>
                  <a:schemeClr val="bg1"/>
                </a:solidFill>
              </a:rPr>
              <a:t>Шкала </a:t>
            </a:r>
            <a:r>
              <a:rPr lang="ru-RU" dirty="0" err="1" smtClean="0">
                <a:solidFill>
                  <a:schemeClr val="bg1"/>
                </a:solidFill>
              </a:rPr>
              <a:t>Хаунсфилда</a:t>
            </a:r>
            <a:endParaRPr lang="ru-RU" dirty="0">
              <a:solidFill>
                <a:schemeClr val="bg1"/>
              </a:solidFill>
            </a:endParaRPr>
          </a:p>
        </p:txBody>
      </p:sp>
      <p:pic>
        <p:nvPicPr>
          <p:cNvPr id="51202" name="Picture 2" descr="\\Mbpserver\UserData\Laboratoiya\mayakov\Рабочий стол\мрт0002.tif"/>
          <p:cNvPicPr>
            <a:picLocks noChangeAspect="1" noChangeArrowheads="1"/>
          </p:cNvPicPr>
          <p:nvPr/>
        </p:nvPicPr>
        <p:blipFill>
          <a:blip r:embed="rId3" cstate="print"/>
          <a:srcRect/>
          <a:stretch>
            <a:fillRect/>
          </a:stretch>
        </p:blipFill>
        <p:spPr bwMode="auto">
          <a:xfrm rot="10800000">
            <a:off x="0" y="642918"/>
            <a:ext cx="9144000" cy="5572164"/>
          </a:xfrm>
          <a:prstGeom prst="rect">
            <a:avLst/>
          </a:prstGeom>
          <a:noFill/>
        </p:spPr>
      </p:pic>
      <p:graphicFrame>
        <p:nvGraphicFramePr>
          <p:cNvPr id="7" name="Объект 6"/>
          <p:cNvGraphicFramePr>
            <a:graphicFrameLocks noChangeAspect="1"/>
          </p:cNvGraphicFramePr>
          <p:nvPr/>
        </p:nvGraphicFramePr>
        <p:xfrm>
          <a:off x="5771336" y="642919"/>
          <a:ext cx="3101913" cy="1071570"/>
        </p:xfrm>
        <a:graphic>
          <a:graphicData uri="http://schemas.openxmlformats.org/presentationml/2006/ole">
            <p:oleObj spid="_x0000_s51203" name="Формула" r:id="rId4" imgW="1396800" imgH="482400" progId="Equation.3">
              <p:embed/>
            </p:oleObj>
          </a:graphicData>
        </a:graphic>
      </p:graphicFrame>
      <p:sp>
        <p:nvSpPr>
          <p:cNvPr id="8" name="TextBox 7"/>
          <p:cNvSpPr txBox="1"/>
          <p:nvPr/>
        </p:nvSpPr>
        <p:spPr>
          <a:xfrm>
            <a:off x="0" y="5842337"/>
            <a:ext cx="8858280" cy="1015663"/>
          </a:xfrm>
          <a:prstGeom prst="rect">
            <a:avLst/>
          </a:prstGeom>
          <a:noFill/>
        </p:spPr>
        <p:txBody>
          <a:bodyPr wrap="square" rtlCol="0">
            <a:spAutoFit/>
          </a:bodyPr>
          <a:lstStyle/>
          <a:p>
            <a:r>
              <a:rPr lang="ru-RU" sz="2000" dirty="0" smtClean="0"/>
              <a:t>КТ-числа характеризуют линейный коэффициент ослабления тканей относительно воды и практически не зависят от спектрального состава излучения.</a:t>
            </a:r>
            <a:endParaRPr lang="ru-RU"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bpserver\UserData\Laboratoiya\mayakov\Рабочий стол\мрт0003.tif"/>
          <p:cNvPicPr>
            <a:picLocks noGrp="1" noChangeAspect="1" noChangeArrowheads="1"/>
          </p:cNvPicPr>
          <p:nvPr>
            <p:ph sz="half" idx="1"/>
          </p:nvPr>
        </p:nvPicPr>
        <p:blipFill>
          <a:blip r:embed="rId2" cstate="print"/>
          <a:srcRect/>
          <a:stretch>
            <a:fillRect/>
          </a:stretch>
        </p:blipFill>
        <p:spPr bwMode="auto">
          <a:xfrm rot="10800000">
            <a:off x="0" y="-9"/>
            <a:ext cx="6143636" cy="6858007"/>
          </a:xfrm>
          <a:prstGeom prst="rect">
            <a:avLst/>
          </a:prstGeom>
          <a:noFill/>
        </p:spPr>
      </p:pic>
      <p:sp>
        <p:nvSpPr>
          <p:cNvPr id="6" name="TextBox 5"/>
          <p:cNvSpPr txBox="1"/>
          <p:nvPr/>
        </p:nvSpPr>
        <p:spPr>
          <a:xfrm>
            <a:off x="6072198" y="0"/>
            <a:ext cx="3071802" cy="6186309"/>
          </a:xfrm>
          <a:prstGeom prst="rect">
            <a:avLst/>
          </a:prstGeom>
          <a:noFill/>
        </p:spPr>
        <p:txBody>
          <a:bodyPr wrap="square" rtlCol="0">
            <a:spAutoFit/>
          </a:bodyPr>
          <a:lstStyle/>
          <a:p>
            <a:r>
              <a:rPr lang="ru-RU" dirty="0" smtClean="0">
                <a:latin typeface="Arial" pitchFamily="34" charset="0"/>
                <a:cs typeface="Arial" pitchFamily="34" charset="0"/>
              </a:rPr>
              <a:t>В КТ каждому пикселю изображения присваивается значение коэффициента ослабления, соответствующий одному объемному элементу. Контрастность определяется разностью коэффициентов ослабления соседних элементов. 	</a:t>
            </a:r>
          </a:p>
          <a:p>
            <a:r>
              <a:rPr lang="ru-RU" dirty="0" smtClean="0">
                <a:latin typeface="Arial" pitchFamily="34" charset="0"/>
                <a:cs typeface="Arial" pitchFamily="34" charset="0"/>
              </a:rPr>
              <a:t>На проекционных снимках отображается сумма вкладов всех структур через которые проходит излучение. Различимы только структуры сильно различающиеся коэффициентами ослабления. </a:t>
            </a:r>
          </a:p>
          <a:p>
            <a:r>
              <a:rPr lang="ru-RU" dirty="0" smtClean="0">
                <a:latin typeface="Arial" pitchFamily="34" charset="0"/>
                <a:cs typeface="Arial" pitchFamily="34" charset="0"/>
              </a:rPr>
              <a:t>		</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1116</TotalTime>
  <Words>1792</Words>
  <PresentationFormat>Экран (4:3)</PresentationFormat>
  <Paragraphs>145</Paragraphs>
  <Slides>42</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42</vt:i4>
      </vt:variant>
    </vt:vector>
  </HeadingPairs>
  <TitlesOfParts>
    <vt:vector size="44" baseType="lpstr">
      <vt:lpstr>Тема Office</vt:lpstr>
      <vt:lpstr>Формула</vt:lpstr>
      <vt:lpstr>Высокие медицинские технологии </vt:lpstr>
      <vt:lpstr>Методы рентгеновской диагностики</vt:lpstr>
      <vt:lpstr>Устройство рентгеновской трубки</vt:lpstr>
      <vt:lpstr>Методы рентгеновской диагностики</vt:lpstr>
      <vt:lpstr>Флюорография</vt:lpstr>
      <vt:lpstr>Слайд 6</vt:lpstr>
      <vt:lpstr>Создатели метода КТ</vt:lpstr>
      <vt:lpstr>Шкала Хаунсфилда</vt:lpstr>
      <vt:lpstr>Слайд 9</vt:lpstr>
      <vt:lpstr>Слайд 10</vt:lpstr>
      <vt:lpstr>Слайд 11</vt:lpstr>
      <vt:lpstr>Слайд 12</vt:lpstr>
      <vt:lpstr>Слайд 13</vt:lpstr>
      <vt:lpstr>Физика явления</vt:lpstr>
      <vt:lpstr>Физика явления</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в процессе доработки</vt:lpstr>
      <vt:lpstr>Слайд 27</vt:lpstr>
      <vt:lpstr>Магнитно-резонансная  томография -</vt:lpstr>
      <vt:lpstr>Магнитное поле Земли около экватора 0.05мТл=0.00005Тл</vt:lpstr>
      <vt:lpstr>Слайд 30</vt:lpstr>
      <vt:lpstr>Слайд 31</vt:lpstr>
      <vt:lpstr>Слайд 32</vt:lpstr>
      <vt:lpstr>Слайд 33</vt:lpstr>
      <vt:lpstr>Виды радиоизотопной диагностики </vt:lpstr>
      <vt:lpstr> Виды исследований в целостном организме </vt:lpstr>
      <vt:lpstr>Слайд 36</vt:lpstr>
      <vt:lpstr>Гамма-камера</vt:lpstr>
      <vt:lpstr>Слайд 38</vt:lpstr>
      <vt:lpstr>Слайд 39</vt:lpstr>
      <vt:lpstr>  Аппаратура для радионуклидной диагностики  </vt:lpstr>
      <vt:lpstr>Слайд 41</vt:lpstr>
      <vt:lpstr>Слайд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Mayakov</cp:lastModifiedBy>
  <cp:revision>133</cp:revision>
  <dcterms:modified xsi:type="dcterms:W3CDTF">2012-12-14T14:14:57Z</dcterms:modified>
</cp:coreProperties>
</file>