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7C38-7A19-488F-BC43-E43246E72031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350F88-371D-4605-B9D3-0084CE895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7C38-7A19-488F-BC43-E43246E72031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0F88-371D-4605-B9D3-0084CE895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7C38-7A19-488F-BC43-E43246E72031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0F88-371D-4605-B9D3-0084CE895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7C38-7A19-488F-BC43-E43246E72031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350F88-371D-4605-B9D3-0084CE895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7C38-7A19-488F-BC43-E43246E72031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0F88-371D-4605-B9D3-0084CE895A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7C38-7A19-488F-BC43-E43246E72031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0F88-371D-4605-B9D3-0084CE895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7C38-7A19-488F-BC43-E43246E72031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350F88-371D-4605-B9D3-0084CE895A6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7C38-7A19-488F-BC43-E43246E72031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0F88-371D-4605-B9D3-0084CE895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7C38-7A19-488F-BC43-E43246E72031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0F88-371D-4605-B9D3-0084CE895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7C38-7A19-488F-BC43-E43246E72031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0F88-371D-4605-B9D3-0084CE895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C7C38-7A19-488F-BC43-E43246E72031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0F88-371D-4605-B9D3-0084CE895A6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FC7C38-7A19-488F-BC43-E43246E72031}" type="datetimeFigureOut">
              <a:rPr lang="ru-RU" smtClean="0"/>
              <a:t>19.06.2015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350F88-371D-4605-B9D3-0084CE895A6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r>
              <a:rPr lang="ru-RU" b="1" dirty="0"/>
              <a:t> ПОНЯТИЕ О ДИФФЕРЕНЦИРУЮЩИХ, ИНТЕГРИРУЮЩИХ </a:t>
            </a:r>
            <a:r>
              <a:rPr lang="ru-RU" b="1" dirty="0" smtClean="0"/>
              <a:t>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ИЗБИРАТЕЛЬНЫХ ЦЕПЯХ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или</a:t>
            </a:r>
            <a:r>
              <a:rPr lang="en-US" i="1" dirty="0" smtClean="0"/>
              <a:t>u</a:t>
            </a:r>
            <a:r>
              <a:rPr lang="ru-RU" baseline="-25000" dirty="0" err="1" smtClean="0"/>
              <a:t>вых</a:t>
            </a:r>
            <a:r>
              <a:rPr lang="ru-RU" dirty="0" smtClean="0"/>
              <a:t> =1</a:t>
            </a:r>
            <a:r>
              <a:rPr lang="ru-RU" i="1" dirty="0" smtClean="0"/>
              <a:t>∫</a:t>
            </a:r>
            <a:r>
              <a:rPr lang="en-US" i="1" dirty="0" smtClean="0"/>
              <a:t>u</a:t>
            </a:r>
            <a:r>
              <a:rPr lang="ru-RU" baseline="-25000" dirty="0" err="1" smtClean="0"/>
              <a:t>вх</a:t>
            </a:r>
            <a:r>
              <a:rPr lang="ru-RU" dirty="0" smtClean="0"/>
              <a:t> </a:t>
            </a:r>
            <a:r>
              <a:rPr lang="en-US" i="1" dirty="0" err="1" smtClean="0"/>
              <a:t>dt.r</a:t>
            </a:r>
            <a:r>
              <a:rPr lang="ru-RU" i="1" dirty="0" smtClean="0"/>
              <a:t>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Заметим, как и при дифференцировании, что чем точнее проводится интегрирование, тем меньше выходное напряжение </a:t>
            </a:r>
            <a:r>
              <a:rPr lang="ru-RU" i="1" dirty="0" err="1"/>
              <a:t>u</a:t>
            </a:r>
            <a:r>
              <a:rPr lang="ru-RU" baseline="-25000" dirty="0" err="1"/>
              <a:t>вых</a:t>
            </a:r>
            <a:r>
              <a:rPr lang="ru-RU" baseline="-25000" dirty="0"/>
              <a:t> </a:t>
            </a:r>
            <a:r>
              <a:rPr lang="ru-RU" dirty="0"/>
              <a:t>. Форма выходного напряжения интегрирующей </a:t>
            </a:r>
            <a:r>
              <a:rPr lang="ru-RU" i="1" dirty="0"/>
              <a:t>rC</a:t>
            </a:r>
            <a:r>
              <a:rPr lang="ru-RU" dirty="0"/>
              <a:t>-цепи при подаче на вход серии прямоугольных импульсов (рис. 5.14, </a:t>
            </a:r>
            <a:r>
              <a:rPr lang="ru-RU" i="1" dirty="0"/>
              <a:t>б</a:t>
            </a:r>
            <a:r>
              <a:rPr lang="ru-RU" dirty="0"/>
              <a:t>) показана на рис. 5.14, </a:t>
            </a:r>
            <a:r>
              <a:rPr lang="ru-RU" i="1" dirty="0"/>
              <a:t>в.</a:t>
            </a:r>
            <a:endParaRPr lang="ru-RU" dirty="0"/>
          </a:p>
          <a:p>
            <a:r>
              <a:rPr lang="ru-RU" dirty="0"/>
              <a:t>В импульсной технике интегрирующие цепи могут быть использованы с целью увеличения длительности импульсных сигналов.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Электрические цепи с использованием емкостных и резистивных элементов называются частотно-зависимыми цепями. В качестве примера подобной цепи может быть рассмотрена избирательная </a:t>
            </a:r>
            <a:r>
              <a:rPr lang="ru-RU" i="1" dirty="0"/>
              <a:t>rC</a:t>
            </a:r>
            <a:r>
              <a:rPr lang="ru-RU" dirty="0"/>
              <a:t>-цепь по схеме моста Вина. Схема моста Вина представлена на рис. 5.15, </a:t>
            </a:r>
            <a:r>
              <a:rPr lang="ru-RU" i="1" dirty="0"/>
              <a:t>а. </a:t>
            </a:r>
            <a:r>
              <a:rPr lang="ru-RU" dirty="0"/>
              <a:t>Анализируя работу данной избирательной пели, можно отметить, что выходное напряжение </a:t>
            </a:r>
            <a:r>
              <a:rPr lang="ru-RU" i="1" dirty="0" err="1"/>
              <a:t>u</a:t>
            </a:r>
            <a:r>
              <a:rPr lang="ru-RU" baseline="-25000" dirty="0" err="1"/>
              <a:t>вых</a:t>
            </a:r>
            <a:r>
              <a:rPr lang="ru-RU" dirty="0"/>
              <a:t>(</a:t>
            </a:r>
            <a:r>
              <a:rPr lang="ru-RU" i="1" dirty="0" err="1"/>
              <a:t>f</a:t>
            </a:r>
            <a:r>
              <a:rPr lang="ru-RU" dirty="0"/>
              <a:t>) при низких и высоких частотах стремится к нулю. В первом случае это обусловлено наличием конденсатора </a:t>
            </a:r>
            <a:r>
              <a:rPr lang="ru-RU" i="1" dirty="0"/>
              <a:t>С</a:t>
            </a:r>
            <a:r>
              <a:rPr lang="ru-RU" baseline="-25000" dirty="0"/>
              <a:t>1</a:t>
            </a:r>
            <a:r>
              <a:rPr lang="ru-RU" dirty="0"/>
              <a:t>, а именно: так как </a:t>
            </a:r>
            <a:r>
              <a:rPr lang="ru-RU" i="1" dirty="0"/>
              <a:t>x</a:t>
            </a:r>
            <a:r>
              <a:rPr lang="ru-RU" i="1" baseline="-25000" dirty="0"/>
              <a:t>С</a:t>
            </a:r>
            <a:r>
              <a:rPr lang="ru-RU" baseline="-25000" dirty="0"/>
              <a:t>1</a:t>
            </a:r>
            <a:r>
              <a:rPr lang="ru-RU" dirty="0"/>
              <a:t> = 1/2π</a:t>
            </a:r>
            <a:r>
              <a:rPr lang="ru-RU" i="1" dirty="0"/>
              <a:t>С</a:t>
            </a:r>
            <a:r>
              <a:rPr lang="ru-RU" baseline="-25000" dirty="0"/>
              <a:t>1</a:t>
            </a:r>
            <a:r>
              <a:rPr lang="ru-RU" i="1" dirty="0"/>
              <a:t>f, </a:t>
            </a:r>
            <a:r>
              <a:rPr lang="ru-RU" dirty="0"/>
              <a:t>то при </a:t>
            </a:r>
            <a:r>
              <a:rPr lang="ru-RU" i="1" dirty="0" err="1"/>
              <a:t>f</a:t>
            </a:r>
            <a:r>
              <a:rPr lang="ru-RU" i="1" dirty="0"/>
              <a:t> </a:t>
            </a:r>
            <a:r>
              <a:rPr lang="ru-RU" dirty="0"/>
              <a:t>→ 0 </a:t>
            </a:r>
            <a:r>
              <a:rPr lang="ru-RU" i="1" dirty="0"/>
              <a:t>xС</a:t>
            </a:r>
            <a:r>
              <a:rPr lang="ru-RU" baseline="-25000" dirty="0"/>
              <a:t>1</a:t>
            </a:r>
            <a:r>
              <a:rPr lang="ru-RU" dirty="0"/>
              <a:t> → ∞.</a:t>
            </a:r>
          </a:p>
          <a:p>
            <a:r>
              <a:rPr lang="ru-RU" dirty="0"/>
              <a:t>Во втором случае происходит шунтирование выходных выводов схемы конденсатором </a:t>
            </a:r>
            <a:r>
              <a:rPr lang="ru-RU" i="1" dirty="0"/>
              <a:t>С</a:t>
            </a:r>
            <a:r>
              <a:rPr lang="ru-RU" baseline="-25000" dirty="0"/>
              <a:t>2</a:t>
            </a:r>
            <a:r>
              <a:rPr lang="ru-RU" dirty="0"/>
              <a:t>, т. е. </a:t>
            </a:r>
            <a:r>
              <a:rPr lang="ru-RU" i="1" dirty="0"/>
              <a:t>х</a:t>
            </a:r>
            <a:r>
              <a:rPr lang="ru-RU" i="1" baseline="-25000" dirty="0"/>
              <a:t>С</a:t>
            </a:r>
            <a:r>
              <a:rPr lang="ru-RU" baseline="-25000" dirty="0"/>
              <a:t>2</a:t>
            </a:r>
            <a:r>
              <a:rPr lang="ru-RU" i="1" dirty="0"/>
              <a:t> =</a:t>
            </a:r>
            <a:r>
              <a:rPr lang="ru-RU" dirty="0"/>
              <a:t>1/2π</a:t>
            </a:r>
            <a:r>
              <a:rPr lang="ru-RU" i="1" dirty="0"/>
              <a:t>С</a:t>
            </a:r>
            <a:r>
              <a:rPr lang="ru-RU" baseline="-25000" dirty="0"/>
              <a:t>2</a:t>
            </a:r>
            <a:r>
              <a:rPr lang="ru-RU" i="1" dirty="0"/>
              <a:t>f</a:t>
            </a:r>
            <a:r>
              <a:rPr lang="ru-RU" dirty="0"/>
              <a:t> при </a:t>
            </a:r>
            <a:r>
              <a:rPr lang="ru-RU" i="1" dirty="0" err="1"/>
              <a:t>f</a:t>
            </a:r>
            <a:r>
              <a:rPr lang="ru-RU" dirty="0"/>
              <a:t> → ∞, </a:t>
            </a:r>
            <a:r>
              <a:rPr lang="ru-RU" i="1" dirty="0"/>
              <a:t>х</a:t>
            </a:r>
            <a:r>
              <a:rPr lang="ru-RU" i="1" baseline="-25000" dirty="0"/>
              <a:t>С</a:t>
            </a:r>
            <a:r>
              <a:rPr lang="ru-RU" baseline="-25000" dirty="0"/>
              <a:t>2</a:t>
            </a:r>
            <a:r>
              <a:rPr lang="ru-RU" i="1" dirty="0"/>
              <a:t> → </a:t>
            </a:r>
            <a:r>
              <a:rPr lang="ru-RU" dirty="0"/>
              <a:t>0. Получение максимального выходного напряжения возможно при условии </a:t>
            </a:r>
            <a:r>
              <a:rPr lang="ru-RU" i="1" dirty="0"/>
              <a:t>r</a:t>
            </a:r>
            <a:r>
              <a:rPr lang="ru-RU" baseline="-25000" dirty="0"/>
              <a:t>1</a:t>
            </a:r>
            <a:r>
              <a:rPr lang="ru-RU" dirty="0"/>
              <a:t> = </a:t>
            </a:r>
            <a:r>
              <a:rPr lang="ru-RU" i="1" dirty="0"/>
              <a:t>r</a:t>
            </a:r>
            <a:r>
              <a:rPr lang="ru-RU" baseline="-25000" dirty="0"/>
              <a:t>2</a:t>
            </a:r>
            <a:r>
              <a:rPr lang="ru-RU" dirty="0"/>
              <a:t> = </a:t>
            </a:r>
            <a:r>
              <a:rPr lang="ru-RU" i="1" dirty="0" err="1"/>
              <a:t>r</a:t>
            </a:r>
            <a:r>
              <a:rPr lang="ru-RU" dirty="0"/>
              <a:t> и </a:t>
            </a:r>
            <a:r>
              <a:rPr lang="ru-RU" i="1" dirty="0"/>
              <a:t>С</a:t>
            </a:r>
            <a:r>
              <a:rPr lang="ru-RU" baseline="-25000" dirty="0"/>
              <a:t>1</a:t>
            </a:r>
            <a:r>
              <a:rPr lang="ru-RU" dirty="0"/>
              <a:t> = </a:t>
            </a:r>
            <a:r>
              <a:rPr lang="ru-RU" i="1" dirty="0"/>
              <a:t>С</a:t>
            </a:r>
            <a:r>
              <a:rPr lang="ru-RU" baseline="-25000" dirty="0"/>
              <a:t>2</a:t>
            </a:r>
            <a:r>
              <a:rPr lang="ru-RU" i="1" dirty="0"/>
              <a:t> = С </a:t>
            </a:r>
            <a:r>
              <a:rPr lang="ru-RU" dirty="0"/>
              <a:t>при так называемой квазирезонансной частоте ω</a:t>
            </a:r>
            <a:r>
              <a:rPr lang="ru-RU" baseline="-25000" dirty="0"/>
              <a:t>0</a:t>
            </a:r>
            <a:r>
              <a:rPr lang="ru-RU" dirty="0"/>
              <a:t> = 1/</a:t>
            </a:r>
            <a:r>
              <a:rPr lang="ru-RU" i="1" dirty="0" err="1"/>
              <a:t>rС</a:t>
            </a:r>
            <a:r>
              <a:rPr lang="ru-RU" dirty="0"/>
              <a:t>, при этом </a:t>
            </a:r>
            <a:r>
              <a:rPr lang="ru-RU" i="1" dirty="0"/>
              <a:t>f</a:t>
            </a:r>
            <a:r>
              <a:rPr lang="ru-RU" baseline="-25000" dirty="0"/>
              <a:t>0</a:t>
            </a:r>
            <a:r>
              <a:rPr lang="ru-RU" dirty="0"/>
              <a:t> = ω</a:t>
            </a:r>
            <a:r>
              <a:rPr lang="ru-RU" baseline="-25000" dirty="0"/>
              <a:t>0</a:t>
            </a:r>
            <a:r>
              <a:rPr lang="ru-RU" dirty="0"/>
              <a:t>/2π. Зависимость вы­ходного напряжения от частоты представлена на рис. 5.15, </a:t>
            </a:r>
            <a:r>
              <a:rPr lang="ru-RU" i="1" dirty="0"/>
              <a:t>б</a:t>
            </a:r>
            <a:r>
              <a:rPr lang="ru-RU" dirty="0"/>
              <a:t>. Избирательные </a:t>
            </a:r>
            <a:r>
              <a:rPr lang="ru-RU" i="1" dirty="0"/>
              <a:t>rC</a:t>
            </a:r>
            <a:r>
              <a:rPr lang="ru-RU" dirty="0"/>
              <a:t>-цепи широко используются в избирательных усилителях.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77072"/>
            <a:ext cx="8208912" cy="158417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Рис.   5.15. Схема моста Вина  (</a:t>
            </a:r>
            <a:r>
              <a:rPr lang="ru-RU" sz="4000" i="1" dirty="0" smtClean="0"/>
              <a:t>а</a:t>
            </a:r>
            <a:r>
              <a:rPr lang="ru-RU" sz="4000" dirty="0" smtClean="0"/>
              <a:t>)</a:t>
            </a:r>
            <a:br>
              <a:rPr lang="ru-RU" sz="4000" dirty="0" smtClean="0"/>
            </a:br>
            <a:r>
              <a:rPr lang="ru-RU" sz="4000" dirty="0" smtClean="0"/>
              <a:t>и его частотная характеристика </a:t>
            </a:r>
            <a:r>
              <a:rPr lang="ru-RU" dirty="0" smtClean="0"/>
              <a:t>(</a:t>
            </a:r>
            <a:r>
              <a:rPr lang="ru-RU" i="1" dirty="0" smtClean="0"/>
              <a:t>б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Содержимое 3" descr="image099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772816"/>
            <a:ext cx="4752528" cy="178459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84984"/>
            <a:ext cx="8229600" cy="2151112"/>
          </a:xfrm>
        </p:spPr>
        <p:txBody>
          <a:bodyPr>
            <a:normAutofit/>
          </a:bodyPr>
          <a:lstStyle/>
          <a:p>
            <a:r>
              <a:rPr lang="ru-RU" sz="2400" dirty="0"/>
              <a:t>Рис. 5.13. Схема дифференцирующей цепи (</a:t>
            </a:r>
            <a:r>
              <a:rPr lang="ru-RU" sz="2400" i="1" dirty="0"/>
              <a:t>а</a:t>
            </a:r>
            <a:r>
              <a:rPr lang="ru-RU" sz="2400" dirty="0"/>
              <a:t>) и временные диаграммы (</a:t>
            </a:r>
            <a:r>
              <a:rPr lang="ru-RU" sz="2400" i="1" dirty="0"/>
              <a:t>б, в</a:t>
            </a:r>
            <a:r>
              <a:rPr lang="ru-RU" sz="2400" dirty="0"/>
              <a:t>) при дифференцировании прямоугольных импульсов</a:t>
            </a:r>
          </a:p>
        </p:txBody>
      </p:sp>
      <p:pic>
        <p:nvPicPr>
          <p:cNvPr id="4" name="Содержимое 3" descr="image097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548680"/>
            <a:ext cx="5688632" cy="223224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Дифференцирующей цепью называют линейный четырехполюсник, у которого выходное напряжение пропорционально производной   входного   напряжения.   Принципиальная   схема дифференцирующей </a:t>
            </a:r>
            <a:r>
              <a:rPr lang="ru-RU" i="1" dirty="0"/>
              <a:t>rC</a:t>
            </a:r>
            <a:r>
              <a:rPr lang="ru-RU" dirty="0"/>
              <a:t>-цепи приведена на рис. 5.13, </a:t>
            </a:r>
            <a:r>
              <a:rPr lang="ru-RU" i="1" dirty="0"/>
              <a:t>а. </a:t>
            </a:r>
            <a:r>
              <a:rPr lang="ru-RU" dirty="0"/>
              <a:t>Выходное напряжение </a:t>
            </a:r>
            <a:r>
              <a:rPr lang="ru-RU" i="1" dirty="0" err="1"/>
              <a:t>u</a:t>
            </a:r>
            <a:r>
              <a:rPr lang="ru-RU" baseline="-25000" dirty="0" err="1"/>
              <a:t>вых</a:t>
            </a:r>
            <a:r>
              <a:rPr lang="ru-RU" dirty="0"/>
              <a:t> снимается с резистора </a:t>
            </a:r>
            <a:r>
              <a:rPr lang="ru-RU" i="1" dirty="0" err="1"/>
              <a:t>r</a:t>
            </a:r>
            <a:r>
              <a:rPr lang="ru-RU" dirty="0"/>
              <a:t>. По второму закону Кирхгофа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u</a:t>
            </a:r>
            <a:r>
              <a:rPr lang="ru-RU" baseline="-25000" dirty="0" err="1"/>
              <a:t>вх</a:t>
            </a:r>
            <a:r>
              <a:rPr lang="ru-RU" dirty="0"/>
              <a:t> = </a:t>
            </a:r>
            <a:r>
              <a:rPr lang="en-US" i="1" dirty="0" err="1"/>
              <a:t>u</a:t>
            </a:r>
            <a:r>
              <a:rPr lang="en-US" i="1" baseline="-25000" dirty="0" err="1"/>
              <a:t>r</a:t>
            </a:r>
            <a:r>
              <a:rPr lang="en-US" dirty="0"/>
              <a:t> + </a:t>
            </a:r>
            <a:r>
              <a:rPr lang="en-US" i="1" dirty="0" err="1"/>
              <a:t>u</a:t>
            </a:r>
            <a:r>
              <a:rPr lang="en-US" i="1" baseline="-25000" dirty="0" err="1"/>
              <a:t>C</a:t>
            </a:r>
            <a:r>
              <a:rPr lang="en-US" i="1" dirty="0"/>
              <a:t> </a:t>
            </a:r>
            <a:r>
              <a:rPr lang="en-US" dirty="0"/>
              <a:t>= </a:t>
            </a:r>
            <a:r>
              <a:rPr lang="en-US" i="1" dirty="0" err="1"/>
              <a:t>ri</a:t>
            </a:r>
            <a:r>
              <a:rPr lang="en-US" dirty="0"/>
              <a:t> +1</a:t>
            </a:r>
            <a:r>
              <a:rPr lang="en-US" i="1" dirty="0"/>
              <a:t>∫i </a:t>
            </a:r>
            <a:r>
              <a:rPr lang="en-US" i="1" dirty="0" err="1"/>
              <a:t>dt.C</a:t>
            </a:r>
            <a:endParaRPr lang="en-US" dirty="0"/>
          </a:p>
          <a:p>
            <a:r>
              <a:rPr lang="ru-RU" dirty="0" smtClean="0"/>
              <a:t>Так как </a:t>
            </a:r>
            <a:r>
              <a:rPr lang="en-US" i="1" dirty="0" smtClean="0"/>
              <a:t>u</a:t>
            </a:r>
            <a:r>
              <a:rPr lang="ru-RU" baseline="-25000" dirty="0" err="1" smtClean="0"/>
              <a:t>вых</a:t>
            </a:r>
            <a:r>
              <a:rPr lang="ru-RU" dirty="0" smtClean="0"/>
              <a:t> </a:t>
            </a:r>
            <a:r>
              <a:rPr lang="ru-RU" i="1" dirty="0" smtClean="0"/>
              <a:t>=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 </a:t>
            </a:r>
            <a:r>
              <a:rPr lang="ru-RU" dirty="0" smtClean="0"/>
              <a:t>то </a:t>
            </a:r>
            <a:r>
              <a:rPr lang="en-US" i="1" dirty="0" smtClean="0"/>
              <a:t>u</a:t>
            </a:r>
            <a:r>
              <a:rPr lang="ru-RU" baseline="-25000" dirty="0" err="1" smtClean="0"/>
              <a:t>вх</a:t>
            </a:r>
            <a:r>
              <a:rPr lang="ru-RU" dirty="0" smtClean="0"/>
              <a:t> = </a:t>
            </a:r>
            <a:r>
              <a:rPr lang="en-US" i="1" dirty="0" smtClean="0"/>
              <a:t>u</a:t>
            </a:r>
            <a:r>
              <a:rPr lang="ru-RU" baseline="-25000" dirty="0" err="1" smtClean="0"/>
              <a:t>вых</a:t>
            </a:r>
            <a:r>
              <a:rPr lang="ru-RU" dirty="0" smtClean="0"/>
              <a:t> +1</a:t>
            </a:r>
            <a:r>
              <a:rPr lang="ru-RU" i="1" dirty="0" smtClean="0"/>
              <a:t>∫</a:t>
            </a:r>
            <a:r>
              <a:rPr lang="en-US" i="1" dirty="0" smtClean="0"/>
              <a:t>u</a:t>
            </a:r>
            <a:r>
              <a:rPr lang="ru-RU" baseline="-25000" dirty="0" err="1" smtClean="0"/>
              <a:t>вых</a:t>
            </a:r>
            <a:r>
              <a:rPr lang="ru-RU" dirty="0" smtClean="0"/>
              <a:t> </a:t>
            </a:r>
            <a:r>
              <a:rPr lang="en-US" i="1" dirty="0" err="1" smtClean="0"/>
              <a:t>dt</a:t>
            </a:r>
            <a:r>
              <a:rPr lang="en-US" i="1" dirty="0" smtClean="0"/>
              <a:t>, </a:t>
            </a:r>
            <a:r>
              <a:rPr lang="ru-RU" dirty="0" smtClean="0"/>
              <a:t>или</a:t>
            </a:r>
            <a:r>
              <a:rPr lang="en-US" i="1" dirty="0" smtClean="0"/>
              <a:t>r</a:t>
            </a:r>
            <a:r>
              <a:rPr lang="ru-RU" i="1" dirty="0" smtClean="0"/>
              <a:t>С</a:t>
            </a:r>
            <a:r>
              <a:rPr lang="en-US" i="1" dirty="0" smtClean="0"/>
              <a:t>du</a:t>
            </a:r>
            <a:r>
              <a:rPr lang="ru-RU" baseline="-25000" dirty="0" err="1" smtClean="0"/>
              <a:t>вх</a:t>
            </a:r>
            <a:r>
              <a:rPr lang="ru-RU" dirty="0" err="1" smtClean="0"/>
              <a:t>=</a:t>
            </a:r>
            <a:r>
              <a:rPr lang="en-US" i="1" dirty="0" smtClean="0"/>
              <a:t>du</a:t>
            </a:r>
            <a:r>
              <a:rPr lang="ru-RU" baseline="-25000" dirty="0" smtClean="0"/>
              <a:t>вых</a:t>
            </a:r>
            <a:r>
              <a:rPr lang="ru-RU" dirty="0" smtClean="0"/>
              <a:t>+1</a:t>
            </a:r>
            <a:r>
              <a:rPr lang="en-US" i="1" dirty="0" smtClean="0"/>
              <a:t>u</a:t>
            </a:r>
            <a:r>
              <a:rPr lang="ru-RU" baseline="-25000" dirty="0" err="1" smtClean="0"/>
              <a:t>вых</a:t>
            </a:r>
            <a:r>
              <a:rPr lang="ru-RU" dirty="0" smtClean="0"/>
              <a:t>.</a:t>
            </a:r>
            <a:r>
              <a:rPr lang="en-US" i="1" dirty="0" err="1" smtClean="0"/>
              <a:t>dtdtrC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Параметры </a:t>
            </a:r>
            <a:r>
              <a:rPr lang="ru-RU" i="1" dirty="0"/>
              <a:t>rC</a:t>
            </a:r>
            <a:r>
              <a:rPr lang="ru-RU" dirty="0"/>
              <a:t>-цепи выбираются так, чтобы ее постоянная времени </a:t>
            </a:r>
            <a:r>
              <a:rPr lang="ru-RU" dirty="0" err="1"/>
              <a:t>τ </a:t>
            </a:r>
            <a:r>
              <a:rPr lang="ru-RU" dirty="0"/>
              <a:t>= </a:t>
            </a:r>
            <a:r>
              <a:rPr lang="ru-RU" i="1" dirty="0" err="1"/>
              <a:t>Cr</a:t>
            </a:r>
            <a:r>
              <a:rPr lang="ru-RU" dirty="0"/>
              <a:t> была достаточно мала. В этом случае</a:t>
            </a:r>
          </a:p>
          <a:p>
            <a:r>
              <a:rPr lang="ru-RU" i="1" dirty="0" err="1" smtClean="0"/>
              <a:t>du</a:t>
            </a:r>
            <a:r>
              <a:rPr lang="ru-RU" baseline="-25000" dirty="0" err="1" smtClean="0"/>
              <a:t>вых</a:t>
            </a:r>
            <a:r>
              <a:rPr lang="ru-RU" dirty="0" smtClean="0"/>
              <a:t>&lt;&lt;1</a:t>
            </a:r>
            <a:r>
              <a:rPr lang="ru-RU" i="1" dirty="0" smtClean="0"/>
              <a:t>u</a:t>
            </a:r>
            <a:r>
              <a:rPr lang="ru-RU" baseline="-25000" dirty="0" smtClean="0"/>
              <a:t>вых </a:t>
            </a:r>
            <a:r>
              <a:rPr lang="ru-RU" dirty="0" smtClean="0"/>
              <a:t>, . </a:t>
            </a:r>
            <a:r>
              <a:rPr lang="ru-RU" i="1" dirty="0" smtClean="0"/>
              <a:t>du</a:t>
            </a:r>
            <a:r>
              <a:rPr lang="ru-RU" baseline="-25000" dirty="0" smtClean="0"/>
              <a:t>вх</a:t>
            </a:r>
            <a:r>
              <a:rPr lang="ru-RU" dirty="0" smtClean="0"/>
              <a:t>≈1</a:t>
            </a:r>
            <a:r>
              <a:rPr lang="ru-RU" i="1" dirty="0" smtClean="0"/>
              <a:t>u</a:t>
            </a:r>
            <a:r>
              <a:rPr lang="ru-RU" baseline="-25000" dirty="0" smtClean="0"/>
              <a:t>вых </a:t>
            </a:r>
            <a:r>
              <a:rPr lang="ru-RU" dirty="0" smtClean="0"/>
              <a:t>,</a:t>
            </a:r>
            <a:r>
              <a:rPr lang="ru-RU" i="1" dirty="0" err="1" smtClean="0"/>
              <a:t>dtrCdtrC</a:t>
            </a:r>
            <a:r>
              <a:rPr lang="ru-RU" dirty="0" err="1"/>
              <a:t>а</a:t>
            </a:r>
            <a:r>
              <a:rPr lang="ru-RU" dirty="0"/>
              <a:t> следовательно,</a:t>
            </a:r>
          </a:p>
          <a:p>
            <a:r>
              <a:rPr lang="ru-RU" i="1" dirty="0" err="1" smtClean="0"/>
              <a:t>u</a:t>
            </a:r>
            <a:r>
              <a:rPr lang="ru-RU" baseline="-25000" dirty="0" err="1" smtClean="0"/>
              <a:t>вых</a:t>
            </a:r>
            <a:r>
              <a:rPr lang="ru-RU" dirty="0" smtClean="0"/>
              <a:t> = </a:t>
            </a:r>
            <a:r>
              <a:rPr lang="ru-RU" i="1" dirty="0" err="1" smtClean="0"/>
              <a:t>rCdu</a:t>
            </a:r>
            <a:r>
              <a:rPr lang="ru-RU" baseline="-25000" dirty="0" err="1" smtClean="0"/>
              <a:t>вх</a:t>
            </a:r>
            <a:r>
              <a:rPr lang="ru-RU" dirty="0" err="1" smtClean="0"/>
              <a:t>.</a:t>
            </a:r>
            <a:r>
              <a:rPr lang="ru-RU" i="1" dirty="0" err="1" smtClean="0"/>
              <a:t>dt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Заметим, что дифференцирование будет тем точнее, чем меньше </a:t>
            </a:r>
            <a:r>
              <a:rPr lang="ru-RU" dirty="0" err="1"/>
              <a:t>τ</a:t>
            </a:r>
            <a:r>
              <a:rPr lang="ru-RU" dirty="0"/>
              <a:t>, но при уменьшении </a:t>
            </a:r>
            <a:r>
              <a:rPr lang="ru-RU" i="1" dirty="0" err="1"/>
              <a:t>r</a:t>
            </a:r>
            <a:r>
              <a:rPr lang="ru-RU" dirty="0" err="1"/>
              <a:t>снижается</a:t>
            </a:r>
            <a:r>
              <a:rPr lang="ru-RU" dirty="0"/>
              <a:t> выходное напряжение </a:t>
            </a:r>
            <a:r>
              <a:rPr lang="ru-RU" i="1" dirty="0" err="1"/>
              <a:t>u</a:t>
            </a:r>
            <a:r>
              <a:rPr lang="ru-RU" baseline="-25000" dirty="0" err="1"/>
              <a:t>вых</a:t>
            </a:r>
            <a:r>
              <a:rPr lang="ru-RU" dirty="0"/>
              <a:t> . При подаче на вход дифференцирующей </a:t>
            </a:r>
            <a:r>
              <a:rPr lang="ru-RU" i="1" dirty="0"/>
              <a:t>rC</a:t>
            </a:r>
            <a:r>
              <a:rPr lang="ru-RU" dirty="0"/>
              <a:t>-цепи ряда прямоугольных импульсов рис. 5.13, </a:t>
            </a:r>
            <a:r>
              <a:rPr lang="ru-RU" i="1" dirty="0"/>
              <a:t>б</a:t>
            </a:r>
            <a:r>
              <a:rPr lang="ru-RU" dirty="0"/>
              <a:t> форма выходного напряжения будет иметь вид, представленный на рис. 5.13, </a:t>
            </a:r>
            <a:r>
              <a:rPr lang="ru-RU" i="1" dirty="0"/>
              <a:t>в</a:t>
            </a:r>
            <a:r>
              <a:rPr lang="ru-RU" dirty="0"/>
              <a:t>.</a:t>
            </a:r>
          </a:p>
          <a:p>
            <a:r>
              <a:rPr lang="ru-RU" dirty="0"/>
              <a:t>На практике дифференцирующая цепь может быть использована в импульсной технике для формирования коротких запускающих импульсов в разнообразных электронных устройств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0851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Рис.  5.14.  Схема интегрирующей цепи  (</a:t>
            </a:r>
            <a:r>
              <a:rPr lang="ru-RU" sz="3100" i="1" dirty="0"/>
              <a:t>а</a:t>
            </a:r>
            <a:r>
              <a:rPr lang="ru-RU" sz="3100" dirty="0"/>
              <a:t>) и  временные  диаграммы (</a:t>
            </a:r>
            <a:r>
              <a:rPr lang="ru-RU" sz="3100" i="1" dirty="0"/>
              <a:t>б, в</a:t>
            </a:r>
            <a:r>
              <a:rPr lang="ru-RU" sz="3100" dirty="0"/>
              <a:t>) при интегрировании прямоугольных импульсов </a:t>
            </a:r>
            <a:r>
              <a:rPr lang="ru-RU" dirty="0"/>
              <a:t>,</a:t>
            </a:r>
          </a:p>
        </p:txBody>
      </p:sp>
      <p:pic>
        <p:nvPicPr>
          <p:cNvPr id="4" name="Содержимое 3" descr="image098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908720"/>
            <a:ext cx="4695825" cy="210904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Интегрирующей цепью называют линейный четырехполюсник, выходное напряжение которого пропорционально интегралу входного напряжения. Схема интегрирующей </a:t>
            </a:r>
            <a:r>
              <a:rPr lang="ru-RU" i="1" dirty="0"/>
              <a:t>rC</a:t>
            </a:r>
            <a:r>
              <a:rPr lang="ru-RU" dirty="0"/>
              <a:t>-цепи показана на рас. 5.14, </a:t>
            </a:r>
            <a:r>
              <a:rPr lang="ru-RU" i="1" dirty="0" err="1"/>
              <a:t>a</a:t>
            </a:r>
            <a:r>
              <a:rPr lang="ru-RU" dirty="0"/>
              <a:t>. Выходное напряжение снимается с конденсатора </a:t>
            </a:r>
            <a:r>
              <a:rPr lang="ru-RU" i="1" dirty="0"/>
              <a:t>С. </a:t>
            </a:r>
            <a:r>
              <a:rPr lang="ru-RU" dirty="0"/>
              <a:t>Исходным остается уравнение (5.2). Однако в этом случае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u</a:t>
            </a:r>
            <a:r>
              <a:rPr lang="ru-RU" baseline="-25000" dirty="0" err="1" smtClean="0"/>
              <a:t>вх</a:t>
            </a:r>
            <a:r>
              <a:rPr lang="ru-RU" i="1" dirty="0" smtClean="0"/>
              <a:t> =</a:t>
            </a:r>
            <a:r>
              <a:rPr lang="ru-RU" dirty="0" smtClean="0"/>
              <a:t> </a:t>
            </a:r>
            <a:r>
              <a:rPr lang="en-US" i="1" dirty="0" err="1" smtClean="0"/>
              <a:t>rCdu</a:t>
            </a:r>
            <a:r>
              <a:rPr lang="ru-RU" baseline="-25000" dirty="0" err="1" smtClean="0"/>
              <a:t>вых</a:t>
            </a:r>
            <a:r>
              <a:rPr lang="ru-RU" i="1" dirty="0" err="1" smtClean="0"/>
              <a:t>+</a:t>
            </a:r>
            <a:r>
              <a:rPr lang="ru-RU" i="1" dirty="0" smtClean="0"/>
              <a:t> </a:t>
            </a:r>
            <a:r>
              <a:rPr lang="en-US" i="1" dirty="0" smtClean="0"/>
              <a:t>u</a:t>
            </a:r>
            <a:r>
              <a:rPr lang="ru-RU" baseline="-25000" dirty="0" err="1" smtClean="0"/>
              <a:t>вых</a:t>
            </a:r>
            <a:r>
              <a:rPr lang="ru-RU" dirty="0" smtClean="0"/>
              <a:t>.</a:t>
            </a:r>
            <a:r>
              <a:rPr lang="en-US" i="1" dirty="0" err="1" smtClean="0"/>
              <a:t>dt</a:t>
            </a:r>
            <a:r>
              <a:rPr lang="ru-RU" dirty="0"/>
              <a:t>Параметры </a:t>
            </a:r>
            <a:r>
              <a:rPr lang="en-US" i="1" dirty="0" err="1"/>
              <a:t>rC</a:t>
            </a:r>
            <a:r>
              <a:rPr lang="en-US" dirty="0"/>
              <a:t>-</a:t>
            </a:r>
            <a:r>
              <a:rPr lang="ru-RU" dirty="0"/>
              <a:t>цепи подобраны так, что </a:t>
            </a:r>
            <a:r>
              <a:rPr lang="en-US" i="1" dirty="0" err="1"/>
              <a:t>rC</a:t>
            </a:r>
            <a:r>
              <a:rPr lang="en-US" i="1" dirty="0"/>
              <a:t> du</a:t>
            </a:r>
            <a:r>
              <a:rPr lang="ru-RU" baseline="-25000" dirty="0" err="1"/>
              <a:t>вых</a:t>
            </a:r>
            <a:r>
              <a:rPr lang="ru-RU" dirty="0"/>
              <a:t> </a:t>
            </a:r>
            <a:r>
              <a:rPr lang="ru-RU" i="1" dirty="0"/>
              <a:t>/</a:t>
            </a:r>
            <a:r>
              <a:rPr lang="en-US" i="1" dirty="0" err="1"/>
              <a:t>dt</a:t>
            </a:r>
            <a:r>
              <a:rPr lang="en-US" i="1" dirty="0"/>
              <a:t> &gt;&gt; u</a:t>
            </a:r>
            <a:r>
              <a:rPr lang="ru-RU" baseline="-25000" dirty="0" err="1"/>
              <a:t>вых</a:t>
            </a:r>
            <a:r>
              <a:rPr lang="ru-RU" dirty="0"/>
              <a:t> , а следовательно,</a:t>
            </a:r>
          </a:p>
          <a:p>
            <a:r>
              <a:rPr lang="en-US" i="1" dirty="0"/>
              <a:t>u</a:t>
            </a:r>
            <a:r>
              <a:rPr lang="ru-RU" baseline="-25000" dirty="0" err="1"/>
              <a:t>вх</a:t>
            </a:r>
            <a:r>
              <a:rPr lang="ru-RU" dirty="0"/>
              <a:t> </a:t>
            </a:r>
            <a:r>
              <a:rPr lang="ru-RU" i="1" dirty="0"/>
              <a:t>≈ </a:t>
            </a:r>
            <a:r>
              <a:rPr lang="en-US" i="1" dirty="0" err="1"/>
              <a:t>rC</a:t>
            </a:r>
            <a:r>
              <a:rPr lang="en-US" i="1" dirty="0"/>
              <a:t> du</a:t>
            </a:r>
            <a:r>
              <a:rPr lang="ru-RU" baseline="-25000" dirty="0" err="1"/>
              <a:t>вых</a:t>
            </a:r>
            <a:r>
              <a:rPr lang="ru-RU" i="1" dirty="0"/>
              <a:t> /</a:t>
            </a:r>
            <a:r>
              <a:rPr lang="en-US" i="1" dirty="0" err="1"/>
              <a:t>dt</a:t>
            </a:r>
            <a:r>
              <a:rPr lang="en-US" i="1" dirty="0"/>
              <a:t>,</a:t>
            </a:r>
            <a:endParaRPr lang="en-US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</TotalTime>
  <Words>113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 ПОНЯТИЕ О ДИФФЕРЕНЦИРУЮЩИХ, ИНТЕГРИРУЮЩИХ и ИЗБИРАТЕЛЬНЫХ ЦЕПЯХ </vt:lpstr>
      <vt:lpstr>Рис. 5.13. Схема дифференцирующей цепи (а) и временные диаграммы (б, в) при дифференцировании прямоугольных импульсов</vt:lpstr>
      <vt:lpstr>Слайд 3</vt:lpstr>
      <vt:lpstr>Слайд 4</vt:lpstr>
      <vt:lpstr>Слайд 5</vt:lpstr>
      <vt:lpstr>Слайд 6</vt:lpstr>
      <vt:lpstr>Рис.  5.14.  Схема интегрирующей цепи  (а) и  временные  диаграммы (б, в) при интегрировании прямоугольных импульсов ,</vt:lpstr>
      <vt:lpstr>Слайд 8</vt:lpstr>
      <vt:lpstr>Слайд 9</vt:lpstr>
      <vt:lpstr>Слайд 10</vt:lpstr>
      <vt:lpstr>Слайд 11</vt:lpstr>
      <vt:lpstr>Слайд 12</vt:lpstr>
      <vt:lpstr> Рис.   5.15. Схема моста Вина  (а) и его частотная характеристика (б)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ПОНЯТИЕ О ДИФФЕРЕНЦИРУЮЩИХ, ИНТЕГРИРУЮЩИХ и ИЗБИРАТЕЛЬНЫХ ЦЕПЯХ </dc:title>
  <dc:creator>Windows User</dc:creator>
  <cp:lastModifiedBy>Windows User</cp:lastModifiedBy>
  <cp:revision>1</cp:revision>
  <dcterms:created xsi:type="dcterms:W3CDTF">2015-06-18T21:57:59Z</dcterms:created>
  <dcterms:modified xsi:type="dcterms:W3CDTF">2015-06-18T22:07:22Z</dcterms:modified>
</cp:coreProperties>
</file>