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77" r:id="rId10"/>
    <p:sldId id="278" r:id="rId11"/>
    <p:sldId id="279" r:id="rId12"/>
    <p:sldId id="280" r:id="rId13"/>
    <p:sldId id="264" r:id="rId14"/>
    <p:sldId id="281"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2"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20DF311-15D6-47A7-BD3F-B800EF036315}"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09996D4-3F0A-4008-B7B1-7E81498922B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2D6710C-DF7E-4C5D-A8B0-25B86D3B6DAD}"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57687020-C6EB-4FE8-A765-5C03D13B549C}"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a:lstStyle/>
          <a:p>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5787560D-0055-4E2B-980B-F131563624C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9E4308B-356C-40D2-A415-FB437F0EDE4E}"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863C495-4494-461C-8C11-98A786D31C3E}"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7323A73-ACDB-4158-AB1F-6B25E87E6A6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9AFA460-6EC4-41C6-BAE2-0A0084184BE9}"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A3B80DD-7077-49D1-A3BE-6F4E63CC6584}"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37D6D46-7C6B-4230-9DC3-C7C761BEC7C0}"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088B4A2-A52A-484D-9832-81F95EFAB0E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C1FBA5B-06E5-4AF5-AEE7-13B40C8B3E99}"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F8929B-4908-44F8-8C32-F055989DD863}"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omputeri.taba.ru/fid/aW1hZ2U6MjUzNDE2Ly8/original.jpg"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yznaika.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uct.su/_bd/52/53060440.jp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ferra.ru/images/189/189551.jp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iki.telemax-net.ru/images/0/02/Setevaja2.jpg"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iikt.narod.ru/osnov/mat3/ch.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484313"/>
            <a:ext cx="7772400" cy="1470025"/>
          </a:xfrm>
        </p:spPr>
        <p:txBody>
          <a:bodyPr/>
          <a:lstStyle/>
          <a:p>
            <a:r>
              <a:rPr lang="ru-RU" dirty="0"/>
              <a:t>Архитектура </a:t>
            </a:r>
            <a:r>
              <a:rPr lang="ru-RU" dirty="0" smtClean="0"/>
              <a:t>ЭВМ </a:t>
            </a:r>
            <a:endParaRPr lang="ru-RU" dirty="0"/>
          </a:p>
        </p:txBody>
      </p:sp>
      <p:pic>
        <p:nvPicPr>
          <p:cNvPr id="2053" name="Picture 5" descr="Картинка 4 из 136000">
            <a:hlinkClick r:id="rId3"/>
          </p:cNvPr>
          <p:cNvPicPr>
            <a:picLocks noChangeAspect="1" noChangeArrowheads="1"/>
          </p:cNvPicPr>
          <p:nvPr/>
        </p:nvPicPr>
        <p:blipFill>
          <a:blip r:embed="rId4" cstate="print"/>
          <a:srcRect/>
          <a:stretch>
            <a:fillRect/>
          </a:stretch>
        </p:blipFill>
        <p:spPr bwMode="auto">
          <a:xfrm>
            <a:off x="3779838" y="3619500"/>
            <a:ext cx="5076825" cy="3238500"/>
          </a:xfrm>
          <a:prstGeom prst="rect">
            <a:avLst/>
          </a:prstGeom>
          <a:noFill/>
        </p:spPr>
      </p:pic>
      <p:pic>
        <p:nvPicPr>
          <p:cNvPr id="8" name="Picture 2" descr="C:\Users\User\Desktop\Рисунок1.png">
            <a:hlinkClick r:id="rId5"/>
          </p:cNvPr>
          <p:cNvPicPr>
            <a:picLocks noChangeAspect="1" noChangeArrowheads="1"/>
          </p:cNvPicPr>
          <p:nvPr/>
        </p:nvPicPr>
        <p:blipFill>
          <a:blip r:embed="rId6" cstate="print"/>
          <a:srcRect/>
          <a:stretch>
            <a:fillRect/>
          </a:stretch>
        </p:blipFill>
        <p:spPr bwMode="auto">
          <a:xfrm>
            <a:off x="6858016" y="6286520"/>
            <a:ext cx="2560637" cy="5365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03350" y="1125538"/>
            <a:ext cx="6553200" cy="508000"/>
          </a:xfrm>
        </p:spPr>
        <p:txBody>
          <a:bodyPr/>
          <a:lstStyle/>
          <a:p>
            <a:r>
              <a:rPr lang="ru-RU" sz="4700" b="1"/>
              <a:t>Системная шина</a:t>
            </a:r>
          </a:p>
        </p:txBody>
      </p:sp>
      <p:pic>
        <p:nvPicPr>
          <p:cNvPr id="28675" name="Picture 3" descr="4"/>
          <p:cNvPicPr>
            <a:picLocks noChangeAspect="1" noChangeArrowheads="1"/>
          </p:cNvPicPr>
          <p:nvPr>
            <p:ph idx="1"/>
          </p:nvPr>
        </p:nvPicPr>
        <p:blipFill>
          <a:blip r:embed="rId2" cstate="print"/>
          <a:srcRect/>
          <a:stretch>
            <a:fillRect/>
          </a:stretch>
        </p:blipFill>
        <p:spPr>
          <a:xfrm>
            <a:off x="541338" y="1801813"/>
            <a:ext cx="7827962" cy="3362325"/>
          </a:xfrm>
          <a:noFill/>
          <a:ln/>
        </p:spPr>
      </p:pic>
      <p:sp>
        <p:nvSpPr>
          <p:cNvPr id="28676" name="Text Box 4"/>
          <p:cNvSpPr txBox="1">
            <a:spLocks noChangeArrowheads="1"/>
          </p:cNvSpPr>
          <p:nvPr/>
        </p:nvSpPr>
        <p:spPr bwMode="auto">
          <a:xfrm>
            <a:off x="1258888" y="5516563"/>
            <a:ext cx="7004050" cy="1190625"/>
          </a:xfrm>
          <a:prstGeom prst="rect">
            <a:avLst/>
          </a:prstGeom>
          <a:noFill/>
          <a:ln w="9525">
            <a:noFill/>
            <a:miter lim="800000"/>
            <a:headEnd/>
            <a:tailEnd/>
          </a:ln>
          <a:effectLst/>
        </p:spPr>
        <p:txBody>
          <a:bodyPr>
            <a:spAutoFit/>
          </a:bodyPr>
          <a:lstStyle/>
          <a:p>
            <a:pPr algn="ctr"/>
            <a:r>
              <a:rPr lang="ru-RU">
                <a:effectLst>
                  <a:outerShdw blurRad="38100" dist="38100" dir="2700000" algn="tl">
                    <a:srgbClr val="C0C0C0"/>
                  </a:outerShdw>
                </a:effectLst>
                <a:cs typeface="Arial" pitchFamily="34" charset="0"/>
              </a:rPr>
              <a:t>Системная шина</a:t>
            </a:r>
            <a:r>
              <a:rPr lang="ru-RU">
                <a:cs typeface="Arial" pitchFamily="34" charset="0"/>
              </a:rPr>
              <a:t> – информационная магистраль, которая связывает друг с другом все устройства компьютера </a:t>
            </a:r>
          </a:p>
          <a:p>
            <a:pPr algn="ctr"/>
            <a:r>
              <a:rPr lang="ru-RU">
                <a:cs typeface="Arial" pitchFamily="34" charset="0"/>
              </a:rPr>
              <a:t>(группа токопроводящих кабелей</a:t>
            </a:r>
          </a:p>
          <a:p>
            <a:pPr algn="ctr"/>
            <a:r>
              <a:rPr lang="ru-RU">
                <a:cs typeface="Arial" pitchFamily="34" charset="0"/>
              </a:rPr>
              <a:t>или линий на системной плате)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86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86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900113" y="2276475"/>
            <a:ext cx="7386637" cy="4205288"/>
          </a:xfrm>
        </p:spPr>
        <p:txBody>
          <a:bodyPr/>
          <a:lstStyle/>
          <a:p>
            <a:pPr>
              <a:lnSpc>
                <a:spcPct val="90000"/>
              </a:lnSpc>
              <a:buFontTx/>
              <a:buNone/>
            </a:pPr>
            <a:r>
              <a:rPr lang="ru-RU">
                <a:solidFill>
                  <a:schemeClr val="bg2"/>
                </a:solidFill>
              </a:rPr>
              <a:t>	</a:t>
            </a:r>
            <a:r>
              <a:rPr lang="ru-RU" b="1"/>
              <a:t>По системной шине осуществляется передача данных, адресов, управляющих команд, поэтому системная шина состоит из </a:t>
            </a:r>
            <a:r>
              <a:rPr lang="ru-RU" b="1" i="1"/>
              <a:t>шины данных, адресной шины </a:t>
            </a:r>
            <a:r>
              <a:rPr lang="ru-RU" b="1"/>
              <a:t>и </a:t>
            </a:r>
            <a:r>
              <a:rPr lang="ru-RU" b="1" i="1"/>
              <a:t>шины команд.</a:t>
            </a:r>
          </a:p>
          <a:p>
            <a:pPr>
              <a:lnSpc>
                <a:spcPct val="90000"/>
              </a:lnSpc>
              <a:buFontTx/>
              <a:buNone/>
            </a:pPr>
            <a:endParaRPr lang="ru-RU" b="1"/>
          </a:p>
          <a:p>
            <a:pPr>
              <a:lnSpc>
                <a:spcPct val="90000"/>
              </a:lnSpc>
              <a:buFontTx/>
              <a:buNone/>
            </a:pPr>
            <a:r>
              <a:rPr lang="ru-RU" b="1"/>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4213" y="1844675"/>
            <a:ext cx="7621587" cy="4176713"/>
          </a:xfrm>
        </p:spPr>
        <p:txBody>
          <a:bodyPr/>
          <a:lstStyle/>
          <a:p>
            <a:r>
              <a:rPr lang="ru-RU" sz="3700"/>
              <a:t>Системная шина предназначена для передачи информации, закодированной в двоичном коде.</a:t>
            </a:r>
            <a:br>
              <a:rPr lang="ru-RU" sz="3700"/>
            </a:br>
            <a:r>
              <a:rPr lang="ru-RU" sz="3700"/>
              <a:t>Характеристика системной шины, определяющая количество бит информации, передаваемых одновременно, называется </a:t>
            </a:r>
            <a:r>
              <a:rPr lang="ru-RU" sz="3700" b="1" i="1"/>
              <a:t>разрядностью.</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sz="4000" b="1"/>
              <a:t>Внутренние устройства компьютера</a:t>
            </a:r>
            <a:r>
              <a:rPr lang="ru-RU" sz="4000"/>
              <a:t> </a:t>
            </a:r>
          </a:p>
        </p:txBody>
      </p:sp>
      <p:sp>
        <p:nvSpPr>
          <p:cNvPr id="10243" name="Rectangle 3"/>
          <p:cNvSpPr>
            <a:spLocks noGrp="1" noChangeArrowheads="1"/>
          </p:cNvSpPr>
          <p:nvPr>
            <p:ph type="body" idx="1"/>
          </p:nvPr>
        </p:nvSpPr>
        <p:spPr/>
        <p:txBody>
          <a:bodyPr/>
          <a:lstStyle/>
          <a:p>
            <a:pPr>
              <a:lnSpc>
                <a:spcPct val="90000"/>
              </a:lnSpc>
              <a:buFontTx/>
              <a:buNone/>
            </a:pPr>
            <a:r>
              <a:rPr lang="ru-RU" sz="2800"/>
              <a:t>	Внутренними считаются устройства, располагающиеся в системном блоке. Доступ к некоторым из них имеется на лицевой панели, что удобно для быстрой смены информационных носителей. Разъемы некоторых устройств выведены на заднюю стенку – они служат для подключения периферийного оборудования. К некоторым устройствам системного блока доступ не предусмотрен – для обычной работы он не требуется.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31913" y="692150"/>
            <a:ext cx="6553200" cy="420688"/>
          </a:xfrm>
        </p:spPr>
        <p:txBody>
          <a:bodyPr/>
          <a:lstStyle/>
          <a:p>
            <a:r>
              <a:rPr lang="ru-RU"/>
              <a:t>Системный блок</a:t>
            </a:r>
            <a:r>
              <a:rPr lang="en-US"/>
              <a:t> </a:t>
            </a:r>
            <a:endParaRPr lang="ru-RU" sz="1700" b="1"/>
          </a:p>
        </p:txBody>
      </p:sp>
      <p:pic>
        <p:nvPicPr>
          <p:cNvPr id="32771" name="Picture 3" descr="2"/>
          <p:cNvPicPr>
            <a:picLocks noChangeAspect="1" noChangeArrowheads="1"/>
          </p:cNvPicPr>
          <p:nvPr>
            <p:ph idx="1"/>
          </p:nvPr>
        </p:nvPicPr>
        <p:blipFill>
          <a:blip r:embed="rId2" cstate="print"/>
          <a:srcRect/>
          <a:stretch>
            <a:fillRect/>
          </a:stretch>
        </p:blipFill>
        <p:spPr>
          <a:xfrm>
            <a:off x="468313" y="1557338"/>
            <a:ext cx="8135937" cy="4510087"/>
          </a:xfrm>
          <a:noFill/>
          <a:ln/>
        </p:spPr>
      </p:pic>
      <p:sp>
        <p:nvSpPr>
          <p:cNvPr id="32772" name="Text Box 4"/>
          <p:cNvSpPr txBox="1">
            <a:spLocks noChangeArrowheads="1"/>
          </p:cNvSpPr>
          <p:nvPr/>
        </p:nvSpPr>
        <p:spPr bwMode="auto">
          <a:xfrm>
            <a:off x="6543675" y="6092825"/>
            <a:ext cx="2205038" cy="457200"/>
          </a:xfrm>
          <a:prstGeom prst="rect">
            <a:avLst/>
          </a:prstGeom>
          <a:noFill/>
          <a:ln w="9525">
            <a:noFill/>
            <a:miter lim="800000"/>
            <a:headEnd/>
            <a:tailEnd/>
          </a:ln>
          <a:effectLst/>
        </p:spPr>
        <p:txBody>
          <a:bodyPr>
            <a:spAutoFit/>
          </a:bodyPr>
          <a:lstStyle/>
          <a:p>
            <a:pPr algn="ctr"/>
            <a:r>
              <a:rPr lang="ru-RU" sz="1200" i="1">
                <a:cs typeface="Arial" pitchFamily="34" charset="0"/>
              </a:rPr>
              <a:t>Блок старого образца,</a:t>
            </a:r>
          </a:p>
          <a:p>
            <a:pPr algn="ctr"/>
            <a:r>
              <a:rPr lang="ru-RU" sz="1200" i="1">
                <a:cs typeface="Arial" pitchFamily="34" charset="0"/>
              </a:rPr>
              <a:t>Горизонтальный - </a:t>
            </a:r>
            <a:r>
              <a:rPr lang="en-US" sz="1200" i="1">
                <a:cs typeface="Arial" pitchFamily="34" charset="0"/>
              </a:rPr>
              <a:t>desktop</a:t>
            </a:r>
            <a:endParaRPr lang="ru-RU" sz="1200" i="1">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77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77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b="1"/>
              <a:t>Материнская плата</a:t>
            </a:r>
            <a:r>
              <a:rPr lang="ru-RU"/>
              <a:t> </a:t>
            </a:r>
          </a:p>
        </p:txBody>
      </p:sp>
      <p:sp>
        <p:nvSpPr>
          <p:cNvPr id="11267" name="Rectangle 3"/>
          <p:cNvSpPr>
            <a:spLocks noGrp="1" noChangeArrowheads="1"/>
          </p:cNvSpPr>
          <p:nvPr>
            <p:ph type="body" sz="half" idx="1"/>
          </p:nvPr>
        </p:nvSpPr>
        <p:spPr>
          <a:xfrm>
            <a:off x="395288" y="1268413"/>
            <a:ext cx="4321175" cy="5589587"/>
          </a:xfrm>
        </p:spPr>
        <p:txBody>
          <a:bodyPr/>
          <a:lstStyle/>
          <a:p>
            <a:pPr>
              <a:lnSpc>
                <a:spcPct val="80000"/>
              </a:lnSpc>
              <a:buFontTx/>
              <a:buNone/>
            </a:pPr>
            <a:r>
              <a:rPr lang="ru-RU" sz="2400" b="1"/>
              <a:t>	Материнская плата</a:t>
            </a:r>
            <a:r>
              <a:rPr lang="ru-RU" sz="2400"/>
              <a:t> – самая большая плата ПК. На ней располагаются магистрали, связывающие процессор с оперативной памятью, - так называемые шины. К шинам материнской платы подключаются также все прочие внутренние устройства компьютера. Управляет работой материнской платы микропроцессорный набор микросхем – так называемый чипсет.</a:t>
            </a:r>
          </a:p>
        </p:txBody>
      </p:sp>
      <p:pic>
        <p:nvPicPr>
          <p:cNvPr id="11269" name="Picture 5" descr="Рис. 1.4 - Материнская плата Intel D845GERG2"/>
          <p:cNvPicPr>
            <a:picLocks noChangeAspect="1" noChangeArrowheads="1"/>
          </p:cNvPicPr>
          <p:nvPr>
            <p:ph sz="half" idx="2"/>
          </p:nvPr>
        </p:nvPicPr>
        <p:blipFill>
          <a:blip r:embed="rId2" cstate="print"/>
          <a:srcRect/>
          <a:stretch>
            <a:fillRect/>
          </a:stretch>
        </p:blipFill>
        <p:spPr>
          <a:xfrm>
            <a:off x="5003800" y="1916113"/>
            <a:ext cx="3695700" cy="3400425"/>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b="1"/>
              <a:t>Процессор</a:t>
            </a:r>
            <a:endParaRPr lang="ru-RU"/>
          </a:p>
        </p:txBody>
      </p:sp>
      <p:sp>
        <p:nvSpPr>
          <p:cNvPr id="12291" name="Rectangle 3"/>
          <p:cNvSpPr>
            <a:spLocks noGrp="1" noChangeArrowheads="1"/>
          </p:cNvSpPr>
          <p:nvPr>
            <p:ph type="body" sz="half" idx="1"/>
          </p:nvPr>
        </p:nvSpPr>
        <p:spPr>
          <a:xfrm>
            <a:off x="3419475" y="1268413"/>
            <a:ext cx="5551488" cy="5589587"/>
          </a:xfrm>
        </p:spPr>
        <p:txBody>
          <a:bodyPr/>
          <a:lstStyle/>
          <a:p>
            <a:pPr>
              <a:lnSpc>
                <a:spcPct val="90000"/>
              </a:lnSpc>
              <a:buFontTx/>
              <a:buNone/>
            </a:pPr>
            <a:r>
              <a:rPr lang="ru-RU" sz="2000"/>
              <a:t>	Микропроцессор – основная микросхема ПК. Все вычисления выполняются в ней. Процессор аппаратно реализуется на большой интегральной схеме (БИС). Большая интегральная схема на самом деле не является большой по размеру и представляет собой, наоборот, маленькую плоскую полупроводниковую пластину размером примерно 20х20 мм, заключенную в плоский корпус с рядами металлических штырьков (контактов). БИС является большой по количеству элементов. Использование современных высоких технологий позволяет разместить на БИС процессора огромное количество функциональных элементов, размеры которых составляют всего около 0.13 микрон (1 микрон = 10-6 м). Например, в процессоре Pentium 4 их около 42 миллионов.</a:t>
            </a:r>
          </a:p>
        </p:txBody>
      </p:sp>
      <p:pic>
        <p:nvPicPr>
          <p:cNvPr id="12293" name="Picture 5" descr="1"/>
          <p:cNvPicPr>
            <a:picLocks noChangeAspect="1" noChangeArrowheads="1"/>
          </p:cNvPicPr>
          <p:nvPr>
            <p:ph sz="half" idx="2"/>
          </p:nvPr>
        </p:nvPicPr>
        <p:blipFill>
          <a:blip r:embed="rId2" cstate="print"/>
          <a:srcRect/>
          <a:stretch>
            <a:fillRect/>
          </a:stretch>
        </p:blipFill>
        <p:spPr>
          <a:xfrm>
            <a:off x="323850" y="1700213"/>
            <a:ext cx="2809875" cy="285750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5" name="Rectangle 83"/>
          <p:cNvSpPr>
            <a:spLocks noGrp="1" noChangeArrowheads="1"/>
          </p:cNvSpPr>
          <p:nvPr>
            <p:ph type="body" sz="half" idx="1"/>
          </p:nvPr>
        </p:nvSpPr>
        <p:spPr>
          <a:xfrm>
            <a:off x="468313" y="1557338"/>
            <a:ext cx="8424862" cy="2952750"/>
          </a:xfrm>
        </p:spPr>
        <p:txBody>
          <a:bodyPr/>
          <a:lstStyle/>
          <a:p>
            <a:pPr>
              <a:buFontTx/>
              <a:buNone/>
            </a:pPr>
            <a:r>
              <a:rPr lang="ru-RU" sz="2400"/>
              <a:t>	Основная характеристика процессора – тактовая частота (измеряется в мегагерцах (МГц) и гигагерцах (ГГц)). Чем выше тактовая частота, тем выше производительность компьютера. Так, например, при тактовой частоте 2000 МГц процессор может за одну секунду изменить свое состояние 2000 миллионов раз. </a:t>
            </a:r>
          </a:p>
        </p:txBody>
      </p:sp>
      <p:graphicFrame>
        <p:nvGraphicFramePr>
          <p:cNvPr id="13420" name="Group 108"/>
          <p:cNvGraphicFramePr>
            <a:graphicFrameLocks noGrp="1"/>
          </p:cNvGraphicFramePr>
          <p:nvPr>
            <p:ph type="clipArt" sz="half" idx="2"/>
          </p:nvPr>
        </p:nvGraphicFramePr>
        <p:xfrm>
          <a:off x="395288" y="4076700"/>
          <a:ext cx="8147050" cy="2482851"/>
        </p:xfrm>
        <a:graphic>
          <a:graphicData uri="http://schemas.openxmlformats.org/drawingml/2006/table">
            <a:tbl>
              <a:tblPr/>
              <a:tblGrid>
                <a:gridCol w="2603500"/>
                <a:gridCol w="1674812"/>
                <a:gridCol w="1746250"/>
                <a:gridCol w="2122488"/>
              </a:tblGrid>
              <a:tr h="827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Характеристика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Pentium II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Pentium III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Pentium 4</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Число транзисторов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7.5 млн.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9.5 млн.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42 млн.</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Тактовая частота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0.45 ГГц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 ГГц </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1.4 ГГц и выше</a:t>
                      </a:r>
                      <a:endParaRPr kumimoji="0" lang="ru-RU" sz="2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b="1"/>
              <a:t>Оперативная память (ОЗУ)</a:t>
            </a:r>
            <a:r>
              <a:rPr lang="ru-RU"/>
              <a:t> </a:t>
            </a:r>
          </a:p>
        </p:txBody>
      </p:sp>
      <p:sp>
        <p:nvSpPr>
          <p:cNvPr id="16387" name="Rectangle 3"/>
          <p:cNvSpPr>
            <a:spLocks noGrp="1" noChangeArrowheads="1"/>
          </p:cNvSpPr>
          <p:nvPr>
            <p:ph type="body" sz="half" idx="1"/>
          </p:nvPr>
        </p:nvSpPr>
        <p:spPr>
          <a:xfrm>
            <a:off x="3563938" y="1268413"/>
            <a:ext cx="5191125" cy="6048375"/>
          </a:xfrm>
        </p:spPr>
        <p:txBody>
          <a:bodyPr/>
          <a:lstStyle/>
          <a:p>
            <a:pPr>
              <a:lnSpc>
                <a:spcPct val="80000"/>
              </a:lnSpc>
              <a:buFontTx/>
              <a:buNone/>
            </a:pPr>
            <a:r>
              <a:rPr lang="ru-RU" sz="2000"/>
              <a:t>	предназначена для хранения информации, изготавливается в виде модулей памяти. Оперативную память можно представить как обширный массив ячеек, в которых хранятся данные и команды в то время, когда компьютер включен. Процессор может обратится к любой ячейки памяти. Важнейшей характеристикой модулей памяти является быстродействие. Модули памяти могут различаться между собой по размеру и количеству контактов, быстродействию, информационной емкостью и т.д.</a:t>
            </a:r>
            <a:br>
              <a:rPr lang="ru-RU" sz="2000"/>
            </a:br>
            <a:r>
              <a:rPr lang="ru-RU" sz="2000"/>
              <a:t>Может возникнуть вопрос - почему бы не использовать для хранения промежуточных данных жесткий диск, ведь его объем во много раз больше? Это делать нельзя, так как скорость доступа к оперативной памяти у процессора в сотни тысяч раз больше, чем к дисковой. </a:t>
            </a:r>
          </a:p>
        </p:txBody>
      </p:sp>
      <p:pic>
        <p:nvPicPr>
          <p:cNvPr id="16389" name="Picture 5" descr="Картинка 1 из 120750">
            <a:hlinkClick r:id="rId2"/>
          </p:cNvPr>
          <p:cNvPicPr>
            <a:picLocks noChangeAspect="1" noChangeArrowheads="1"/>
          </p:cNvPicPr>
          <p:nvPr>
            <p:ph sz="half" idx="2"/>
          </p:nvPr>
        </p:nvPicPr>
        <p:blipFill>
          <a:blip r:embed="rId3" cstate="print"/>
          <a:srcRect/>
          <a:stretch>
            <a:fillRect/>
          </a:stretch>
        </p:blipFill>
        <p:spPr>
          <a:xfrm>
            <a:off x="323850" y="3644900"/>
            <a:ext cx="3030538" cy="2012950"/>
          </a:xfrm>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0" y="1600200"/>
            <a:ext cx="5148263" cy="5257800"/>
          </a:xfrm>
        </p:spPr>
        <p:txBody>
          <a:bodyPr/>
          <a:lstStyle/>
          <a:p>
            <a:pPr>
              <a:lnSpc>
                <a:spcPct val="80000"/>
              </a:lnSpc>
              <a:buFontTx/>
              <a:buNone/>
            </a:pPr>
            <a:r>
              <a:rPr lang="ru-RU" sz="2400"/>
              <a:t>	Для длительного хранения данных и программ широко применяются жесткие диски (винчестеры). Выключение питания компьютера не приводит к очистке внешней памяти. </a:t>
            </a:r>
            <a:r>
              <a:rPr lang="ru-RU" sz="2400" b="1"/>
              <a:t>Жесткий диск </a:t>
            </a:r>
            <a:r>
              <a:rPr lang="ru-RU" sz="2400"/>
              <a:t>– это чаще не один диск, а пакет (набор) дисков с магнитным покрытием, вращающихся на общей оси. Основным параметром является емкость,</a:t>
            </a:r>
            <a:br>
              <a:rPr lang="ru-RU" sz="2400"/>
            </a:br>
            <a:r>
              <a:rPr lang="ru-RU" sz="2400"/>
              <a:t>измеряемая в гигабайтах. Средний размер современного жесткого диска составляет 80 — 160 Гбайт, причем этот параметр неуклонно растет.</a:t>
            </a:r>
          </a:p>
        </p:txBody>
      </p:sp>
      <p:pic>
        <p:nvPicPr>
          <p:cNvPr id="17413" name="Picture 5" descr="Рис. 1.6 - Внешний вид современного "/>
          <p:cNvPicPr>
            <a:picLocks noChangeAspect="1" noChangeArrowheads="1"/>
          </p:cNvPicPr>
          <p:nvPr>
            <p:ph sz="half" idx="2"/>
          </p:nvPr>
        </p:nvPicPr>
        <p:blipFill>
          <a:blip r:embed="rId2" cstate="print"/>
          <a:srcRect/>
          <a:stretch>
            <a:fillRect/>
          </a:stretch>
        </p:blipFill>
        <p:spPr>
          <a:xfrm>
            <a:off x="4787900" y="2133600"/>
            <a:ext cx="4038600" cy="2817813"/>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8313" y="2060575"/>
            <a:ext cx="8229600" cy="4525963"/>
          </a:xfrm>
        </p:spPr>
        <p:txBody>
          <a:bodyPr/>
          <a:lstStyle/>
          <a:p>
            <a:pPr>
              <a:lnSpc>
                <a:spcPct val="90000"/>
              </a:lnSpc>
              <a:buFontTx/>
              <a:buNone/>
            </a:pPr>
            <a:r>
              <a:rPr lang="ru-RU" sz="2800"/>
              <a:t>	Совокупность устройств, предназначенных для автоматической или автоматизированной обработки информации называют </a:t>
            </a:r>
            <a:r>
              <a:rPr lang="ru-RU" sz="2800">
                <a:solidFill>
                  <a:srgbClr val="990000"/>
                </a:solidFill>
              </a:rPr>
              <a:t>вычислительной техникой</a:t>
            </a:r>
            <a:r>
              <a:rPr lang="ru-RU" sz="2800"/>
              <a:t>. Конкретный набор, связанных между собою устройств, называют </a:t>
            </a:r>
            <a:r>
              <a:rPr lang="ru-RU" sz="2800">
                <a:solidFill>
                  <a:srgbClr val="990000"/>
                </a:solidFill>
              </a:rPr>
              <a:t>вычислительной системой</a:t>
            </a:r>
            <a:r>
              <a:rPr lang="ru-RU" sz="2800"/>
              <a:t>. Центральным устройством большинства вычислительных систем является </a:t>
            </a:r>
            <a:r>
              <a:rPr lang="ru-RU" sz="2800">
                <a:solidFill>
                  <a:srgbClr val="990000"/>
                </a:solidFill>
              </a:rPr>
              <a:t>электронная вычислительная машина</a:t>
            </a:r>
            <a:r>
              <a:rPr lang="ru-RU" sz="2800"/>
              <a:t> (ЭВМ) или </a:t>
            </a:r>
            <a:r>
              <a:rPr lang="ru-RU" sz="2800">
                <a:solidFill>
                  <a:srgbClr val="990000"/>
                </a:solidFill>
              </a:rPr>
              <a:t>компьютер</a:t>
            </a:r>
            <a:r>
              <a:rPr lang="ru-RU" sz="2800"/>
              <a:t>.</a:t>
            </a:r>
            <a:br>
              <a:rPr lang="ru-RU" sz="2800"/>
            </a:br>
            <a:endParaRPr lang="ru-RU"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ru-RU" b="1"/>
              <a:t>Видеоадаптер</a:t>
            </a:r>
            <a:r>
              <a:rPr lang="ru-RU"/>
              <a:t> </a:t>
            </a:r>
          </a:p>
        </p:txBody>
      </p:sp>
      <p:sp>
        <p:nvSpPr>
          <p:cNvPr id="18435" name="Rectangle 3"/>
          <p:cNvSpPr>
            <a:spLocks noGrp="1" noChangeArrowheads="1"/>
          </p:cNvSpPr>
          <p:nvPr>
            <p:ph type="body" sz="half" idx="1"/>
          </p:nvPr>
        </p:nvSpPr>
        <p:spPr>
          <a:xfrm>
            <a:off x="3708400" y="1196975"/>
            <a:ext cx="5622925" cy="5472113"/>
          </a:xfrm>
        </p:spPr>
        <p:txBody>
          <a:bodyPr/>
          <a:lstStyle/>
          <a:p>
            <a:pPr>
              <a:lnSpc>
                <a:spcPct val="80000"/>
              </a:lnSpc>
              <a:buFontTx/>
              <a:buNone/>
            </a:pPr>
            <a:r>
              <a:rPr lang="ru-RU" sz="1800" b="1"/>
              <a:t>	Видеоадаптер</a:t>
            </a:r>
            <a:r>
              <a:rPr lang="ru-RU" sz="1800"/>
              <a:t> – внутренне устройство, устанавливается в один из разъемов материнской платы, и служит для обработки информации, поступающей от процессора или из ОЗУ на монитор, а также для выработки управляющих сигналов. В первых персональных компьютерах видеоадаптеров не было. Вместо них в оперативной памяти отводилась небольшая область для хранения видеоданных. Специальная микросхема (видеоконтроллер) считывала данные из ячеек видеопамяти и в соответствии с ними управляла монитором. По мере улучшения графических возможностей компьютеров область видеопамяти отделили от основной оперативной памяти и вместе с видеоконтроллером выделили в отдельный прибор, который назвали видеоадаптером. Современные видеоадаптеры имеют собственный вычислительный процессор (видеопроцессор), который снизил нагрузку на основной процессор при построении сложных изображений. </a:t>
            </a:r>
          </a:p>
        </p:txBody>
      </p:sp>
      <p:pic>
        <p:nvPicPr>
          <p:cNvPr id="18437" name="Picture 5" descr="Рис. 1.11 - Современная видеокарта "/>
          <p:cNvPicPr>
            <a:picLocks noChangeAspect="1" noChangeArrowheads="1"/>
          </p:cNvPicPr>
          <p:nvPr>
            <p:ph sz="half" idx="2"/>
          </p:nvPr>
        </p:nvPicPr>
        <p:blipFill>
          <a:blip r:embed="rId2" cstate="print"/>
          <a:srcRect/>
          <a:stretch>
            <a:fillRect/>
          </a:stretch>
        </p:blipFill>
        <p:spPr>
          <a:xfrm>
            <a:off x="0" y="4005263"/>
            <a:ext cx="4038600" cy="2613025"/>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ru-RU" b="1"/>
              <a:t>Звуковой адаптер</a:t>
            </a:r>
            <a:r>
              <a:rPr lang="ru-RU"/>
              <a:t> </a:t>
            </a:r>
          </a:p>
        </p:txBody>
      </p:sp>
      <p:sp>
        <p:nvSpPr>
          <p:cNvPr id="19459" name="Rectangle 3"/>
          <p:cNvSpPr>
            <a:spLocks noGrp="1" noChangeArrowheads="1"/>
          </p:cNvSpPr>
          <p:nvPr>
            <p:ph type="body" sz="half" idx="1"/>
          </p:nvPr>
        </p:nvSpPr>
        <p:spPr>
          <a:xfrm>
            <a:off x="0" y="1844675"/>
            <a:ext cx="9144000" cy="2405063"/>
          </a:xfrm>
        </p:spPr>
        <p:txBody>
          <a:bodyPr/>
          <a:lstStyle/>
          <a:p>
            <a:pPr>
              <a:buFontTx/>
              <a:buNone/>
            </a:pPr>
            <a:r>
              <a:rPr lang="ru-RU" sz="2400"/>
              <a:t>	</a:t>
            </a:r>
            <a:r>
              <a:rPr lang="ru-RU" sz="2000"/>
              <a:t>Для компьютеров IBM PC работа со звуком изначально не была предусмотрена. Первые десять лет существования компьютеры этой платформы считались офисной техникой и обходились без звуковых устройств. В настоящее время средства для работы со звуком считаются стандартными. Для этого на материнской плате устанавливается звуковой адаптер. </a:t>
            </a:r>
          </a:p>
        </p:txBody>
      </p:sp>
      <p:pic>
        <p:nvPicPr>
          <p:cNvPr id="19461" name="Picture 5" descr="Картинка 4 из 21476">
            <a:hlinkClick r:id="rId2"/>
          </p:cNvPr>
          <p:cNvPicPr>
            <a:picLocks noChangeAspect="1" noChangeArrowheads="1"/>
          </p:cNvPicPr>
          <p:nvPr>
            <p:ph sz="half" idx="2"/>
          </p:nvPr>
        </p:nvPicPr>
        <p:blipFill>
          <a:blip r:embed="rId3" cstate="print"/>
          <a:srcRect/>
          <a:stretch>
            <a:fillRect/>
          </a:stretch>
        </p:blipFill>
        <p:spPr>
          <a:xfrm>
            <a:off x="5076825" y="3573463"/>
            <a:ext cx="4067175" cy="2682875"/>
          </a:xfrm>
          <a:ln/>
        </p:spPr>
      </p:pic>
      <p:sp>
        <p:nvSpPr>
          <p:cNvPr id="19463" name="Text Box 7"/>
          <p:cNvSpPr txBox="1">
            <a:spLocks noChangeArrowheads="1"/>
          </p:cNvSpPr>
          <p:nvPr/>
        </p:nvSpPr>
        <p:spPr bwMode="auto">
          <a:xfrm>
            <a:off x="250825" y="4005263"/>
            <a:ext cx="5040313" cy="3238500"/>
          </a:xfrm>
          <a:prstGeom prst="rect">
            <a:avLst/>
          </a:prstGeom>
          <a:noFill/>
          <a:ln w="9525">
            <a:noFill/>
            <a:miter lim="800000"/>
            <a:headEnd/>
            <a:tailEnd/>
          </a:ln>
          <a:effectLst/>
        </p:spPr>
        <p:txBody>
          <a:bodyPr>
            <a:spAutoFit/>
          </a:bodyPr>
          <a:lstStyle/>
          <a:p>
            <a:pPr>
              <a:lnSpc>
                <a:spcPct val="80000"/>
              </a:lnSpc>
              <a:spcBef>
                <a:spcPct val="20000"/>
              </a:spcBef>
            </a:pPr>
            <a:r>
              <a:rPr lang="ru-RU" sz="2000"/>
              <a:t>Он может быть интегрирован в чипсете материнской платы или выполнен как отдельная подключаемая плата, которая называется звуковой картой.</a:t>
            </a:r>
            <a:br>
              <a:rPr lang="ru-RU" sz="2000"/>
            </a:br>
            <a:r>
              <a:rPr lang="ru-RU" sz="2000"/>
              <a:t>Разъемы звуковой карты выведены на заднюю стенку компьютера. Для воспроизведения звука к ним подключают звуковые колонки или наушники. Отдельный разъем предназначен для подключения микрофона. </a:t>
            </a:r>
          </a:p>
          <a:p>
            <a:pPr>
              <a:spcBef>
                <a:spcPct val="50000"/>
              </a:spcBef>
            </a:pPr>
            <a:endParaRPr lang="ru-RU"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ru-RU" b="1"/>
              <a:t>Сетевая карта</a:t>
            </a:r>
            <a:r>
              <a:rPr lang="ru-RU"/>
              <a:t> </a:t>
            </a:r>
          </a:p>
        </p:txBody>
      </p:sp>
      <p:sp>
        <p:nvSpPr>
          <p:cNvPr id="20483" name="Rectangle 3"/>
          <p:cNvSpPr>
            <a:spLocks noGrp="1" noChangeArrowheads="1"/>
          </p:cNvSpPr>
          <p:nvPr>
            <p:ph type="body" sz="half" idx="1"/>
          </p:nvPr>
        </p:nvSpPr>
        <p:spPr>
          <a:xfrm>
            <a:off x="250825" y="1341438"/>
            <a:ext cx="8686800" cy="2765425"/>
          </a:xfrm>
        </p:spPr>
        <p:txBody>
          <a:bodyPr/>
          <a:lstStyle/>
          <a:p>
            <a:pPr>
              <a:lnSpc>
                <a:spcPct val="90000"/>
              </a:lnSpc>
            </a:pPr>
            <a:r>
              <a:rPr lang="ru-RU" sz="2000" b="1"/>
              <a:t>Сетевая карта</a:t>
            </a:r>
            <a:r>
              <a:rPr lang="ru-RU" sz="2000"/>
              <a:t> (или карта связи по локальной сети) служит для связи компьютеров в пределах одного предприятия, отдела или помещения находящихся на расстоянии не более 150 метров друг от друга. </a:t>
            </a:r>
            <a:br>
              <a:rPr lang="ru-RU" sz="2000"/>
            </a:br>
            <a:r>
              <a:rPr lang="ru-RU" sz="2000"/>
              <a:t>При наличии специальных дополнительных устройств можно организовать связь компьютеров и на большие расстояния. </a:t>
            </a:r>
          </a:p>
          <a:p>
            <a:pPr>
              <a:lnSpc>
                <a:spcPct val="90000"/>
              </a:lnSpc>
            </a:pPr>
            <a:r>
              <a:rPr lang="ru-RU" sz="2000"/>
              <a:t>Основным параметром сетевой карты является скорость передачи информации и измеряется она в мегабайтах в секунду. Типовая норма от 10 до 100 мегабайт в секунду.</a:t>
            </a:r>
          </a:p>
        </p:txBody>
      </p:sp>
      <p:pic>
        <p:nvPicPr>
          <p:cNvPr id="20485" name="Picture 5" descr="Картинка 2 из 116882">
            <a:hlinkClick r:id="rId2"/>
          </p:cNvPr>
          <p:cNvPicPr>
            <a:picLocks noChangeAspect="1" noChangeArrowheads="1"/>
          </p:cNvPicPr>
          <p:nvPr>
            <p:ph sz="half" idx="2"/>
          </p:nvPr>
        </p:nvPicPr>
        <p:blipFill>
          <a:blip r:embed="rId3" cstate="print"/>
          <a:srcRect/>
          <a:stretch>
            <a:fillRect/>
          </a:stretch>
        </p:blipFill>
        <p:spPr>
          <a:xfrm>
            <a:off x="2051050" y="4111625"/>
            <a:ext cx="4038600" cy="2746375"/>
          </a:xfr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ru-RU" b="1"/>
              <a:t>Дисковод CD-ROM</a:t>
            </a:r>
            <a:r>
              <a:rPr lang="ru-RU"/>
              <a:t> </a:t>
            </a:r>
          </a:p>
        </p:txBody>
      </p:sp>
      <p:sp>
        <p:nvSpPr>
          <p:cNvPr id="21507" name="Rectangle 3"/>
          <p:cNvSpPr>
            <a:spLocks noGrp="1" noChangeArrowheads="1"/>
          </p:cNvSpPr>
          <p:nvPr>
            <p:ph type="body" sz="half" idx="1"/>
          </p:nvPr>
        </p:nvSpPr>
        <p:spPr>
          <a:xfrm>
            <a:off x="3132138" y="1341438"/>
            <a:ext cx="5761037" cy="5111750"/>
          </a:xfrm>
        </p:spPr>
        <p:txBody>
          <a:bodyPr/>
          <a:lstStyle/>
          <a:p>
            <a:pPr>
              <a:lnSpc>
                <a:spcPct val="90000"/>
              </a:lnSpc>
            </a:pPr>
            <a:r>
              <a:rPr lang="ru-RU" sz="2400"/>
              <a:t>Для транспортировки данных используют дискеты и компакт-диски CD-ROM. </a:t>
            </a:r>
            <a:br>
              <a:rPr lang="ru-RU" sz="2400"/>
            </a:br>
            <a:r>
              <a:rPr lang="ru-RU" sz="2400"/>
              <a:t>Для чтения компакт-дисков служат дисководы CD-ROM. Основной параметр дисковода CD-ROM— скорость чтения. Она измеряется в кратных единицах. За единицу принята скорость чтения, утвержденная в середине 80-х гг. для музыкальных компакт-дисков (аудиодисков). Современные дисководы CD-ROM обеспечивают скорость чтения 40х - 52х.</a:t>
            </a:r>
          </a:p>
        </p:txBody>
      </p:sp>
      <p:pic>
        <p:nvPicPr>
          <p:cNvPr id="21509" name="Picture 5" descr="Рис. 1.10 - Общий вид накопителя CD-ROM"/>
          <p:cNvPicPr>
            <a:picLocks noChangeAspect="1" noChangeArrowheads="1"/>
          </p:cNvPicPr>
          <p:nvPr>
            <p:ph sz="half" idx="2"/>
          </p:nvPr>
        </p:nvPicPr>
        <p:blipFill>
          <a:blip r:embed="rId2" cstate="print"/>
          <a:srcRect/>
          <a:stretch>
            <a:fillRect/>
          </a:stretch>
        </p:blipFill>
        <p:spPr>
          <a:xfrm>
            <a:off x="323850" y="3213100"/>
            <a:ext cx="2952750" cy="2249488"/>
          </a:xfrm>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ru-RU" b="1"/>
              <a:t>Коммуникационные порты</a:t>
            </a:r>
            <a:r>
              <a:rPr lang="ru-RU"/>
              <a:t> </a:t>
            </a:r>
          </a:p>
        </p:txBody>
      </p:sp>
      <p:sp>
        <p:nvSpPr>
          <p:cNvPr id="22531" name="Rectangle 3"/>
          <p:cNvSpPr>
            <a:spLocks noGrp="1" noChangeArrowheads="1"/>
          </p:cNvSpPr>
          <p:nvPr>
            <p:ph type="body" idx="1"/>
          </p:nvPr>
        </p:nvSpPr>
        <p:spPr/>
        <p:txBody>
          <a:bodyPr/>
          <a:lstStyle/>
          <a:p>
            <a:pPr>
              <a:lnSpc>
                <a:spcPct val="90000"/>
              </a:lnSpc>
              <a:buFontTx/>
              <a:buNone/>
            </a:pPr>
            <a:r>
              <a:rPr lang="ru-RU"/>
              <a:t>	Для связи с другими устройствами, например принтером, сканером, клавиатурой, мышью и т. п., компьютер оснащается так называемыми портами. Порт — это не просто разъем для подключения внешнего оборудования, хотя порт и заканчивается разъемом. Порт — более сложное устройство, чем просто разъем, имеющее свои микросхемы и управляемое программно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ru-RU" sz="4000"/>
              <a:t>Примеры портов:</a:t>
            </a:r>
            <a:br>
              <a:rPr lang="ru-RU" sz="4000"/>
            </a:br>
            <a:endParaRPr lang="ru-RU" sz="4000"/>
          </a:p>
        </p:txBody>
      </p:sp>
      <p:sp>
        <p:nvSpPr>
          <p:cNvPr id="23555" name="Rectangle 3"/>
          <p:cNvSpPr>
            <a:spLocks noGrp="1" noChangeArrowheads="1"/>
          </p:cNvSpPr>
          <p:nvPr>
            <p:ph type="body" sz="half" idx="1"/>
          </p:nvPr>
        </p:nvSpPr>
        <p:spPr>
          <a:xfrm>
            <a:off x="925513" y="1412875"/>
            <a:ext cx="8218487" cy="2981325"/>
          </a:xfrm>
        </p:spPr>
        <p:txBody>
          <a:bodyPr/>
          <a:lstStyle/>
          <a:p>
            <a:r>
              <a:rPr lang="ru-RU" sz="2800"/>
              <a:t>COM (последовательный порт)</a:t>
            </a:r>
            <a:br>
              <a:rPr lang="ru-RU" sz="2800"/>
            </a:br>
            <a:r>
              <a:rPr lang="ru-RU" sz="2800"/>
              <a:t>• LTP (параллельный порт)</a:t>
            </a:r>
            <a:br>
              <a:rPr lang="ru-RU" sz="2800"/>
            </a:br>
            <a:r>
              <a:rPr lang="ru-RU" sz="2800"/>
              <a:t>• USB (последовательный с высокой производительностью)</a:t>
            </a:r>
            <a:br>
              <a:rPr lang="ru-RU" sz="2800"/>
            </a:br>
            <a:r>
              <a:rPr lang="ru-RU" sz="2800"/>
              <a:t>• PS/2 (универсальный для подключения мыши и клавиатуры) </a:t>
            </a:r>
          </a:p>
        </p:txBody>
      </p:sp>
      <p:pic>
        <p:nvPicPr>
          <p:cNvPr id="23556" name="Picture 4" descr="5"/>
          <p:cNvPicPr>
            <a:picLocks noChangeAspect="1" noChangeArrowheads="1"/>
          </p:cNvPicPr>
          <p:nvPr>
            <p:ph sz="half" idx="2"/>
          </p:nvPr>
        </p:nvPicPr>
        <p:blipFill>
          <a:blip r:embed="rId2" cstate="print">
            <a:lum contrast="36000"/>
          </a:blip>
          <a:srcRect/>
          <a:stretch>
            <a:fillRect/>
          </a:stretch>
        </p:blipFill>
        <p:spPr>
          <a:xfrm>
            <a:off x="1042988" y="4149725"/>
            <a:ext cx="6408737" cy="2597150"/>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pPr>
              <a:buFontTx/>
              <a:buNone/>
            </a:pPr>
            <a:r>
              <a:rPr lang="ru-RU"/>
              <a:t>	Кроме универсальных коммуникационных портов, предназначенных для любого оборудования, компьютер имеет два специализированных порта для подключения мыши и клавиатуры – это порты PS/2. Другие устройства к этим портам не подключаются.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сист блок "/>
          <p:cNvPicPr>
            <a:picLocks noGrp="1" noChangeAspect="1" noChangeArrowheads="1"/>
          </p:cNvPicPr>
          <p:nvPr>
            <p:ph idx="1"/>
          </p:nvPr>
        </p:nvPicPr>
        <p:blipFill>
          <a:blip r:embed="rId2" cstate="print">
            <a:clrChange>
              <a:clrFrom>
                <a:srgbClr val="FFFFFF"/>
              </a:clrFrom>
              <a:clrTo>
                <a:srgbClr val="FFFFFF">
                  <a:alpha val="0"/>
                </a:srgbClr>
              </a:clrTo>
            </a:clrChange>
            <a:lum contrast="6000"/>
          </a:blip>
          <a:srcRect t="1483"/>
          <a:stretch>
            <a:fillRect/>
          </a:stretch>
        </p:blipFill>
        <p:spPr>
          <a:xfrm>
            <a:off x="611188" y="-38100"/>
            <a:ext cx="7777162" cy="67040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ppt_x</p:attrName>
                                        </p:attrNameLst>
                                      </p:cBhvr>
                                      <p:tavLst>
                                        <p:tav tm="0">
                                          <p:val>
                                            <p:strVal val="#ppt_x-.2"/>
                                          </p:val>
                                        </p:tav>
                                        <p:tav tm="100000">
                                          <p:val>
                                            <p:strVal val="#ppt_x"/>
                                          </p:val>
                                        </p:tav>
                                      </p:tavLst>
                                    </p:anim>
                                    <p:anim calcmode="lin" valueType="num">
                                      <p:cBhvr>
                                        <p:cTn id="8" dur="500" fill="hold"/>
                                        <p:tgtEl>
                                          <p:spTgt spid="33794"/>
                                        </p:tgtEl>
                                        <p:attrNameLst>
                                          <p:attrName>ppt_y</p:attrName>
                                        </p:attrNameLst>
                                      </p:cBhvr>
                                      <p:tavLst>
                                        <p:tav tm="0">
                                          <p:val>
                                            <p:strVal val="#ppt_y"/>
                                          </p:val>
                                        </p:tav>
                                        <p:tav tm="100000">
                                          <p:val>
                                            <p:strVal val="#ppt_y"/>
                                          </p:val>
                                        </p:tav>
                                      </p:tavLst>
                                    </p:anim>
                                    <p:animEffect transition="in" filter="wipe(right)" prLst="gradientSize: 0.1">
                                      <p:cBhvr>
                                        <p:cTn id="9"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ru-RU"/>
              <a:t>Архитектура компьютера </a:t>
            </a:r>
          </a:p>
        </p:txBody>
      </p:sp>
      <p:sp>
        <p:nvSpPr>
          <p:cNvPr id="4099" name="Rectangle 3"/>
          <p:cNvSpPr>
            <a:spLocks noGrp="1" noChangeArrowheads="1"/>
          </p:cNvSpPr>
          <p:nvPr>
            <p:ph type="body" sz="half" idx="1"/>
          </p:nvPr>
        </p:nvSpPr>
        <p:spPr>
          <a:xfrm>
            <a:off x="323850" y="1557338"/>
            <a:ext cx="8820150" cy="4525962"/>
          </a:xfrm>
        </p:spPr>
        <p:txBody>
          <a:bodyPr/>
          <a:lstStyle/>
          <a:p>
            <a:r>
              <a:rPr lang="ru-RU" sz="2800" b="1"/>
              <a:t>Компьютер</a:t>
            </a:r>
            <a:r>
              <a:rPr lang="ru-RU" sz="2800"/>
              <a:t> - это электронное устройство, которое выполняет операции ввода информации, хранения и обработки ее по определенной программе, вывод полученных результатов в форме, пригодной для восприятия человеком. </a:t>
            </a:r>
          </a:p>
        </p:txBody>
      </p:sp>
      <p:pic>
        <p:nvPicPr>
          <p:cNvPr id="4101" name="Picture 5" descr="76932129_large_komp"/>
          <p:cNvPicPr>
            <a:picLocks noChangeAspect="1" noChangeArrowheads="1"/>
          </p:cNvPicPr>
          <p:nvPr>
            <p:ph sz="half" idx="2"/>
          </p:nvPr>
        </p:nvPicPr>
        <p:blipFill>
          <a:blip r:embed="rId2" cstate="print"/>
          <a:srcRect/>
          <a:stretch>
            <a:fillRect/>
          </a:stretch>
        </p:blipFill>
        <p:spPr>
          <a:xfrm>
            <a:off x="1476375" y="3829050"/>
            <a:ext cx="4038600" cy="3028950"/>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truk"/>
          <p:cNvPicPr>
            <a:picLocks noChangeAspect="1" noChangeArrowheads="1"/>
          </p:cNvPicPr>
          <p:nvPr/>
        </p:nvPicPr>
        <p:blipFill>
          <a:blip r:embed="rId2" cstate="print"/>
          <a:srcRect/>
          <a:stretch>
            <a:fillRect/>
          </a:stretch>
        </p:blipFill>
        <p:spPr bwMode="auto">
          <a:xfrm>
            <a:off x="179388" y="692150"/>
            <a:ext cx="8713787" cy="5962650"/>
          </a:xfrm>
          <a:prstGeom prst="rect">
            <a:avLst/>
          </a:prstGeom>
          <a:noFill/>
        </p:spPr>
      </p:pic>
      <p:sp>
        <p:nvSpPr>
          <p:cNvPr id="6150" name="Rectangle 6"/>
          <p:cNvSpPr>
            <a:spLocks noGrp="1" noChangeArrowheads="1"/>
          </p:cNvSpPr>
          <p:nvPr>
            <p:ph type="title"/>
          </p:nvPr>
        </p:nvSpPr>
        <p:spPr/>
        <p:txBody>
          <a:bodyPr/>
          <a:lstStyle/>
          <a:p>
            <a:r>
              <a:rPr lang="ru-RU" sz="4000" b="1">
                <a:solidFill>
                  <a:schemeClr val="tx1"/>
                </a:solidFill>
                <a:effectLst>
                  <a:outerShdw blurRad="38100" dist="38100" dir="2700000" algn="tl">
                    <a:srgbClr val="C0C0C0"/>
                  </a:outerShdw>
                </a:effectLst>
              </a:rPr>
              <a:t>Общая структурная схема компьютера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765175"/>
            <a:ext cx="8229600" cy="1143000"/>
          </a:xfrm>
        </p:spPr>
        <p:txBody>
          <a:bodyPr/>
          <a:lstStyle/>
          <a:p>
            <a:r>
              <a:rPr lang="ru-RU" sz="4000"/>
              <a:t>За любую из названных операций отвечают специальные блоки компьютера: </a:t>
            </a:r>
          </a:p>
        </p:txBody>
      </p:sp>
      <p:sp>
        <p:nvSpPr>
          <p:cNvPr id="5123" name="Rectangle 3"/>
          <p:cNvSpPr>
            <a:spLocks noGrp="1" noChangeArrowheads="1"/>
          </p:cNvSpPr>
          <p:nvPr>
            <p:ph type="body" idx="1"/>
          </p:nvPr>
        </p:nvSpPr>
        <p:spPr>
          <a:xfrm>
            <a:off x="395288" y="3141663"/>
            <a:ext cx="8229600" cy="3716337"/>
          </a:xfrm>
        </p:spPr>
        <p:txBody>
          <a:bodyPr/>
          <a:lstStyle/>
          <a:p>
            <a:r>
              <a:rPr lang="ru-RU"/>
              <a:t>устройство ввода, </a:t>
            </a:r>
          </a:p>
          <a:p>
            <a:r>
              <a:rPr lang="ru-RU"/>
              <a:t>центральный процессор, </a:t>
            </a:r>
          </a:p>
          <a:p>
            <a:r>
              <a:rPr lang="ru-RU"/>
              <a:t>запоминающее устройство, </a:t>
            </a:r>
          </a:p>
          <a:p>
            <a:r>
              <a:rPr lang="ru-RU"/>
              <a:t>устройство вывода.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Картинка 4 из 7573">
            <a:hlinkClick r:id="rId2"/>
          </p:cNvPr>
          <p:cNvPicPr>
            <a:picLocks noChangeAspect="1" noChangeArrowheads="1"/>
          </p:cNvPicPr>
          <p:nvPr/>
        </p:nvPicPr>
        <p:blipFill>
          <a:blip r:embed="rId3" cstate="print"/>
          <a:srcRect/>
          <a:stretch>
            <a:fillRect/>
          </a:stretch>
        </p:blipFill>
        <p:spPr bwMode="auto">
          <a:xfrm>
            <a:off x="827088" y="549275"/>
            <a:ext cx="7058025" cy="56356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sz="4000"/>
              <a:t>Современную архитектуру компьютера определяют следующие принципы: </a:t>
            </a:r>
          </a:p>
        </p:txBody>
      </p:sp>
      <p:sp>
        <p:nvSpPr>
          <p:cNvPr id="8195" name="Rectangle 3"/>
          <p:cNvSpPr>
            <a:spLocks noGrp="1" noChangeArrowheads="1"/>
          </p:cNvSpPr>
          <p:nvPr>
            <p:ph type="body" idx="1"/>
          </p:nvPr>
        </p:nvSpPr>
        <p:spPr>
          <a:xfrm>
            <a:off x="468313" y="1989138"/>
            <a:ext cx="8229600" cy="4525962"/>
          </a:xfrm>
        </p:spPr>
        <p:txBody>
          <a:bodyPr/>
          <a:lstStyle/>
          <a:p>
            <a:pPr marL="381000" indent="-381000">
              <a:lnSpc>
                <a:spcPct val="80000"/>
              </a:lnSpc>
              <a:buFontTx/>
              <a:buAutoNum type="arabicPeriod"/>
            </a:pPr>
            <a:r>
              <a:rPr lang="ru-RU" sz="2000" b="1"/>
              <a:t>Принцип программного управления.</a:t>
            </a:r>
            <a:r>
              <a:rPr lang="ru-RU" sz="2000"/>
              <a:t> Обеспечивает автоматизацию процесса вычислений на ЭВМ. Согласно этому принципу, для решения каждой задачи составляется программа, которая определяет последовательность действий компьютера. Эффективность программного управления будет выше при решении задачи этой же программой много раз (хотя и с разными начальными данными). </a:t>
            </a:r>
          </a:p>
          <a:p>
            <a:pPr marL="381000" indent="-381000">
              <a:lnSpc>
                <a:spcPct val="80000"/>
              </a:lnSpc>
              <a:buFontTx/>
              <a:buAutoNum type="arabicPeriod"/>
            </a:pPr>
            <a:r>
              <a:rPr lang="ru-RU" sz="2000" b="1"/>
              <a:t>Принцип программы, сохраняемой в памяти.</a:t>
            </a:r>
            <a:r>
              <a:rPr lang="ru-RU" sz="2000"/>
              <a:t> Согласно этому принципу, команды программы подаются, как и данные, в виде чисел и обрабатываются так же, как и числа, а сама программа перед выполнением загружается в оперативную память, что ускоряет процесс ее выполнения. </a:t>
            </a:r>
          </a:p>
          <a:p>
            <a:pPr marL="381000" indent="-381000">
              <a:lnSpc>
                <a:spcPct val="80000"/>
              </a:lnSpc>
              <a:buFontTx/>
              <a:buAutoNum type="arabicPeriod"/>
            </a:pPr>
            <a:r>
              <a:rPr lang="ru-RU" sz="2000" b="1"/>
              <a:t>Принцип произвольного доступа к памяти.</a:t>
            </a:r>
            <a:r>
              <a:rPr lang="ru-RU" sz="2000"/>
              <a:t> В соответствии с этим принципом, элементы программ и данных могут записываться в произвольное место оперативной памяти, что позволяет обратиться по любому заданному адресу (к конкретному участку памяти) без просмотра предыдущих.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pPr>
              <a:lnSpc>
                <a:spcPct val="90000"/>
              </a:lnSpc>
              <a:buFontTx/>
              <a:buNone/>
            </a:pPr>
            <a:r>
              <a:rPr lang="ru-RU" sz="2800"/>
              <a:t>	На основании этих принципов можно утверждать, что современный компьютер - техническое устройство, которое после ввода в память начальных данных в виде цифровых кодов и программы их обработки, выраженной тоже цифровыми кодами, способно автоматически осуществить вычислительный процесс, заданный программой, и выдать готовые результаты решения задачи в форме, пригодной для восприятия человеком.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23850" y="1844675"/>
            <a:ext cx="8485188" cy="3314700"/>
          </a:xfrm>
        </p:spPr>
        <p:txBody>
          <a:bodyPr/>
          <a:lstStyle/>
          <a:p>
            <a:pPr algn="ctr">
              <a:lnSpc>
                <a:spcPct val="90000"/>
              </a:lnSpc>
              <a:buFontTx/>
              <a:buNone/>
            </a:pPr>
            <a:r>
              <a:rPr lang="ru-RU" sz="3600"/>
              <a:t>Данные, управляющие сигналы, адреса должны передаваться от одного устройства к другому. </a:t>
            </a:r>
          </a:p>
          <a:p>
            <a:pPr algn="ctr">
              <a:lnSpc>
                <a:spcPct val="90000"/>
              </a:lnSpc>
              <a:buFontTx/>
              <a:buNone/>
            </a:pPr>
            <a:r>
              <a:rPr lang="ru-RU" sz="3600"/>
              <a:t>Следовательно, в компьютере должно быть некое устройство, которое организует передачу информации между всеми его составными частями. Эти функции выполняет </a:t>
            </a:r>
            <a:r>
              <a:rPr lang="ru-RU" sz="3600" b="1" i="1">
                <a:effectLst>
                  <a:outerShdw blurRad="38100" dist="38100" dir="2700000" algn="tl">
                    <a:srgbClr val="C0C0C0"/>
                  </a:outerShdw>
                </a:effectLst>
              </a:rPr>
              <a:t>системная шина.</a:t>
            </a:r>
            <a:r>
              <a:rPr lang="ru-RU" sz="3600"/>
              <a:t> </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TotalTime>
  <Words>409</Words>
  <Application>Microsoft Office PowerPoint</Application>
  <PresentationFormat>Экран (4:3)</PresentationFormat>
  <Paragraphs>65</Paragraphs>
  <Slides>27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Times New Roman</vt:lpstr>
      <vt:lpstr>Оформление по умолчанию</vt:lpstr>
      <vt:lpstr>Архитектура ЭВМ </vt:lpstr>
      <vt:lpstr>Слайд 2</vt:lpstr>
      <vt:lpstr>Архитектура компьютера </vt:lpstr>
      <vt:lpstr>Общая структурная схема компьютера</vt:lpstr>
      <vt:lpstr>За любую из названных операций отвечают специальные блоки компьютера: </vt:lpstr>
      <vt:lpstr>Слайд 6</vt:lpstr>
      <vt:lpstr>Современную архитектуру компьютера определяют следующие принципы: </vt:lpstr>
      <vt:lpstr>Слайд 8</vt:lpstr>
      <vt:lpstr>Слайд 9</vt:lpstr>
      <vt:lpstr>Системная шина</vt:lpstr>
      <vt:lpstr>Слайд 11</vt:lpstr>
      <vt:lpstr>Системная шина предназначена для передачи информации, закодированной в двоичном коде. Характеристика системной шины, определяющая количество бит информации, передаваемых одновременно, называется разрядностью.</vt:lpstr>
      <vt:lpstr>Внутренние устройства компьютера </vt:lpstr>
      <vt:lpstr>Системный блок </vt:lpstr>
      <vt:lpstr>Материнская плата </vt:lpstr>
      <vt:lpstr>Процессор</vt:lpstr>
      <vt:lpstr>Слайд 17</vt:lpstr>
      <vt:lpstr>Оперативная память (ОЗУ) </vt:lpstr>
      <vt:lpstr>Слайд 19</vt:lpstr>
      <vt:lpstr>Видеоадаптер </vt:lpstr>
      <vt:lpstr>Звуковой адаптер </vt:lpstr>
      <vt:lpstr>Сетевая карта </vt:lpstr>
      <vt:lpstr>Дисковод CD-ROM </vt:lpstr>
      <vt:lpstr>Коммуникационные порты </vt:lpstr>
      <vt:lpstr>Примеры портов: </vt:lpstr>
      <vt:lpstr>Слайд 26</vt:lpstr>
      <vt:lpstr>Слайд 27</vt:lpstr>
    </vt:vector>
  </TitlesOfParts>
  <Company>vspu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Архитектура ЭВМ</dc:title>
  <dc:creator>Yznaika.com</dc:creator>
  <cp:lastModifiedBy>Александр</cp:lastModifiedBy>
  <cp:revision>7</cp:revision>
  <dcterms:created xsi:type="dcterms:W3CDTF">2011-09-10T14:03:44Z</dcterms:created>
  <dcterms:modified xsi:type="dcterms:W3CDTF">2014-12-29T16:21:03Z</dcterms:modified>
</cp:coreProperties>
</file>