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340" r:id="rId2"/>
    <p:sldId id="322" r:id="rId3"/>
    <p:sldId id="335" r:id="rId4"/>
    <p:sldId id="283" r:id="rId5"/>
    <p:sldId id="354" r:id="rId6"/>
    <p:sldId id="279" r:id="rId7"/>
    <p:sldId id="329" r:id="rId8"/>
    <p:sldId id="327" r:id="rId9"/>
    <p:sldId id="333" r:id="rId10"/>
    <p:sldId id="336" r:id="rId11"/>
    <p:sldId id="349" r:id="rId12"/>
    <p:sldId id="343" r:id="rId13"/>
    <p:sldId id="337" r:id="rId14"/>
    <p:sldId id="280" r:id="rId15"/>
    <p:sldId id="338" r:id="rId16"/>
    <p:sldId id="357" r:id="rId17"/>
    <p:sldId id="358" r:id="rId18"/>
    <p:sldId id="350" r:id="rId19"/>
    <p:sldId id="352" r:id="rId20"/>
    <p:sldId id="353" r:id="rId21"/>
    <p:sldId id="351" r:id="rId22"/>
    <p:sldId id="346" r:id="rId23"/>
    <p:sldId id="348" r:id="rId24"/>
    <p:sldId id="341" r:id="rId25"/>
    <p:sldId id="35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E9BD"/>
    <a:srgbClr val="000066"/>
    <a:srgbClr val="5B79D7"/>
    <a:srgbClr val="003192"/>
    <a:srgbClr val="004992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87" autoAdjust="0"/>
    <p:restoredTop sz="94660"/>
  </p:normalViewPr>
  <p:slideViewPr>
    <p:cSldViewPr snapToGrid="0">
      <p:cViewPr>
        <p:scale>
          <a:sx n="106" d="100"/>
          <a:sy n="106" d="100"/>
        </p:scale>
        <p:origin x="-1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C9AED33-A4AC-411C-86B9-58AF22EFF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FC007-8724-4481-8933-936F00B6D9C1}" type="slidenum">
              <a:rPr lang="ru-RU"/>
              <a:pPr/>
              <a:t>6</a:t>
            </a:fld>
            <a:endParaRPr lang="ru-RU"/>
          </a:p>
        </p:txBody>
      </p:sp>
      <p:sp>
        <p:nvSpPr>
          <p:cNvPr id="28675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z="700" b="1" smtClean="0">
                <a:latin typeface="Arial" charset="0"/>
              </a:rPr>
              <a:t>Компьютерные сети</a:t>
            </a:r>
            <a:br>
              <a:rPr lang="ru-RU" sz="700" b="1" smtClean="0">
                <a:latin typeface="Arial" charset="0"/>
              </a:rPr>
            </a:br>
            <a:r>
              <a:rPr lang="ru-RU" sz="700" b="1" smtClean="0">
                <a:latin typeface="Arial" charset="0"/>
              </a:rPr>
              <a:t> Типы сетей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48778-D2DA-4CD0-9CD4-485B2E583666}" type="slidenum">
              <a:rPr lang="ru-RU"/>
              <a:pPr/>
              <a:t>7</a:t>
            </a:fld>
            <a:endParaRPr lang="ru-RU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z="700" b="1" smtClean="0">
                <a:latin typeface="Arial" charset="0"/>
              </a:rPr>
              <a:t>Компьютерные сети</a:t>
            </a:r>
            <a:br>
              <a:rPr lang="ru-RU" sz="700" b="1" smtClean="0">
                <a:latin typeface="Arial" charset="0"/>
              </a:rPr>
            </a:br>
            <a:r>
              <a:rPr lang="ru-RU" sz="700" b="1" smtClean="0">
                <a:latin typeface="Arial" charset="0"/>
              </a:rPr>
              <a:t> Типы сетей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21CB4-854A-4F16-9D26-F4D2112EFEF4}" type="slidenum">
              <a:rPr lang="ru-RU"/>
              <a:pPr/>
              <a:t>8</a:t>
            </a:fld>
            <a:endParaRPr lang="ru-RU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z="700" b="1" smtClean="0">
                <a:latin typeface="Arial" charset="0"/>
              </a:rPr>
              <a:t>Компьютерные сети</a:t>
            </a:r>
            <a:br>
              <a:rPr lang="ru-RU" sz="700" b="1" smtClean="0">
                <a:latin typeface="Arial" charset="0"/>
              </a:rPr>
            </a:br>
            <a:r>
              <a:rPr lang="ru-RU" sz="700" b="1" smtClean="0">
                <a:latin typeface="Arial" charset="0"/>
              </a:rPr>
              <a:t> Типы сетей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77EE2-E8AF-4E09-B35F-ED4A4028EE71}" type="slidenum">
              <a:rPr lang="ru-RU"/>
              <a:pPr/>
              <a:t>9</a:t>
            </a:fld>
            <a:endParaRPr lang="ru-RU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z="700" b="1" smtClean="0">
                <a:latin typeface="Arial" charset="0"/>
              </a:rPr>
              <a:t>Компьютерные сети</a:t>
            </a:r>
            <a:br>
              <a:rPr lang="ru-RU" sz="700" b="1" smtClean="0">
                <a:latin typeface="Arial" charset="0"/>
              </a:rPr>
            </a:br>
            <a:r>
              <a:rPr lang="ru-RU" sz="700" b="1" smtClean="0">
                <a:latin typeface="Arial" charset="0"/>
              </a:rPr>
              <a:t> Типы сетей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B5BE1-87F2-4EB0-966A-E8A08133DFBB}" type="slidenum">
              <a:rPr lang="ru-RU"/>
              <a:pPr/>
              <a:t>10</a:t>
            </a:fld>
            <a:endParaRPr lang="ru-RU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z="700" b="1" smtClean="0">
                <a:latin typeface="Arial" charset="0"/>
              </a:rPr>
              <a:t>Компьютерные сети</a:t>
            </a:r>
            <a:br>
              <a:rPr lang="ru-RU" sz="700" b="1" smtClean="0">
                <a:latin typeface="Arial" charset="0"/>
              </a:rPr>
            </a:br>
            <a:r>
              <a:rPr lang="ru-RU" sz="700" b="1" smtClean="0">
                <a:latin typeface="Arial" charset="0"/>
              </a:rPr>
              <a:t> Типы сетей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/>
          <p:cNvSpPr txBox="1">
            <a:spLocks noChangeArrowheads="1"/>
          </p:cNvSpPr>
          <p:nvPr userDrawn="1"/>
        </p:nvSpPr>
        <p:spPr bwMode="auto">
          <a:xfrm>
            <a:off x="153988" y="6099175"/>
            <a:ext cx="28971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>
                <a:solidFill>
                  <a:srgbClr val="5B79D7"/>
                </a:solidFill>
                <a:latin typeface="Arial" charset="0"/>
              </a:rPr>
              <a:t>Сидорова Л.В., БГУ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BF5FB"/>
            </a:gs>
          </a:gsLst>
          <a:lin ang="540000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8.png"/><Relationship Id="rId5" Type="http://schemas.openxmlformats.org/officeDocument/2006/relationships/image" Target="../media/image32.png"/><Relationship Id="rId10" Type="http://schemas.openxmlformats.org/officeDocument/2006/relationships/image" Target="../media/image7.png"/><Relationship Id="rId4" Type="http://schemas.openxmlformats.org/officeDocument/2006/relationships/image" Target="../media/image18.gif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7.png"/><Relationship Id="rId18" Type="http://schemas.openxmlformats.org/officeDocument/2006/relationships/slide" Target="slide24.xml"/><Relationship Id="rId3" Type="http://schemas.openxmlformats.org/officeDocument/2006/relationships/slide" Target="slide8.xml"/><Relationship Id="rId7" Type="http://schemas.openxmlformats.org/officeDocument/2006/relationships/slide" Target="slide6.xml"/><Relationship Id="rId12" Type="http://schemas.openxmlformats.org/officeDocument/2006/relationships/image" Target="../media/image6.png"/><Relationship Id="rId17" Type="http://schemas.openxmlformats.org/officeDocument/2006/relationships/slide" Target="slide19.xml"/><Relationship Id="rId2" Type="http://schemas.openxmlformats.org/officeDocument/2006/relationships/image" Target="../media/image3.jpeg"/><Relationship Id="rId16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5.png"/><Relationship Id="rId5" Type="http://schemas.openxmlformats.org/officeDocument/2006/relationships/slide" Target="slide11.xml"/><Relationship Id="rId15" Type="http://schemas.openxmlformats.org/officeDocument/2006/relationships/slide" Target="slide3.xml"/><Relationship Id="rId10" Type="http://schemas.openxmlformats.org/officeDocument/2006/relationships/image" Target="../media/image4.png"/><Relationship Id="rId4" Type="http://schemas.openxmlformats.org/officeDocument/2006/relationships/slide" Target="slide4.xml"/><Relationship Id="rId9" Type="http://schemas.openxmlformats.org/officeDocument/2006/relationships/slide" Target="slide13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gif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39.jpe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 descr="Точечная сетка"/>
          <p:cNvSpPr>
            <a:spLocks noChangeArrowheads="1"/>
          </p:cNvSpPr>
          <p:nvPr/>
        </p:nvSpPr>
        <p:spPr bwMode="auto">
          <a:xfrm>
            <a:off x="0" y="4140200"/>
            <a:ext cx="9144000" cy="22780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31750" y="4238625"/>
            <a:ext cx="9112250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0" scaled="1"/>
          </a:gradFill>
          <a:ln w="9525">
            <a:solidFill>
              <a:srgbClr val="7999D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 flipV="1">
            <a:off x="168275" y="6832600"/>
            <a:ext cx="2763838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B2CAE8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3114675" y="6210300"/>
            <a:ext cx="5991225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0" scaled="1"/>
          </a:gradFill>
          <a:ln w="9525" algn="ctr">
            <a:solidFill>
              <a:srgbClr val="7999D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0851" name="WordArt 19"/>
          <p:cNvSpPr>
            <a:spLocks noChangeArrowheads="1" noChangeShapeType="1" noTextEdit="1"/>
          </p:cNvSpPr>
          <p:nvPr/>
        </p:nvSpPr>
        <p:spPr bwMode="auto">
          <a:xfrm>
            <a:off x="1797050" y="4483100"/>
            <a:ext cx="584835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Основы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сетевых  технологий</a:t>
            </a:r>
          </a:p>
        </p:txBody>
      </p:sp>
      <p:sp>
        <p:nvSpPr>
          <p:cNvPr id="2055" name="WordArt 23"/>
          <p:cNvSpPr>
            <a:spLocks noChangeArrowheads="1" noChangeShapeType="1" noTextEdit="1"/>
          </p:cNvSpPr>
          <p:nvPr/>
        </p:nvSpPr>
        <p:spPr bwMode="auto">
          <a:xfrm>
            <a:off x="6096000" y="2752725"/>
            <a:ext cx="28956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0000FF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28398" dir="1593903" algn="ctr" rotWithShape="0">
                    <a:srgbClr val="C0C0C0"/>
                  </a:outerShdw>
                </a:effectLst>
                <a:latin typeface="Arial"/>
                <a:cs typeface="Arial"/>
              </a:rPr>
              <a:t>Сети: типы, топология,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0000FF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28398" dir="1593903" algn="ctr" rotWithShape="0">
                    <a:srgbClr val="C0C0C0"/>
                  </a:outerShdw>
                </a:effectLst>
                <a:latin typeface="Arial"/>
                <a:cs typeface="Arial"/>
              </a:rPr>
              <a:t>оборудование, технологии</a:t>
            </a:r>
          </a:p>
        </p:txBody>
      </p:sp>
      <p:grpSp>
        <p:nvGrpSpPr>
          <p:cNvPr id="2056" name="Group 27"/>
          <p:cNvGrpSpPr>
            <a:grpSpLocks/>
          </p:cNvGrpSpPr>
          <p:nvPr/>
        </p:nvGrpSpPr>
        <p:grpSpPr bwMode="auto">
          <a:xfrm>
            <a:off x="-19050" y="0"/>
            <a:ext cx="9163050" cy="3219450"/>
            <a:chOff x="-12" y="0"/>
            <a:chExt cx="5772" cy="2028"/>
          </a:xfrm>
        </p:grpSpPr>
        <p:sp>
          <p:nvSpPr>
            <p:cNvPr id="205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096" y="1266"/>
              <a:ext cx="1824" cy="3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00"/>
                      </a:gs>
                      <a:gs pos="100000">
                        <a:srgbClr val="0000FF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Arial"/>
                  <a:cs typeface="Arial"/>
                </a:rPr>
                <a:t>Сети: типы,</a:t>
              </a:r>
            </a:p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00"/>
                      </a:gs>
                      <a:gs pos="100000">
                        <a:srgbClr val="0000FF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Arial"/>
                  <a:cs typeface="Arial"/>
                </a:rPr>
                <a:t>аппаратное устройство</a:t>
              </a:r>
            </a:p>
          </p:txBody>
        </p:sp>
        <p:sp>
          <p:nvSpPr>
            <p:cNvPr id="2058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336" cy="1230"/>
            </a:xfrm>
            <a:prstGeom prst="rect">
              <a:avLst/>
            </a:prstGeom>
            <a:solidFill>
              <a:srgbClr val="7790D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auto">
            <a:xfrm>
              <a:off x="96" y="990"/>
              <a:ext cx="1212" cy="1038"/>
            </a:xfrm>
            <a:custGeom>
              <a:avLst/>
              <a:gdLst>
                <a:gd name="T0" fmla="*/ 564 w 1212"/>
                <a:gd name="T1" fmla="*/ 0 h 1038"/>
                <a:gd name="T2" fmla="*/ 1134 w 1212"/>
                <a:gd name="T3" fmla="*/ 240 h 1038"/>
                <a:gd name="T4" fmla="*/ 1212 w 1212"/>
                <a:gd name="T5" fmla="*/ 720 h 1038"/>
                <a:gd name="T6" fmla="*/ 1038 w 1212"/>
                <a:gd name="T7" fmla="*/ 1038 h 1038"/>
                <a:gd name="T8" fmla="*/ 660 w 1212"/>
                <a:gd name="T9" fmla="*/ 966 h 1038"/>
                <a:gd name="T10" fmla="*/ 168 w 1212"/>
                <a:gd name="T11" fmla="*/ 930 h 1038"/>
                <a:gd name="T12" fmla="*/ 0 w 1212"/>
                <a:gd name="T13" fmla="*/ 768 h 1038"/>
                <a:gd name="T14" fmla="*/ 96 w 1212"/>
                <a:gd name="T15" fmla="*/ 720 h 1038"/>
                <a:gd name="T16" fmla="*/ 54 w 1212"/>
                <a:gd name="T17" fmla="*/ 588 h 1038"/>
                <a:gd name="T18" fmla="*/ 48 w 1212"/>
                <a:gd name="T19" fmla="*/ 312 h 1038"/>
                <a:gd name="T20" fmla="*/ 60 w 1212"/>
                <a:gd name="T21" fmla="*/ 222 h 1038"/>
                <a:gd name="T22" fmla="*/ 252 w 1212"/>
                <a:gd name="T23" fmla="*/ 126 h 1038"/>
                <a:gd name="T24" fmla="*/ 564 w 1212"/>
                <a:gd name="T25" fmla="*/ 0 h 10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12"/>
                <a:gd name="T40" fmla="*/ 0 h 1038"/>
                <a:gd name="T41" fmla="*/ 1212 w 1212"/>
                <a:gd name="T42" fmla="*/ 1038 h 10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12" h="1038">
                  <a:moveTo>
                    <a:pt x="564" y="0"/>
                  </a:moveTo>
                  <a:lnTo>
                    <a:pt x="1134" y="240"/>
                  </a:lnTo>
                  <a:lnTo>
                    <a:pt x="1212" y="720"/>
                  </a:lnTo>
                  <a:lnTo>
                    <a:pt x="1038" y="1038"/>
                  </a:lnTo>
                  <a:lnTo>
                    <a:pt x="660" y="966"/>
                  </a:lnTo>
                  <a:lnTo>
                    <a:pt x="168" y="930"/>
                  </a:lnTo>
                  <a:lnTo>
                    <a:pt x="0" y="768"/>
                  </a:lnTo>
                  <a:lnTo>
                    <a:pt x="96" y="720"/>
                  </a:lnTo>
                  <a:lnTo>
                    <a:pt x="54" y="588"/>
                  </a:lnTo>
                  <a:lnTo>
                    <a:pt x="48" y="312"/>
                  </a:lnTo>
                  <a:lnTo>
                    <a:pt x="60" y="222"/>
                  </a:lnTo>
                  <a:lnTo>
                    <a:pt x="252" y="12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pic>
          <p:nvPicPr>
            <p:cNvPr id="2060" name="Picture 20" descr="cеть-городская"/>
            <p:cNvPicPr>
              <a:picLocks noChangeAspect="1" noChangeArrowheads="1"/>
            </p:cNvPicPr>
            <p:nvPr/>
          </p:nvPicPr>
          <p:blipFill>
            <a:blip r:embed="rId2">
              <a:lum bright="12000" contrast="6000"/>
            </a:blip>
            <a:srcRect l="812" b="2649"/>
            <a:stretch>
              <a:fillRect/>
            </a:stretch>
          </p:blipFill>
          <p:spPr bwMode="auto">
            <a:xfrm>
              <a:off x="258" y="0"/>
              <a:ext cx="5502" cy="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Line 25"/>
            <p:cNvSpPr>
              <a:spLocks noChangeShapeType="1"/>
            </p:cNvSpPr>
            <p:nvPr/>
          </p:nvSpPr>
          <p:spPr bwMode="auto">
            <a:xfrm>
              <a:off x="3433" y="1660"/>
              <a:ext cx="10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62" name="Oval 26"/>
            <p:cNvSpPr>
              <a:spLocks noChangeArrowheads="1"/>
            </p:cNvSpPr>
            <p:nvPr/>
          </p:nvSpPr>
          <p:spPr bwMode="auto">
            <a:xfrm>
              <a:off x="316" y="1118"/>
              <a:ext cx="774" cy="6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63" name="Picture 18" descr="ПК Не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928" r="18428"/>
            <a:stretch>
              <a:fillRect/>
            </a:stretch>
          </p:blipFill>
          <p:spPr bwMode="auto">
            <a:xfrm>
              <a:off x="-12" y="876"/>
              <a:ext cx="1400" cy="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animBg="1"/>
      <p:bldP spid="120839" grpId="0" animBg="1" autoUpdateAnimBg="0"/>
      <p:bldP spid="120840" grpId="0" animBg="1"/>
      <p:bldP spid="1208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9"/>
          <p:cNvSpPr>
            <a:spLocks noChangeArrowheads="1"/>
          </p:cNvSpPr>
          <p:nvPr/>
        </p:nvSpPr>
        <p:spPr bwMode="auto">
          <a:xfrm>
            <a:off x="0" y="790575"/>
            <a:ext cx="1857375" cy="2667000"/>
          </a:xfrm>
          <a:prstGeom prst="rect">
            <a:avLst/>
          </a:prstGeom>
          <a:solidFill>
            <a:srgbClr val="FF9933">
              <a:alpha val="12157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760413"/>
            <a:ext cx="9144000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200025"/>
            <a:ext cx="6200775" cy="476250"/>
            <a:chOff x="216" y="78"/>
            <a:chExt cx="3906" cy="300"/>
          </a:xfrm>
        </p:grpSpPr>
        <p:sp>
          <p:nvSpPr>
            <p:cNvPr id="1128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16" y="78"/>
              <a:ext cx="2928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Глобальные сети</a:t>
              </a:r>
            </a:p>
          </p:txBody>
        </p:sp>
        <p:sp>
          <p:nvSpPr>
            <p:cNvPr id="1128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330" y="132"/>
              <a:ext cx="792" cy="2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(WAN)</a:t>
              </a:r>
              <a:endPara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endParaRPr>
            </a:p>
          </p:txBody>
        </p:sp>
      </p:grpSp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0" y="790575"/>
            <a:ext cx="4314825" cy="2667000"/>
          </a:xfrm>
          <a:prstGeom prst="rect">
            <a:avLst/>
          </a:prstGeom>
          <a:solidFill>
            <a:srgbClr val="99CCFF">
              <a:alpha val="12157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4581525" y="1793875"/>
            <a:ext cx="4562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500">
                <a:solidFill>
                  <a:srgbClr val="00255C"/>
                </a:solidFill>
                <a:latin typeface="Arial" charset="0"/>
              </a:rPr>
              <a:t>Глобальные сети объединяют </a:t>
            </a:r>
            <a:br>
              <a:rPr lang="ru-RU" sz="1500">
                <a:solidFill>
                  <a:srgbClr val="00255C"/>
                </a:solidFill>
                <a:latin typeface="Arial" charset="0"/>
              </a:rPr>
            </a:br>
            <a:r>
              <a:rPr lang="ru-RU" sz="1500">
                <a:solidFill>
                  <a:srgbClr val="00255C"/>
                </a:solidFill>
                <a:latin typeface="Arial" charset="0"/>
              </a:rPr>
              <a:t>несколько локальных сетей. </a:t>
            </a:r>
            <a:endParaRPr lang="en-US" sz="1500">
              <a:solidFill>
                <a:srgbClr val="00255C"/>
              </a:solidFill>
              <a:latin typeface="Arial" charset="0"/>
            </a:endParaRPr>
          </a:p>
        </p:txBody>
      </p:sp>
      <p:pic>
        <p:nvPicPr>
          <p:cNvPr id="11271" name="Picture 28" descr="image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104900"/>
            <a:ext cx="38481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2" name="Group 22"/>
          <p:cNvGrpSpPr>
            <a:grpSpLocks/>
          </p:cNvGrpSpPr>
          <p:nvPr/>
        </p:nvGrpSpPr>
        <p:grpSpPr bwMode="auto">
          <a:xfrm>
            <a:off x="3228975" y="1546225"/>
            <a:ext cx="874713" cy="801688"/>
            <a:chOff x="2503" y="1798"/>
            <a:chExt cx="814" cy="756"/>
          </a:xfrm>
        </p:grpSpPr>
        <p:pic>
          <p:nvPicPr>
            <p:cNvPr id="11284" name="Picture 23" descr="Земн_шар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3" y="1798"/>
              <a:ext cx="81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5" name="Oval 24"/>
            <p:cNvSpPr>
              <a:spLocks noChangeArrowheads="1"/>
            </p:cNvSpPr>
            <p:nvPr/>
          </p:nvSpPr>
          <p:spPr bwMode="auto">
            <a:xfrm>
              <a:off x="2566" y="1832"/>
              <a:ext cx="693" cy="68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73" name="Group 33"/>
          <p:cNvGrpSpPr>
            <a:grpSpLocks/>
          </p:cNvGrpSpPr>
          <p:nvPr/>
        </p:nvGrpSpPr>
        <p:grpSpPr bwMode="auto">
          <a:xfrm>
            <a:off x="4895850" y="2638425"/>
            <a:ext cx="4295775" cy="2667000"/>
            <a:chOff x="3060" y="2436"/>
            <a:chExt cx="2706" cy="1680"/>
          </a:xfrm>
        </p:grpSpPr>
        <p:sp>
          <p:nvSpPr>
            <p:cNvPr id="11282" name="Rectangle 31"/>
            <p:cNvSpPr>
              <a:spLocks noChangeArrowheads="1"/>
            </p:cNvSpPr>
            <p:nvPr/>
          </p:nvSpPr>
          <p:spPr bwMode="auto">
            <a:xfrm>
              <a:off x="3060" y="2436"/>
              <a:ext cx="2706" cy="1680"/>
            </a:xfrm>
            <a:prstGeom prst="rect">
              <a:avLst/>
            </a:prstGeom>
            <a:solidFill>
              <a:srgbClr val="99CCFF">
                <a:alpha val="12157"/>
              </a:srgbClr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283" name="Picture 30" descr="сеть Интернет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5" y="2535"/>
              <a:ext cx="2358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74" name="Picture 32" descr="схема ЛВС+глобаль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225" y="4495800"/>
            <a:ext cx="44196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7" name="Picture 35" descr="OneZero_alpha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5725" y="546100"/>
            <a:ext cx="2708275" cy="981075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15748" name="Picture 36" descr="2000 PC Blue"/>
          <p:cNvPicPr>
            <a:picLocks noChangeAspect="1" noChangeArrowheads="1"/>
          </p:cNvPicPr>
          <p:nvPr/>
        </p:nvPicPr>
        <p:blipFill>
          <a:blip r:embed="rId8">
            <a:lum bright="60000" contrast="6000"/>
          </a:blip>
          <a:srcRect/>
          <a:stretch>
            <a:fillRect/>
          </a:stretch>
        </p:blipFill>
        <p:spPr bwMode="auto">
          <a:xfrm>
            <a:off x="6683375" y="544513"/>
            <a:ext cx="468313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15749" name="Picture 37" descr="2000 PC Blue"/>
          <p:cNvPicPr>
            <a:picLocks noChangeAspect="1" noChangeArrowheads="1"/>
          </p:cNvPicPr>
          <p:nvPr/>
        </p:nvPicPr>
        <p:blipFill>
          <a:blip r:embed="rId8">
            <a:lum bright="54000"/>
          </a:blip>
          <a:srcRect/>
          <a:stretch>
            <a:fillRect/>
          </a:stretch>
        </p:blipFill>
        <p:spPr bwMode="auto">
          <a:xfrm>
            <a:off x="8485188" y="388938"/>
            <a:ext cx="468312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15750" name="Picture 38" descr="1993 PC Blue_alpha"/>
          <p:cNvPicPr>
            <a:picLocks noChangeAspect="1" noChangeArrowheads="1"/>
          </p:cNvPicPr>
          <p:nvPr/>
        </p:nvPicPr>
        <p:blipFill>
          <a:blip r:embed="rId9">
            <a:lum bright="60000"/>
          </a:blip>
          <a:srcRect/>
          <a:stretch>
            <a:fillRect/>
          </a:stretch>
        </p:blipFill>
        <p:spPr bwMode="auto">
          <a:xfrm>
            <a:off x="7461250" y="0"/>
            <a:ext cx="693738" cy="620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15751" name="Picture 39" descr="Dell Latitude_c400_alpha"/>
          <p:cNvPicPr>
            <a:picLocks noChangeAspect="1" noChangeArrowheads="1"/>
          </p:cNvPicPr>
          <p:nvPr/>
        </p:nvPicPr>
        <p:blipFill>
          <a:blip r:embed="rId10">
            <a:lum bright="30000"/>
          </a:blip>
          <a:srcRect/>
          <a:stretch>
            <a:fillRect/>
          </a:stretch>
        </p:blipFill>
        <p:spPr bwMode="auto">
          <a:xfrm>
            <a:off x="7054850" y="1196975"/>
            <a:ext cx="482600" cy="44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15752" name="Picture 40" descr="pocketpc_alpha"/>
          <p:cNvPicPr>
            <a:picLocks noChangeAspect="1" noChangeArrowheads="1"/>
          </p:cNvPicPr>
          <p:nvPr/>
        </p:nvPicPr>
        <p:blipFill>
          <a:blip r:embed="rId11">
            <a:lum bright="42000"/>
          </a:blip>
          <a:srcRect/>
          <a:stretch>
            <a:fillRect/>
          </a:stretch>
        </p:blipFill>
        <p:spPr bwMode="auto">
          <a:xfrm>
            <a:off x="8410575" y="1190625"/>
            <a:ext cx="290513" cy="374650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1281" name="Line 42"/>
          <p:cNvSpPr>
            <a:spLocks noChangeShapeType="1"/>
          </p:cNvSpPr>
          <p:nvPr/>
        </p:nvSpPr>
        <p:spPr bwMode="auto">
          <a:xfrm>
            <a:off x="0" y="766763"/>
            <a:ext cx="6759575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2"/>
          <p:cNvSpPr>
            <a:spLocks noChangeArrowheads="1"/>
          </p:cNvSpPr>
          <p:nvPr/>
        </p:nvSpPr>
        <p:spPr bwMode="auto">
          <a:xfrm>
            <a:off x="6548438" y="0"/>
            <a:ext cx="2595562" cy="1844675"/>
          </a:xfrm>
          <a:prstGeom prst="rect">
            <a:avLst/>
          </a:prstGeom>
          <a:gradFill rotWithShape="1">
            <a:gsLst>
              <a:gs pos="0">
                <a:srgbClr val="B9DC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33"/>
          <p:cNvSpPr>
            <a:spLocks noChangeArrowheads="1"/>
          </p:cNvSpPr>
          <p:nvPr/>
        </p:nvSpPr>
        <p:spPr bwMode="auto">
          <a:xfrm>
            <a:off x="0" y="658813"/>
            <a:ext cx="9144000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292" name="Rectangle 36"/>
          <p:cNvSpPr>
            <a:spLocks noChangeArrowheads="1"/>
          </p:cNvSpPr>
          <p:nvPr/>
        </p:nvSpPr>
        <p:spPr bwMode="auto">
          <a:xfrm rot="16200000" flipV="1">
            <a:off x="-3387725" y="3387725"/>
            <a:ext cx="6837363" cy="6191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 w="12700" algn="ctr">
            <a:solidFill>
              <a:srgbClr val="78ADE8"/>
            </a:solidFill>
            <a:miter lim="800000"/>
            <a:headEnd/>
            <a:tailEnd/>
          </a:ln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3" name="WordArt 39"/>
          <p:cNvSpPr>
            <a:spLocks noChangeArrowheads="1" noChangeShapeType="1" noTextEdit="1"/>
          </p:cNvSpPr>
          <p:nvPr/>
        </p:nvSpPr>
        <p:spPr bwMode="auto">
          <a:xfrm>
            <a:off x="276225" y="203200"/>
            <a:ext cx="71215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Характеристики сети, термины</a:t>
            </a:r>
          </a:p>
        </p:txBody>
      </p:sp>
      <p:sp>
        <p:nvSpPr>
          <p:cNvPr id="12294" name="AutoShape 3"/>
          <p:cNvSpPr>
            <a:spLocks noChangeArrowheads="1"/>
          </p:cNvSpPr>
          <p:nvPr/>
        </p:nvSpPr>
        <p:spPr bwMode="auto">
          <a:xfrm>
            <a:off x="1023938" y="2136775"/>
            <a:ext cx="5788025" cy="2084388"/>
          </a:xfrm>
          <a:prstGeom prst="roundRect">
            <a:avLst>
              <a:gd name="adj" fmla="val 16667"/>
            </a:avLst>
          </a:prstGeom>
          <a:solidFill>
            <a:srgbClr val="99CCFF">
              <a:alpha val="20000"/>
            </a:srgbClr>
          </a:solidFill>
          <a:ln w="38100">
            <a:solidFill>
              <a:srgbClr val="CCECFF">
                <a:alpha val="20000"/>
              </a:srgb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5" name="Group 48"/>
          <p:cNvGrpSpPr>
            <a:grpSpLocks/>
          </p:cNvGrpSpPr>
          <p:nvPr/>
        </p:nvGrpSpPr>
        <p:grpSpPr bwMode="auto">
          <a:xfrm>
            <a:off x="1328738" y="5594350"/>
            <a:ext cx="5824537" cy="1062038"/>
            <a:chOff x="362" y="3440"/>
            <a:chExt cx="3669" cy="669"/>
          </a:xfrm>
        </p:grpSpPr>
        <p:sp>
          <p:nvSpPr>
            <p:cNvPr id="12308" name="AutoShape 4"/>
            <p:cNvSpPr>
              <a:spLocks noChangeArrowheads="1"/>
            </p:cNvSpPr>
            <p:nvPr/>
          </p:nvSpPr>
          <p:spPr bwMode="auto">
            <a:xfrm>
              <a:off x="362" y="3440"/>
              <a:ext cx="3669" cy="655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9999"/>
              </a:srgbClr>
            </a:solidFill>
            <a:ln w="57150" algn="ctr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076" name="Rectangle 28"/>
            <p:cNvSpPr>
              <a:spLocks noChangeArrowheads="1"/>
            </p:cNvSpPr>
            <p:nvPr/>
          </p:nvSpPr>
          <p:spPr bwMode="auto">
            <a:xfrm>
              <a:off x="439" y="3441"/>
              <a:ext cx="3559" cy="668"/>
            </a:xfrm>
            <a:prstGeom prst="rect">
              <a:avLst/>
            </a:prstGeom>
            <a:noFill/>
            <a:ln w="38100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9388" indent="-179388">
                <a:lnSpc>
                  <a:spcPct val="130000"/>
                </a:lnSpc>
                <a:defRPr/>
              </a:pPr>
              <a:r>
                <a:rPr lang="ru-RU">
                  <a:solidFill>
                    <a:srgbClr val="CC0000"/>
                  </a:solidFill>
                  <a:sym typeface="Symbol" pitchFamily="18" charset="2"/>
                </a:rPr>
                <a:t> </a:t>
              </a:r>
              <a:r>
                <a:rPr lang="ru-RU" sz="14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Адрес узла сети  (сетевой адрес)</a:t>
              </a:r>
              <a:r>
                <a:rPr lang="ru-RU">
                  <a:solidFill>
                    <a:srgbClr val="00255C"/>
                  </a:solidFill>
                </a:rPr>
                <a:t>  </a:t>
              </a:r>
              <a:r>
                <a:rPr lang="ru-RU" sz="1300">
                  <a:solidFill>
                    <a:srgbClr val="002774"/>
                  </a:solidFill>
                  <a:latin typeface="Arial" charset="0"/>
                </a:rPr>
                <a:t>– уникальный идентификатор узла сети, описывающий его местонахождение и позволяющий пересылать информацию именно этому узлу. </a:t>
              </a:r>
            </a:p>
          </p:txBody>
        </p:sp>
      </p:grpSp>
      <p:sp>
        <p:nvSpPr>
          <p:cNvPr id="12296" name="AutoShape 16"/>
          <p:cNvSpPr>
            <a:spLocks noChangeArrowheads="1"/>
          </p:cNvSpPr>
          <p:nvPr/>
        </p:nvSpPr>
        <p:spPr bwMode="auto">
          <a:xfrm>
            <a:off x="1166813" y="925513"/>
            <a:ext cx="5172075" cy="863600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57150" algn="ctr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1289050" y="1008063"/>
            <a:ext cx="5065713" cy="8191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9388" indent="-179388">
              <a:lnSpc>
                <a:spcPct val="140000"/>
              </a:lnSpc>
              <a:defRPr/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  </a:t>
            </a:r>
            <a:r>
              <a:rPr lang="ru-RU" sz="1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Трафик</a:t>
            </a:r>
            <a:r>
              <a:rPr lang="ru-RU" sz="1300">
                <a:solidFill>
                  <a:srgbClr val="003399"/>
                </a:solidFill>
                <a:latin typeface="Arial" charset="0"/>
              </a:rPr>
              <a:t>  – поток данных по каналу связи или через сетевое  </a:t>
            </a:r>
            <a:br>
              <a:rPr lang="ru-RU" sz="1300">
                <a:solidFill>
                  <a:srgbClr val="003399"/>
                </a:solidFill>
                <a:latin typeface="Arial" charset="0"/>
              </a:rPr>
            </a:br>
            <a:r>
              <a:rPr lang="ru-RU" sz="1300">
                <a:solidFill>
                  <a:srgbClr val="003399"/>
                </a:solidFill>
                <a:latin typeface="Arial" charset="0"/>
              </a:rPr>
              <a:t> устройство, а также объем этого потока (в байтах). </a:t>
            </a:r>
          </a:p>
        </p:txBody>
      </p:sp>
      <p:sp>
        <p:nvSpPr>
          <p:cNvPr id="130078" name="AutoShape 30"/>
          <p:cNvSpPr>
            <a:spLocks noChangeArrowheads="1"/>
          </p:cNvSpPr>
          <p:nvPr/>
        </p:nvSpPr>
        <p:spPr bwMode="auto">
          <a:xfrm>
            <a:off x="454025" y="2349500"/>
            <a:ext cx="2974975" cy="2582863"/>
          </a:xfrm>
          <a:prstGeom prst="roundRect">
            <a:avLst>
              <a:gd name="adj" fmla="val 12069"/>
            </a:avLst>
          </a:prstGeom>
          <a:solidFill>
            <a:srgbClr val="FFCC00">
              <a:alpha val="31000"/>
            </a:srgbClr>
          </a:solidFill>
          <a:ln w="88900" algn="ctr">
            <a:solidFill>
              <a:srgbClr val="FFCC66"/>
            </a:solidFill>
            <a:round/>
            <a:headEnd/>
            <a:tailEnd/>
          </a:ln>
          <a:effectLst/>
        </p:spPr>
        <p:txBody>
          <a:bodyPr lIns="0" tIns="0" rIns="54000" bIns="0"/>
          <a:lstStyle/>
          <a:p>
            <a:pPr marL="179388" indent="-179388">
              <a:lnSpc>
                <a:spcPct val="140000"/>
              </a:lnSpc>
              <a:defRPr/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  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Пропускная способность сети</a:t>
            </a:r>
            <a:r>
              <a:rPr lang="ru-RU">
                <a:solidFill>
                  <a:srgbClr val="00255C"/>
                </a:solidFill>
              </a:rPr>
              <a:t>  </a:t>
            </a:r>
            <a:r>
              <a:rPr lang="ru-RU" sz="1300">
                <a:solidFill>
                  <a:srgbClr val="002774"/>
                </a:solidFill>
                <a:latin typeface="Arial" charset="0"/>
              </a:rPr>
              <a:t>(важнейшая характеристика) – это количество информации, которое можно передать по данной сети за единицу времени. </a:t>
            </a:r>
            <a:br>
              <a:rPr lang="ru-RU" sz="1300">
                <a:solidFill>
                  <a:srgbClr val="002774"/>
                </a:solidFill>
                <a:latin typeface="Arial" charset="0"/>
              </a:rPr>
            </a:br>
            <a:r>
              <a:rPr lang="ru-RU" sz="1300">
                <a:solidFill>
                  <a:srgbClr val="002774"/>
                </a:solidFill>
                <a:latin typeface="Arial" charset="0"/>
              </a:rPr>
              <a:t>Измеряется в бит/с  (Кбит/с, Мбит/с, Гбит/с). </a:t>
            </a:r>
          </a:p>
        </p:txBody>
      </p:sp>
      <p:grpSp>
        <p:nvGrpSpPr>
          <p:cNvPr id="12299" name="Group 40"/>
          <p:cNvGrpSpPr>
            <a:grpSpLocks/>
          </p:cNvGrpSpPr>
          <p:nvPr/>
        </p:nvGrpSpPr>
        <p:grpSpPr bwMode="auto">
          <a:xfrm>
            <a:off x="7569200" y="396875"/>
            <a:ext cx="1565275" cy="1141413"/>
            <a:chOff x="4774" y="136"/>
            <a:chExt cx="986" cy="719"/>
          </a:xfrm>
        </p:grpSpPr>
        <p:sp>
          <p:nvSpPr>
            <p:cNvPr id="12305" name="Freeform 41"/>
            <p:cNvSpPr>
              <a:spLocks/>
            </p:cNvSpPr>
            <p:nvPr/>
          </p:nvSpPr>
          <p:spPr bwMode="auto">
            <a:xfrm>
              <a:off x="5468" y="318"/>
              <a:ext cx="292" cy="169"/>
            </a:xfrm>
            <a:custGeom>
              <a:avLst/>
              <a:gdLst>
                <a:gd name="T0" fmla="*/ 137 w 1221"/>
                <a:gd name="T1" fmla="*/ 179 h 1447"/>
                <a:gd name="T2" fmla="*/ 815 w 1221"/>
                <a:gd name="T3" fmla="*/ 173 h 1447"/>
                <a:gd name="T4" fmla="*/ 827 w 1221"/>
                <a:gd name="T5" fmla="*/ 269 h 1447"/>
                <a:gd name="T6" fmla="*/ 1127 w 1221"/>
                <a:gd name="T7" fmla="*/ 287 h 1447"/>
                <a:gd name="T8" fmla="*/ 1127 w 1221"/>
                <a:gd name="T9" fmla="*/ 413 h 1447"/>
                <a:gd name="T10" fmla="*/ 563 w 1221"/>
                <a:gd name="T11" fmla="*/ 419 h 1447"/>
                <a:gd name="T12" fmla="*/ 575 w 1221"/>
                <a:gd name="T13" fmla="*/ 497 h 1447"/>
                <a:gd name="T14" fmla="*/ 575 w 1221"/>
                <a:gd name="T15" fmla="*/ 563 h 1447"/>
                <a:gd name="T16" fmla="*/ 887 w 1221"/>
                <a:gd name="T17" fmla="*/ 545 h 1447"/>
                <a:gd name="T18" fmla="*/ 1031 w 1221"/>
                <a:gd name="T19" fmla="*/ 575 h 1447"/>
                <a:gd name="T20" fmla="*/ 1025 w 1221"/>
                <a:gd name="T21" fmla="*/ 671 h 1447"/>
                <a:gd name="T22" fmla="*/ 845 w 1221"/>
                <a:gd name="T23" fmla="*/ 671 h 1447"/>
                <a:gd name="T24" fmla="*/ 845 w 1221"/>
                <a:gd name="T25" fmla="*/ 749 h 1447"/>
                <a:gd name="T26" fmla="*/ 857 w 1221"/>
                <a:gd name="T27" fmla="*/ 839 h 1447"/>
                <a:gd name="T28" fmla="*/ 977 w 1221"/>
                <a:gd name="T29" fmla="*/ 851 h 1447"/>
                <a:gd name="T30" fmla="*/ 983 w 1221"/>
                <a:gd name="T31" fmla="*/ 923 h 1447"/>
                <a:gd name="T32" fmla="*/ 983 w 1221"/>
                <a:gd name="T33" fmla="*/ 977 h 1447"/>
                <a:gd name="T34" fmla="*/ 1145 w 1221"/>
                <a:gd name="T35" fmla="*/ 977 h 1447"/>
                <a:gd name="T36" fmla="*/ 1205 w 1221"/>
                <a:gd name="T37" fmla="*/ 1079 h 1447"/>
                <a:gd name="T38" fmla="*/ 1085 w 1221"/>
                <a:gd name="T39" fmla="*/ 1133 h 1447"/>
                <a:gd name="T40" fmla="*/ 1085 w 1221"/>
                <a:gd name="T41" fmla="*/ 1205 h 1447"/>
                <a:gd name="T42" fmla="*/ 929 w 1221"/>
                <a:gd name="T43" fmla="*/ 1217 h 1447"/>
                <a:gd name="T44" fmla="*/ 869 w 1221"/>
                <a:gd name="T45" fmla="*/ 1325 h 1447"/>
                <a:gd name="T46" fmla="*/ 929 w 1221"/>
                <a:gd name="T47" fmla="*/ 1349 h 1447"/>
                <a:gd name="T48" fmla="*/ 131 w 1221"/>
                <a:gd name="T49" fmla="*/ 1349 h 1447"/>
                <a:gd name="T50" fmla="*/ 143 w 1221"/>
                <a:gd name="T51" fmla="*/ 1247 h 1447"/>
                <a:gd name="T52" fmla="*/ 137 w 1221"/>
                <a:gd name="T53" fmla="*/ 179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21"/>
                <a:gd name="T82" fmla="*/ 0 h 1447"/>
                <a:gd name="T83" fmla="*/ 1221 w 1221"/>
                <a:gd name="T84" fmla="*/ 1447 h 1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Freeform 42"/>
            <p:cNvSpPr>
              <a:spLocks/>
            </p:cNvSpPr>
            <p:nvPr/>
          </p:nvSpPr>
          <p:spPr bwMode="auto">
            <a:xfrm>
              <a:off x="4774" y="336"/>
              <a:ext cx="381" cy="169"/>
            </a:xfrm>
            <a:custGeom>
              <a:avLst/>
              <a:gdLst>
                <a:gd name="T0" fmla="*/ 137 w 1221"/>
                <a:gd name="T1" fmla="*/ 179 h 1447"/>
                <a:gd name="T2" fmla="*/ 815 w 1221"/>
                <a:gd name="T3" fmla="*/ 173 h 1447"/>
                <a:gd name="T4" fmla="*/ 827 w 1221"/>
                <a:gd name="T5" fmla="*/ 269 h 1447"/>
                <a:gd name="T6" fmla="*/ 1127 w 1221"/>
                <a:gd name="T7" fmla="*/ 287 h 1447"/>
                <a:gd name="T8" fmla="*/ 1127 w 1221"/>
                <a:gd name="T9" fmla="*/ 413 h 1447"/>
                <a:gd name="T10" fmla="*/ 563 w 1221"/>
                <a:gd name="T11" fmla="*/ 419 h 1447"/>
                <a:gd name="T12" fmla="*/ 575 w 1221"/>
                <a:gd name="T13" fmla="*/ 497 h 1447"/>
                <a:gd name="T14" fmla="*/ 575 w 1221"/>
                <a:gd name="T15" fmla="*/ 563 h 1447"/>
                <a:gd name="T16" fmla="*/ 887 w 1221"/>
                <a:gd name="T17" fmla="*/ 545 h 1447"/>
                <a:gd name="T18" fmla="*/ 1031 w 1221"/>
                <a:gd name="T19" fmla="*/ 575 h 1447"/>
                <a:gd name="T20" fmla="*/ 1025 w 1221"/>
                <a:gd name="T21" fmla="*/ 671 h 1447"/>
                <a:gd name="T22" fmla="*/ 845 w 1221"/>
                <a:gd name="T23" fmla="*/ 671 h 1447"/>
                <a:gd name="T24" fmla="*/ 845 w 1221"/>
                <a:gd name="T25" fmla="*/ 749 h 1447"/>
                <a:gd name="T26" fmla="*/ 857 w 1221"/>
                <a:gd name="T27" fmla="*/ 839 h 1447"/>
                <a:gd name="T28" fmla="*/ 977 w 1221"/>
                <a:gd name="T29" fmla="*/ 851 h 1447"/>
                <a:gd name="T30" fmla="*/ 983 w 1221"/>
                <a:gd name="T31" fmla="*/ 923 h 1447"/>
                <a:gd name="T32" fmla="*/ 983 w 1221"/>
                <a:gd name="T33" fmla="*/ 977 h 1447"/>
                <a:gd name="T34" fmla="*/ 1145 w 1221"/>
                <a:gd name="T35" fmla="*/ 977 h 1447"/>
                <a:gd name="T36" fmla="*/ 1205 w 1221"/>
                <a:gd name="T37" fmla="*/ 1079 h 1447"/>
                <a:gd name="T38" fmla="*/ 1085 w 1221"/>
                <a:gd name="T39" fmla="*/ 1133 h 1447"/>
                <a:gd name="T40" fmla="*/ 1085 w 1221"/>
                <a:gd name="T41" fmla="*/ 1205 h 1447"/>
                <a:gd name="T42" fmla="*/ 929 w 1221"/>
                <a:gd name="T43" fmla="*/ 1217 h 1447"/>
                <a:gd name="T44" fmla="*/ 869 w 1221"/>
                <a:gd name="T45" fmla="*/ 1325 h 1447"/>
                <a:gd name="T46" fmla="*/ 929 w 1221"/>
                <a:gd name="T47" fmla="*/ 1349 h 1447"/>
                <a:gd name="T48" fmla="*/ 131 w 1221"/>
                <a:gd name="T49" fmla="*/ 1349 h 1447"/>
                <a:gd name="T50" fmla="*/ 143 w 1221"/>
                <a:gd name="T51" fmla="*/ 1247 h 1447"/>
                <a:gd name="T52" fmla="*/ 137 w 1221"/>
                <a:gd name="T53" fmla="*/ 179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21"/>
                <a:gd name="T82" fmla="*/ 0 h 1447"/>
                <a:gd name="T83" fmla="*/ 1221 w 1221"/>
                <a:gd name="T84" fmla="*/ 1447 h 1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307" name="Picture 43" descr="3 ПК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 l="58496" t="14703" r="5969" b="46989"/>
            <a:stretch>
              <a:fillRect/>
            </a:stretch>
          </p:blipFill>
          <p:spPr bwMode="auto">
            <a:xfrm>
              <a:off x="4774" y="136"/>
              <a:ext cx="893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00" name="AutoShape 44"/>
          <p:cNvSpPr>
            <a:spLocks noChangeArrowheads="1"/>
          </p:cNvSpPr>
          <p:nvPr/>
        </p:nvSpPr>
        <p:spPr bwMode="auto">
          <a:xfrm>
            <a:off x="3883025" y="2028825"/>
            <a:ext cx="4686300" cy="774700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57150" algn="ctr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093" name="Rectangle 45"/>
          <p:cNvSpPr>
            <a:spLocks noChangeArrowheads="1"/>
          </p:cNvSpPr>
          <p:nvPr/>
        </p:nvSpPr>
        <p:spPr bwMode="auto">
          <a:xfrm>
            <a:off x="3998913" y="2022475"/>
            <a:ext cx="4502150" cy="6921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9388" indent="-179388">
              <a:lnSpc>
                <a:spcPct val="130000"/>
              </a:lnSpc>
              <a:defRPr/>
            </a:pPr>
            <a:r>
              <a:rPr lang="ru-RU">
                <a:solidFill>
                  <a:srgbClr val="CC0000"/>
                </a:solidFill>
                <a:sym typeface="Symbol" pitchFamily="18" charset="2"/>
              </a:rPr>
              <a:t>  </a:t>
            </a:r>
            <a:r>
              <a:rPr lang="ru-RU" sz="1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Диаметр сети</a:t>
            </a:r>
            <a:r>
              <a:rPr lang="ru-RU">
                <a:solidFill>
                  <a:srgbClr val="00255C"/>
                </a:solidFill>
              </a:rPr>
              <a:t> </a:t>
            </a:r>
            <a:r>
              <a:rPr lang="ru-RU" sz="1300">
                <a:solidFill>
                  <a:srgbClr val="003399"/>
                </a:solidFill>
                <a:latin typeface="Arial" charset="0"/>
              </a:rPr>
              <a:t>– расстояние между двумя наиболее удаленными друг от друга станциями сети. </a:t>
            </a:r>
          </a:p>
        </p:txBody>
      </p:sp>
      <p:sp>
        <p:nvSpPr>
          <p:cNvPr id="12302" name="AutoShape 46"/>
          <p:cNvSpPr>
            <a:spLocks noChangeArrowheads="1"/>
          </p:cNvSpPr>
          <p:nvPr/>
        </p:nvSpPr>
        <p:spPr bwMode="auto">
          <a:xfrm>
            <a:off x="3729038" y="3138488"/>
            <a:ext cx="5262562" cy="2244725"/>
          </a:xfrm>
          <a:prstGeom prst="roundRect">
            <a:avLst>
              <a:gd name="adj" fmla="val 7431"/>
            </a:avLst>
          </a:prstGeom>
          <a:solidFill>
            <a:srgbClr val="99CCFF">
              <a:alpha val="39999"/>
            </a:srgbClr>
          </a:solidFill>
          <a:ln w="57150" algn="ctr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0095" name="Rectangle 47"/>
          <p:cNvSpPr>
            <a:spLocks noChangeArrowheads="1"/>
          </p:cNvSpPr>
          <p:nvPr/>
        </p:nvSpPr>
        <p:spPr bwMode="auto">
          <a:xfrm>
            <a:off x="3789363" y="3143250"/>
            <a:ext cx="5229225" cy="2028825"/>
          </a:xfrm>
          <a:prstGeom prst="rect">
            <a:avLst/>
          </a:prstGeom>
          <a:noFill/>
          <a:ln w="38100" algn="ctr">
            <a:noFill/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marL="179388" indent="-179388">
              <a:lnSpc>
                <a:spcPct val="130000"/>
              </a:lnSpc>
              <a:defRPr/>
            </a:pPr>
            <a:r>
              <a:rPr lang="ru-RU">
                <a:solidFill>
                  <a:srgbClr val="CC0000"/>
                </a:solidFill>
                <a:sym typeface="Symbol" pitchFamily="18" charset="2"/>
              </a:rPr>
              <a:t>  </a:t>
            </a:r>
            <a:r>
              <a:rPr lang="ru-RU" sz="1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Протокол  </a:t>
            </a:r>
            <a:r>
              <a:rPr lang="ru-RU" sz="1300">
                <a:solidFill>
                  <a:srgbClr val="003399"/>
                </a:solidFill>
                <a:latin typeface="Arial" charset="0"/>
              </a:rPr>
              <a:t>– </a:t>
            </a:r>
            <a:r>
              <a:rPr lang="ru-RU" sz="1300">
                <a:solidFill>
                  <a:srgbClr val="002774"/>
                </a:solidFill>
                <a:latin typeface="Arial" charset="0"/>
              </a:rPr>
              <a:t>набор правил о передаче информации по сети. </a:t>
            </a:r>
          </a:p>
          <a:p>
            <a:pPr marL="179388" indent="-179388">
              <a:lnSpc>
                <a:spcPct val="120000"/>
              </a:lnSpc>
              <a:defRPr/>
            </a:pPr>
            <a:r>
              <a:rPr lang="ru-RU" sz="1300">
                <a:solidFill>
                  <a:srgbClr val="002774"/>
                </a:solidFill>
                <a:latin typeface="Arial" charset="0"/>
              </a:rPr>
              <a:t>    Т.е. каждая программа, претендующая на работу в сети, должна следовать правилам для приема и передачи данных (иначе не будет обеспечена совместимость программ).</a:t>
            </a:r>
          </a:p>
          <a:p>
            <a:pPr marL="179388" indent="-179388">
              <a:lnSpc>
                <a:spcPct val="120000"/>
              </a:lnSpc>
              <a:defRPr/>
            </a:pPr>
            <a:r>
              <a:rPr lang="ru-RU"/>
              <a:t>   </a:t>
            </a:r>
            <a:r>
              <a:rPr lang="ru-RU" sz="1000">
                <a:solidFill>
                  <a:srgbClr val="00255C"/>
                </a:solidFill>
                <a:latin typeface="Century Gothic" pitchFamily="34" charset="0"/>
              </a:rPr>
              <a:t>Уместно сравнение сетевого протокола с языком – это оболочка для передачи информации. Если бы разные ПК в сети работали по своим правилам ("говорили на разных языках"), они бы "не понимали" друг друга. Протокол вводит общий язык "эсперанто", который понимают все ПК сети </a:t>
            </a:r>
            <a:br>
              <a:rPr lang="ru-RU" sz="1000">
                <a:solidFill>
                  <a:srgbClr val="00255C"/>
                </a:solidFill>
                <a:latin typeface="Century Gothic" pitchFamily="34" charset="0"/>
              </a:rPr>
            </a:br>
            <a:r>
              <a:rPr lang="ru-RU" sz="1000">
                <a:solidFill>
                  <a:srgbClr val="00255C"/>
                </a:solidFill>
                <a:latin typeface="Century Gothic" pitchFamily="34" charset="0"/>
              </a:rPr>
              <a:t>и поэтому могут "общаться" - обмениваться между собой информацией.</a:t>
            </a:r>
          </a:p>
        </p:txBody>
      </p:sp>
      <p:sp>
        <p:nvSpPr>
          <p:cNvPr id="12304" name="Line 27"/>
          <p:cNvSpPr>
            <a:spLocks noChangeShapeType="1"/>
          </p:cNvSpPr>
          <p:nvPr/>
        </p:nvSpPr>
        <p:spPr bwMode="auto">
          <a:xfrm flipV="1">
            <a:off x="195263" y="2760663"/>
            <a:ext cx="360362" cy="4318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 type="oval" w="sm" len="sm"/>
            <a:tailEnd type="arrow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 flipV="1">
            <a:off x="0" y="749300"/>
            <a:ext cx="6892925" cy="428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315" name="Freeform 38"/>
          <p:cNvSpPr>
            <a:spLocks/>
          </p:cNvSpPr>
          <p:nvPr/>
        </p:nvSpPr>
        <p:spPr bwMode="auto">
          <a:xfrm>
            <a:off x="4752975" y="-139700"/>
            <a:ext cx="4914900" cy="7416800"/>
          </a:xfrm>
          <a:custGeom>
            <a:avLst/>
            <a:gdLst>
              <a:gd name="T0" fmla="*/ 2794 w 3096"/>
              <a:gd name="T1" fmla="*/ 675 h 4672"/>
              <a:gd name="T2" fmla="*/ 2608 w 3096"/>
              <a:gd name="T3" fmla="*/ 506 h 4672"/>
              <a:gd name="T4" fmla="*/ 1811 w 3096"/>
              <a:gd name="T5" fmla="*/ 370 h 4672"/>
              <a:gd name="T6" fmla="*/ 1288 w 3096"/>
              <a:gd name="T7" fmla="*/ 658 h 4672"/>
              <a:gd name="T8" fmla="*/ 1394 w 3096"/>
              <a:gd name="T9" fmla="*/ 1584 h 4672"/>
              <a:gd name="T10" fmla="*/ 1064 w 3096"/>
              <a:gd name="T11" fmla="*/ 1952 h 4672"/>
              <a:gd name="T12" fmla="*/ 136 w 3096"/>
              <a:gd name="T13" fmla="*/ 3787 h 4672"/>
              <a:gd name="T14" fmla="*/ 248 w 3096"/>
              <a:gd name="T15" fmla="*/ 4131 h 4672"/>
              <a:gd name="T16" fmla="*/ 540 w 3096"/>
              <a:gd name="T17" fmla="*/ 4188 h 4672"/>
              <a:gd name="T18" fmla="*/ 2726 w 3096"/>
              <a:gd name="T19" fmla="*/ 4075 h 4672"/>
              <a:gd name="T20" fmla="*/ 2760 w 3096"/>
              <a:gd name="T21" fmla="*/ 602 h 4672"/>
              <a:gd name="T22" fmla="*/ 2822 w 3096"/>
              <a:gd name="T23" fmla="*/ 461 h 4672"/>
              <a:gd name="T24" fmla="*/ 2749 w 3096"/>
              <a:gd name="T25" fmla="*/ 585 h 4672"/>
              <a:gd name="T26" fmla="*/ 2702 w 3096"/>
              <a:gd name="T27" fmla="*/ 551 h 46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96"/>
              <a:gd name="T43" fmla="*/ 0 h 4672"/>
              <a:gd name="T44" fmla="*/ 3096 w 3096"/>
              <a:gd name="T45" fmla="*/ 4672 h 46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96" h="4672">
                <a:moveTo>
                  <a:pt x="2794" y="675"/>
                </a:moveTo>
                <a:cubicBezTo>
                  <a:pt x="2764" y="647"/>
                  <a:pt x="2772" y="557"/>
                  <a:pt x="2608" y="506"/>
                </a:cubicBezTo>
                <a:cubicBezTo>
                  <a:pt x="2444" y="455"/>
                  <a:pt x="2030" y="345"/>
                  <a:pt x="1811" y="370"/>
                </a:cubicBezTo>
                <a:cubicBezTo>
                  <a:pt x="1591" y="395"/>
                  <a:pt x="1358" y="456"/>
                  <a:pt x="1288" y="658"/>
                </a:cubicBezTo>
                <a:cubicBezTo>
                  <a:pt x="1219" y="860"/>
                  <a:pt x="1431" y="1368"/>
                  <a:pt x="1394" y="1584"/>
                </a:cubicBezTo>
                <a:cubicBezTo>
                  <a:pt x="1356" y="1800"/>
                  <a:pt x="1274" y="1585"/>
                  <a:pt x="1064" y="1952"/>
                </a:cubicBezTo>
                <a:cubicBezTo>
                  <a:pt x="855" y="2319"/>
                  <a:pt x="271" y="3424"/>
                  <a:pt x="136" y="3787"/>
                </a:cubicBezTo>
                <a:cubicBezTo>
                  <a:pt x="0" y="4150"/>
                  <a:pt x="181" y="4064"/>
                  <a:pt x="248" y="4131"/>
                </a:cubicBezTo>
                <a:cubicBezTo>
                  <a:pt x="315" y="4198"/>
                  <a:pt x="128" y="4197"/>
                  <a:pt x="540" y="4188"/>
                </a:cubicBezTo>
                <a:cubicBezTo>
                  <a:pt x="953" y="4179"/>
                  <a:pt x="2356" y="4672"/>
                  <a:pt x="2726" y="4075"/>
                </a:cubicBezTo>
                <a:cubicBezTo>
                  <a:pt x="3096" y="3478"/>
                  <a:pt x="2744" y="1204"/>
                  <a:pt x="2760" y="602"/>
                </a:cubicBezTo>
                <a:cubicBezTo>
                  <a:pt x="2776" y="0"/>
                  <a:pt x="2824" y="464"/>
                  <a:pt x="2822" y="461"/>
                </a:cubicBezTo>
                <a:cubicBezTo>
                  <a:pt x="2820" y="458"/>
                  <a:pt x="2769" y="570"/>
                  <a:pt x="2749" y="585"/>
                </a:cubicBezTo>
                <a:cubicBezTo>
                  <a:pt x="2729" y="600"/>
                  <a:pt x="2712" y="558"/>
                  <a:pt x="2702" y="551"/>
                </a:cubicBezTo>
              </a:path>
            </a:pathLst>
          </a:custGeom>
          <a:solidFill>
            <a:srgbClr val="99CCFF">
              <a:alpha val="16078"/>
            </a:srgb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31" descr="Узлы_сет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1" r="810" b="629"/>
          <a:stretch>
            <a:fillRect/>
          </a:stretch>
        </p:blipFill>
        <p:spPr bwMode="auto">
          <a:xfrm>
            <a:off x="5713413" y="520700"/>
            <a:ext cx="330676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57188" y="1009650"/>
            <a:ext cx="17097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80"/>
                </a:solidFill>
                <a:latin typeface="Arial" charset="0"/>
              </a:rPr>
              <a:t> </a:t>
            </a:r>
            <a:r>
              <a:rPr lang="ru-RU" sz="1500">
                <a:solidFill>
                  <a:srgbClr val="00255C"/>
                </a:solidFill>
                <a:latin typeface="Arial" charset="0"/>
              </a:rPr>
              <a:t>Сеть состоит из:</a:t>
            </a:r>
          </a:p>
        </p:txBody>
      </p:sp>
      <p:sp>
        <p:nvSpPr>
          <p:cNvPr id="13318" name="WordArt 7"/>
          <p:cNvSpPr>
            <a:spLocks noChangeArrowheads="1" noChangeShapeType="1" noTextEdit="1"/>
          </p:cNvSpPr>
          <p:nvPr/>
        </p:nvSpPr>
        <p:spPr bwMode="auto">
          <a:xfrm>
            <a:off x="361950" y="228600"/>
            <a:ext cx="6753225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Состав компьютерной сети</a:t>
            </a: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 rot="16200000" flipV="1">
            <a:off x="-3387725" y="3387725"/>
            <a:ext cx="6837363" cy="6191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 w="12700" algn="ctr">
            <a:solidFill>
              <a:srgbClr val="78ADE8"/>
            </a:solidFill>
            <a:miter lim="800000"/>
            <a:headEnd/>
            <a:tailEnd/>
          </a:ln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0" name="Text Box 22"/>
          <p:cNvSpPr txBox="1">
            <a:spLocks noChangeArrowheads="1"/>
          </p:cNvSpPr>
          <p:nvPr/>
        </p:nvSpPr>
        <p:spPr bwMode="auto">
          <a:xfrm>
            <a:off x="333375" y="2071688"/>
            <a:ext cx="52292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>
                <a:solidFill>
                  <a:srgbClr val="00255C"/>
                </a:solidFill>
                <a:latin typeface="Arial" charset="0"/>
              </a:rPr>
              <a:t>Узлы бывают конечными и промежуточными. </a:t>
            </a:r>
            <a:br>
              <a:rPr lang="ru-RU" sz="1400">
                <a:solidFill>
                  <a:srgbClr val="00255C"/>
                </a:solidFill>
                <a:latin typeface="Arial" charset="0"/>
              </a:rPr>
            </a:br>
            <a:r>
              <a:rPr lang="ru-RU" sz="1400">
                <a:solidFill>
                  <a:srgbClr val="00255C"/>
                </a:solidFill>
                <a:latin typeface="Arial" charset="0"/>
              </a:rPr>
              <a:t>Конечный узел имеет 1 соединение с линией связи, </a:t>
            </a:r>
            <a:br>
              <a:rPr lang="ru-RU" sz="1400">
                <a:solidFill>
                  <a:srgbClr val="00255C"/>
                </a:solidFill>
                <a:latin typeface="Arial" charset="0"/>
              </a:rPr>
            </a:br>
            <a:r>
              <a:rPr lang="ru-RU" sz="1400">
                <a:solidFill>
                  <a:srgbClr val="00255C"/>
                </a:solidFill>
                <a:latin typeface="Arial" charset="0"/>
              </a:rPr>
              <a:t>промежуточный узел – более одного.</a:t>
            </a:r>
          </a:p>
          <a:p>
            <a:pPr>
              <a:lnSpc>
                <a:spcPct val="120000"/>
              </a:lnSpc>
            </a:pPr>
            <a:endParaRPr lang="ru-RU" sz="900">
              <a:solidFill>
                <a:srgbClr val="A50021"/>
              </a:solidFill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ru-RU" sz="1400">
                <a:solidFill>
                  <a:srgbClr val="A50021"/>
                </a:solidFill>
                <a:latin typeface="Arial" charset="0"/>
              </a:rPr>
              <a:t>Узлы</a:t>
            </a:r>
            <a:r>
              <a:rPr lang="ru-RU" sz="1400">
                <a:solidFill>
                  <a:srgbClr val="00255C"/>
                </a:solidFill>
                <a:latin typeface="Arial" charset="0"/>
              </a:rPr>
              <a:t> могут быть </a:t>
            </a:r>
            <a:r>
              <a:rPr lang="ru-RU" sz="1400">
                <a:solidFill>
                  <a:srgbClr val="A50021"/>
                </a:solidFill>
                <a:latin typeface="Arial" charset="0"/>
              </a:rPr>
              <a:t>станциями</a:t>
            </a:r>
            <a:r>
              <a:rPr lang="ru-RU" sz="1400">
                <a:solidFill>
                  <a:srgbClr val="00255C"/>
                </a:solidFill>
                <a:latin typeface="Arial" charset="0"/>
              </a:rPr>
              <a:t> (компьютерами-членами сети, хостами) или </a:t>
            </a:r>
            <a:r>
              <a:rPr lang="ru-RU" sz="1400">
                <a:solidFill>
                  <a:srgbClr val="A50021"/>
                </a:solidFill>
                <a:latin typeface="Arial" charset="0"/>
              </a:rPr>
              <a:t>коммуникационным оборудованием. </a:t>
            </a:r>
          </a:p>
        </p:txBody>
      </p:sp>
      <p:grpSp>
        <p:nvGrpSpPr>
          <p:cNvPr id="13321" name="Group 40"/>
          <p:cNvGrpSpPr>
            <a:grpSpLocks/>
          </p:cNvGrpSpPr>
          <p:nvPr/>
        </p:nvGrpSpPr>
        <p:grpSpPr bwMode="auto">
          <a:xfrm>
            <a:off x="2058988" y="1081088"/>
            <a:ext cx="4367212" cy="631825"/>
            <a:chOff x="1237" y="681"/>
            <a:chExt cx="2751" cy="398"/>
          </a:xfrm>
        </p:grpSpPr>
        <p:sp>
          <p:nvSpPr>
            <p:cNvPr id="13328" name="AutoShape 28"/>
            <p:cNvSpPr>
              <a:spLocks noChangeArrowheads="1"/>
            </p:cNvSpPr>
            <p:nvPr/>
          </p:nvSpPr>
          <p:spPr bwMode="auto">
            <a:xfrm>
              <a:off x="1237" y="681"/>
              <a:ext cx="2751" cy="39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57150">
              <a:solidFill>
                <a:srgbClr val="FFA74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9" name="AutoShape 9"/>
            <p:cNvSpPr>
              <a:spLocks noChangeArrowheads="1"/>
            </p:cNvSpPr>
            <p:nvPr/>
          </p:nvSpPr>
          <p:spPr bwMode="auto">
            <a:xfrm>
              <a:off x="1292" y="760"/>
              <a:ext cx="692" cy="232"/>
            </a:xfrm>
            <a:prstGeom prst="hexagon">
              <a:avLst>
                <a:gd name="adj" fmla="val 74569"/>
                <a:gd name="vf" fmla="val 11547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4DCF0"/>
                </a:gs>
              </a:gsLst>
              <a:lin ang="5400000" scaled="1"/>
            </a:gradFill>
            <a:ln w="9525" algn="ctr">
              <a:solidFill>
                <a:srgbClr val="819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300" b="1">
                  <a:solidFill>
                    <a:srgbClr val="00259A"/>
                  </a:solidFill>
                  <a:latin typeface="Century Gothic" pitchFamily="34" charset="0"/>
                </a:rPr>
                <a:t>узлов</a:t>
              </a:r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1999" y="790"/>
              <a:ext cx="18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300" b="1">
                  <a:solidFill>
                    <a:srgbClr val="00259A"/>
                  </a:solidFill>
                  <a:latin typeface="Century Gothic" pitchFamily="34" charset="0"/>
                </a:rPr>
                <a:t>и</a:t>
              </a:r>
            </a:p>
          </p:txBody>
        </p:sp>
        <p:sp>
          <p:nvSpPr>
            <p:cNvPr id="13331" name="AutoShape 8"/>
            <p:cNvSpPr>
              <a:spLocks noChangeArrowheads="1"/>
            </p:cNvSpPr>
            <p:nvPr/>
          </p:nvSpPr>
          <p:spPr bwMode="auto">
            <a:xfrm flipH="1">
              <a:off x="2187" y="754"/>
              <a:ext cx="1687" cy="25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4DCF0"/>
                </a:gs>
              </a:gsLst>
              <a:lin ang="5400000" scaled="1"/>
            </a:gradFill>
            <a:ln w="9525" algn="ctr">
              <a:solidFill>
                <a:srgbClr val="81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300" b="1">
                  <a:solidFill>
                    <a:srgbClr val="00259A"/>
                  </a:solidFill>
                  <a:latin typeface="Century Gothic" pitchFamily="34" charset="0"/>
                </a:rPr>
                <a:t>соединяющих их линий связи</a:t>
              </a:r>
            </a:p>
          </p:txBody>
        </p:sp>
      </p:grpSp>
      <p:sp>
        <p:nvSpPr>
          <p:cNvPr id="13322" name="Text Box 30"/>
          <p:cNvSpPr txBox="1">
            <a:spLocks noChangeArrowheads="1"/>
          </p:cNvSpPr>
          <p:nvPr/>
        </p:nvSpPr>
        <p:spPr bwMode="auto">
          <a:xfrm>
            <a:off x="8154988" y="1030288"/>
            <a:ext cx="969962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ru-RU" sz="900" b="1">
                <a:solidFill>
                  <a:srgbClr val="A50021"/>
                </a:solidFill>
                <a:latin typeface="Arial" charset="0"/>
              </a:rPr>
              <a:t>Узел</a:t>
            </a:r>
            <a:r>
              <a:rPr lang="ru-RU" sz="9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900" b="1">
                <a:solidFill>
                  <a:schemeClr val="tx2"/>
                </a:solidFill>
                <a:latin typeface="Arial" charset="0"/>
              </a:rPr>
              <a:t>сети:</a:t>
            </a:r>
            <a:r>
              <a:rPr lang="ru-RU" sz="900">
                <a:solidFill>
                  <a:schemeClr val="tx2"/>
                </a:solidFill>
                <a:latin typeface="Arial" charset="0"/>
              </a:rPr>
              <a:t> </a:t>
            </a:r>
            <a:br>
              <a:rPr lang="ru-RU" sz="900">
                <a:solidFill>
                  <a:schemeClr val="tx2"/>
                </a:solidFill>
                <a:latin typeface="Arial" charset="0"/>
              </a:rPr>
            </a:br>
            <a:r>
              <a:rPr lang="ru-RU" sz="900">
                <a:solidFill>
                  <a:schemeClr val="tx2"/>
                </a:solidFill>
                <a:latin typeface="Arial" charset="0"/>
              </a:rPr>
              <a:t>хост-компьютер </a:t>
            </a:r>
            <a:br>
              <a:rPr lang="ru-RU" sz="900">
                <a:solidFill>
                  <a:schemeClr val="tx2"/>
                </a:solidFill>
                <a:latin typeface="Arial" charset="0"/>
              </a:rPr>
            </a:br>
            <a:r>
              <a:rPr lang="ru-RU" sz="900">
                <a:solidFill>
                  <a:schemeClr val="tx2"/>
                </a:solidFill>
                <a:latin typeface="Arial" charset="0"/>
              </a:rPr>
              <a:t>(сервер)</a:t>
            </a:r>
            <a:endParaRPr lang="ru-RU" sz="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23" name="Text Box 32"/>
          <p:cNvSpPr txBox="1">
            <a:spLocks noChangeArrowheads="1"/>
          </p:cNvSpPr>
          <p:nvPr/>
        </p:nvSpPr>
        <p:spPr bwMode="auto">
          <a:xfrm>
            <a:off x="7081838" y="3598863"/>
            <a:ext cx="1004887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900" b="1">
                <a:solidFill>
                  <a:srgbClr val="A50021"/>
                </a:solidFill>
                <a:latin typeface="Arial" charset="0"/>
              </a:rPr>
              <a:t>Промежуточные узлы</a:t>
            </a:r>
            <a:r>
              <a:rPr lang="ru-RU" sz="9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900" b="1">
                <a:solidFill>
                  <a:schemeClr val="tx2"/>
                </a:solidFill>
                <a:latin typeface="Arial" charset="0"/>
              </a:rPr>
              <a:t>сети:</a:t>
            </a:r>
            <a:r>
              <a:rPr lang="ru-RU" sz="900">
                <a:solidFill>
                  <a:schemeClr val="tx2"/>
                </a:solidFill>
                <a:latin typeface="Arial" charset="0"/>
              </a:rPr>
              <a:t> </a:t>
            </a:r>
            <a:br>
              <a:rPr lang="ru-RU" sz="900">
                <a:solidFill>
                  <a:schemeClr val="tx2"/>
                </a:solidFill>
                <a:latin typeface="Arial" charset="0"/>
              </a:rPr>
            </a:br>
            <a:r>
              <a:rPr lang="ru-RU" sz="800">
                <a:solidFill>
                  <a:schemeClr val="tx2"/>
                </a:solidFill>
                <a:latin typeface="Arial" charset="0"/>
              </a:rPr>
              <a:t>маршрутизаторы (коммуникационное оборудование)</a:t>
            </a:r>
          </a:p>
        </p:txBody>
      </p:sp>
      <p:sp>
        <p:nvSpPr>
          <p:cNvPr id="13324" name="Text Box 34"/>
          <p:cNvSpPr txBox="1">
            <a:spLocks noChangeArrowheads="1"/>
          </p:cNvSpPr>
          <p:nvPr/>
        </p:nvSpPr>
        <p:spPr bwMode="auto">
          <a:xfrm>
            <a:off x="5567363" y="6088063"/>
            <a:ext cx="857250" cy="160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900" b="1">
                <a:solidFill>
                  <a:srgbClr val="A50021"/>
                </a:solidFill>
                <a:latin typeface="Arial" charset="0"/>
              </a:rPr>
              <a:t>Узел</a:t>
            </a:r>
            <a:r>
              <a:rPr lang="ru-RU" sz="9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900" b="1">
                <a:solidFill>
                  <a:schemeClr val="tx2"/>
                </a:solidFill>
                <a:latin typeface="Arial" charset="0"/>
              </a:rPr>
              <a:t>сети </a:t>
            </a:r>
            <a:r>
              <a:rPr lang="ru-RU" sz="800">
                <a:solidFill>
                  <a:schemeClr val="tx2"/>
                </a:solidFill>
                <a:latin typeface="Arial" charset="0"/>
              </a:rPr>
              <a:t>(станция - ПК)</a:t>
            </a:r>
          </a:p>
        </p:txBody>
      </p:sp>
      <p:sp>
        <p:nvSpPr>
          <p:cNvPr id="13325" name="Text Box 35"/>
          <p:cNvSpPr txBox="1">
            <a:spLocks noChangeArrowheads="1"/>
          </p:cNvSpPr>
          <p:nvPr/>
        </p:nvSpPr>
        <p:spPr bwMode="auto">
          <a:xfrm>
            <a:off x="6678613" y="6080125"/>
            <a:ext cx="857250" cy="160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900" b="1">
                <a:solidFill>
                  <a:srgbClr val="A50021"/>
                </a:solidFill>
                <a:latin typeface="Arial" charset="0"/>
              </a:rPr>
              <a:t>Узел</a:t>
            </a:r>
            <a:r>
              <a:rPr lang="ru-RU" sz="9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900" b="1">
                <a:solidFill>
                  <a:schemeClr val="tx2"/>
                </a:solidFill>
                <a:latin typeface="Arial" charset="0"/>
              </a:rPr>
              <a:t>сети </a:t>
            </a:r>
            <a:r>
              <a:rPr lang="ru-RU" sz="800">
                <a:solidFill>
                  <a:schemeClr val="tx2"/>
                </a:solidFill>
                <a:latin typeface="Arial" charset="0"/>
              </a:rPr>
              <a:t>(станция - ПК)</a:t>
            </a:r>
          </a:p>
        </p:txBody>
      </p:sp>
      <p:sp>
        <p:nvSpPr>
          <p:cNvPr id="13326" name="Text Box 36"/>
          <p:cNvSpPr txBox="1">
            <a:spLocks noChangeArrowheads="1"/>
          </p:cNvSpPr>
          <p:nvPr/>
        </p:nvSpPr>
        <p:spPr bwMode="auto">
          <a:xfrm>
            <a:off x="8124825" y="6081713"/>
            <a:ext cx="857250" cy="160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900" b="1">
                <a:solidFill>
                  <a:srgbClr val="A50021"/>
                </a:solidFill>
                <a:latin typeface="Arial" charset="0"/>
              </a:rPr>
              <a:t>Узел</a:t>
            </a:r>
            <a:r>
              <a:rPr lang="ru-RU" sz="9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900" b="1">
                <a:solidFill>
                  <a:schemeClr val="tx2"/>
                </a:solidFill>
                <a:latin typeface="Arial" charset="0"/>
              </a:rPr>
              <a:t>сети </a:t>
            </a:r>
            <a:r>
              <a:rPr lang="ru-RU" sz="800">
                <a:solidFill>
                  <a:schemeClr val="tx2"/>
                </a:solidFill>
                <a:latin typeface="Arial" charset="0"/>
              </a:rPr>
              <a:t>(станция - ПК)</a:t>
            </a:r>
          </a:p>
        </p:txBody>
      </p:sp>
      <p:pic>
        <p:nvPicPr>
          <p:cNvPr id="13327" name="Picture 41" descr="net3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 l="6076" t="10374" r="9410" b="8052"/>
          <a:stretch>
            <a:fillRect/>
          </a:stretch>
        </p:blipFill>
        <p:spPr bwMode="auto">
          <a:xfrm>
            <a:off x="458788" y="5075238"/>
            <a:ext cx="182086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6"/>
          <p:cNvSpPr>
            <a:spLocks noChangeArrowheads="1"/>
          </p:cNvSpPr>
          <p:nvPr/>
        </p:nvSpPr>
        <p:spPr bwMode="auto">
          <a:xfrm>
            <a:off x="7185025" y="0"/>
            <a:ext cx="1958975" cy="2193925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637213" y="1295400"/>
            <a:ext cx="2906712" cy="3987800"/>
            <a:chOff x="3353" y="570"/>
            <a:chExt cx="1831" cy="2512"/>
          </a:xfrm>
        </p:grpSpPr>
        <p:grpSp>
          <p:nvGrpSpPr>
            <p:cNvPr id="14367" name="Group 41"/>
            <p:cNvGrpSpPr>
              <a:grpSpLocks/>
            </p:cNvGrpSpPr>
            <p:nvPr/>
          </p:nvGrpSpPr>
          <p:grpSpPr bwMode="auto">
            <a:xfrm>
              <a:off x="3353" y="570"/>
              <a:ext cx="1763" cy="2512"/>
              <a:chOff x="3353" y="570"/>
              <a:chExt cx="1763" cy="2512"/>
            </a:xfrm>
          </p:grpSpPr>
          <p:pic>
            <p:nvPicPr>
              <p:cNvPr id="14370" name="Picture 40" descr="2 ПК связь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4898989">
                <a:off x="3178" y="2258"/>
                <a:ext cx="1382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1" name="Picture 36" descr="2 ПК связь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734" y="1906"/>
                <a:ext cx="1382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2" name="Picture 35" descr="2 ПК связь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9500675">
                <a:off x="3699" y="1641"/>
                <a:ext cx="1382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3" name="Picture 19" descr="2 ПК связь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3459320">
                <a:off x="2795" y="1229"/>
                <a:ext cx="1382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4" name="Picture 30" descr="2 ПК связь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2995904">
                <a:off x="3422" y="1128"/>
                <a:ext cx="1382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5" name="Picture 31" descr="2 ПК связь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8895129">
                <a:off x="3580" y="2195"/>
                <a:ext cx="1382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368" name="Rectangle 37"/>
            <p:cNvSpPr>
              <a:spLocks noChangeArrowheads="1"/>
            </p:cNvSpPr>
            <p:nvPr/>
          </p:nvSpPr>
          <p:spPr bwMode="auto">
            <a:xfrm rot="827271">
              <a:off x="4866" y="1880"/>
              <a:ext cx="318" cy="3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9" name="Line 39"/>
            <p:cNvSpPr>
              <a:spLocks noChangeShapeType="1"/>
            </p:cNvSpPr>
            <p:nvPr/>
          </p:nvSpPr>
          <p:spPr bwMode="auto">
            <a:xfrm>
              <a:off x="4845" y="2101"/>
              <a:ext cx="220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4340" name="Rectangle 2"/>
          <p:cNvSpPr>
            <a:spLocks noChangeArrowheads="1"/>
          </p:cNvSpPr>
          <p:nvPr/>
        </p:nvSpPr>
        <p:spPr bwMode="auto">
          <a:xfrm flipV="1">
            <a:off x="0" y="749300"/>
            <a:ext cx="9144000" cy="428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33350" y="982663"/>
            <a:ext cx="3243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80"/>
                </a:solidFill>
                <a:latin typeface="Arial" charset="0"/>
              </a:rPr>
              <a:t>   Сеть состоит из:</a:t>
            </a:r>
          </a:p>
        </p:txBody>
      </p:sp>
      <p:sp>
        <p:nvSpPr>
          <p:cNvPr id="117769" name="AutoShape 9"/>
          <p:cNvSpPr>
            <a:spLocks noChangeArrowheads="1"/>
          </p:cNvSpPr>
          <p:nvPr/>
        </p:nvSpPr>
        <p:spPr bwMode="auto">
          <a:xfrm>
            <a:off x="1046163" y="3005138"/>
            <a:ext cx="5559425" cy="831850"/>
          </a:xfrm>
          <a:prstGeom prst="roundRect">
            <a:avLst>
              <a:gd name="adj" fmla="val 16667"/>
            </a:avLst>
          </a:prstGeom>
          <a:solidFill>
            <a:srgbClr val="FFCC00">
              <a:alpha val="31000"/>
            </a:srgbClr>
          </a:solidFill>
          <a:ln w="57150" algn="ctr">
            <a:solidFill>
              <a:srgbClr val="FFCC66"/>
            </a:solidFill>
            <a:round/>
            <a:headEnd/>
            <a:tailEnd/>
          </a:ln>
          <a:effectLst/>
        </p:spPr>
        <p:txBody>
          <a:bodyPr lIns="54000" tIns="0" rIns="54000" bIns="0" anchor="ctr"/>
          <a:lstStyle/>
          <a:p>
            <a:pPr marL="179388" indent="-179388">
              <a:lnSpc>
                <a:spcPct val="140000"/>
              </a:lnSpc>
              <a:defRPr/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>
                <a:sym typeface="Symbol" pitchFamily="18" charset="2"/>
              </a:rPr>
              <a:t>  </a:t>
            </a:r>
            <a:r>
              <a:rPr 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сервера</a:t>
            </a:r>
            <a:r>
              <a:rPr lang="ru-RU" sz="1400">
                <a:solidFill>
                  <a:srgbClr val="002774"/>
                </a:solidFill>
                <a:latin typeface="Arial" charset="0"/>
              </a:rPr>
              <a:t>  (</a:t>
            </a:r>
            <a:r>
              <a:rPr 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хост-</a:t>
            </a:r>
            <a:r>
              <a:rPr lang="ru-RU" sz="1400">
                <a:solidFill>
                  <a:srgbClr val="002774"/>
                </a:solidFill>
                <a:latin typeface="Arial" charset="0"/>
              </a:rPr>
              <a:t>компьютера) – мощный компьютер, обслуживающего ПК  пользователей</a:t>
            </a:r>
          </a:p>
        </p:txBody>
      </p:sp>
      <p:sp>
        <p:nvSpPr>
          <p:cNvPr id="117770" name="AutoShape 10"/>
          <p:cNvSpPr>
            <a:spLocks noChangeArrowheads="1"/>
          </p:cNvSpPr>
          <p:nvPr/>
        </p:nvSpPr>
        <p:spPr bwMode="auto">
          <a:xfrm>
            <a:off x="2032000" y="4371975"/>
            <a:ext cx="3746500" cy="508000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57150" algn="ctr">
            <a:solidFill>
              <a:srgbClr val="0099CC"/>
            </a:solidFill>
            <a:round/>
            <a:headEnd/>
            <a:tailEnd/>
          </a:ln>
          <a:effectLst/>
        </p:spPr>
        <p:txBody>
          <a:bodyPr lIns="54000" tIns="10800" rIns="54000" anchor="ctr"/>
          <a:lstStyle/>
          <a:p>
            <a:pPr marL="179388" indent="-179388">
              <a:lnSpc>
                <a:spcPct val="130000"/>
              </a:lnSpc>
              <a:defRPr/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>
                <a:sym typeface="Symbol" pitchFamily="18" charset="2"/>
              </a:rPr>
              <a:t>  </a:t>
            </a:r>
            <a:r>
              <a:rPr lang="ru-RU" sz="1400">
                <a:solidFill>
                  <a:srgbClr val="002774"/>
                </a:solidFill>
                <a:latin typeface="Arial" charset="0"/>
              </a:rPr>
              <a:t>линий  связи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 rot="16200000" flipV="1">
            <a:off x="-3416300" y="3387725"/>
            <a:ext cx="6837363" cy="61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781" name="WordArt 21"/>
          <p:cNvSpPr>
            <a:spLocks noChangeArrowheads="1" noChangeShapeType="1" noTextEdit="1"/>
          </p:cNvSpPr>
          <p:nvPr/>
        </p:nvSpPr>
        <p:spPr bwMode="auto">
          <a:xfrm>
            <a:off x="346075" y="204788"/>
            <a:ext cx="7478713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Оборудование компьютерной сети</a:t>
            </a:r>
          </a:p>
        </p:txBody>
      </p:sp>
      <p:sp>
        <p:nvSpPr>
          <p:cNvPr id="117778" name="tower"/>
          <p:cNvSpPr>
            <a:spLocks noEditPoints="1" noChangeArrowheads="1"/>
          </p:cNvSpPr>
          <p:nvPr/>
        </p:nvSpPr>
        <p:spPr bwMode="auto">
          <a:xfrm>
            <a:off x="6018213" y="2695575"/>
            <a:ext cx="609600" cy="1219200"/>
          </a:xfrm>
          <a:custGeom>
            <a:avLst/>
            <a:gdLst>
              <a:gd name="T0" fmla="*/ 0 w 21600"/>
              <a:gd name="T1" fmla="*/ 123275 h 21600"/>
              <a:gd name="T2" fmla="*/ 188073 w 21600"/>
              <a:gd name="T3" fmla="*/ 0 h 21600"/>
              <a:gd name="T4" fmla="*/ 304800 w 21600"/>
              <a:gd name="T5" fmla="*/ 0 h 21600"/>
              <a:gd name="T6" fmla="*/ 609600 w 21600"/>
              <a:gd name="T7" fmla="*/ 0 h 21600"/>
              <a:gd name="T8" fmla="*/ 609600 w 21600"/>
              <a:gd name="T9" fmla="*/ 657521 h 21600"/>
              <a:gd name="T10" fmla="*/ 609600 w 21600"/>
              <a:gd name="T11" fmla="*/ 1095925 h 21600"/>
              <a:gd name="T12" fmla="*/ 428018 w 21600"/>
              <a:gd name="T13" fmla="*/ 1219200 h 21600"/>
              <a:gd name="T14" fmla="*/ 298309 w 21600"/>
              <a:gd name="T15" fmla="*/ 1219200 h 21600"/>
              <a:gd name="T16" fmla="*/ 0 w 21600"/>
              <a:gd name="T17" fmla="*/ 1219200 h 21600"/>
              <a:gd name="T18" fmla="*/ 0 w 21600"/>
              <a:gd name="T19" fmla="*/ 650692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gradFill rotWithShape="1">
            <a:gsLst>
              <a:gs pos="0">
                <a:srgbClr val="C0C0C0"/>
              </a:gs>
              <a:gs pos="50000">
                <a:srgbClr val="F8F8F8"/>
              </a:gs>
              <a:gs pos="100000">
                <a:srgbClr val="C0C0C0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623888" y="1309688"/>
            <a:ext cx="8313737" cy="3986212"/>
            <a:chOff x="195" y="579"/>
            <a:chExt cx="5237" cy="2511"/>
          </a:xfrm>
        </p:grpSpPr>
        <p:sp>
          <p:nvSpPr>
            <p:cNvPr id="117768" name="AutoShape 8"/>
            <p:cNvSpPr>
              <a:spLocks noChangeArrowheads="1"/>
            </p:cNvSpPr>
            <p:nvPr/>
          </p:nvSpPr>
          <p:spPr bwMode="auto">
            <a:xfrm>
              <a:off x="195" y="905"/>
              <a:ext cx="2528" cy="468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9999"/>
              </a:srgbClr>
            </a:solidFill>
            <a:ln w="57150" algn="ctr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lIns="54000" tIns="10800" rIns="54000" anchor="ctr"/>
            <a:lstStyle/>
            <a:p>
              <a:pPr marL="179388" indent="-179388">
                <a:lnSpc>
                  <a:spcPct val="130000"/>
                </a:lnSpc>
                <a:defRPr/>
              </a:pPr>
              <a:r>
                <a:rPr lang="ru-RU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</a:t>
              </a:r>
              <a:r>
                <a:rPr lang="ru-RU">
                  <a:sym typeface="Symbol" pitchFamily="18" charset="2"/>
                </a:rPr>
                <a:t>  </a:t>
              </a:r>
              <a:r>
                <a:rPr lang="ru-RU" sz="1400">
                  <a:solidFill>
                    <a:srgbClr val="002774"/>
                  </a:solidFill>
                  <a:latin typeface="Arial" charset="0"/>
                </a:rPr>
                <a:t>компьютеров пользователей </a:t>
              </a:r>
              <a:br>
                <a:rPr lang="ru-RU" sz="1400">
                  <a:solidFill>
                    <a:srgbClr val="002774"/>
                  </a:solidFill>
                  <a:latin typeface="Arial" charset="0"/>
                </a:rPr>
              </a:br>
              <a:r>
                <a:rPr lang="ru-RU" sz="1400">
                  <a:solidFill>
                    <a:srgbClr val="002774"/>
                  </a:solidFill>
                  <a:latin typeface="Arial" charset="0"/>
                </a:rPr>
                <a:t>(рабочие </a:t>
              </a:r>
              <a:r>
                <a:rPr lang="ru-RU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itchFamily="34" charset="0"/>
                </a:rPr>
                <a:t>станции  </a:t>
              </a:r>
              <a:r>
                <a:rPr lang="ru-RU" sz="1400">
                  <a:solidFill>
                    <a:srgbClr val="002774"/>
                  </a:solidFill>
                  <a:latin typeface="Arial" charset="0"/>
                </a:rPr>
                <a:t>или </a:t>
              </a:r>
              <a:r>
                <a:rPr lang="ru-RU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itchFamily="34" charset="0"/>
                </a:rPr>
                <a:t>клиенты </a:t>
              </a:r>
              <a:r>
                <a:rPr lang="ru-RU" sz="1400">
                  <a:solidFill>
                    <a:srgbClr val="002774"/>
                  </a:solidFill>
                  <a:latin typeface="Arial" charset="0"/>
                </a:rPr>
                <a:t>сети)</a:t>
              </a:r>
            </a:p>
          </p:txBody>
        </p:sp>
        <p:grpSp>
          <p:nvGrpSpPr>
            <p:cNvPr id="14360" name="Group 42"/>
            <p:cNvGrpSpPr>
              <a:grpSpLocks/>
            </p:cNvGrpSpPr>
            <p:nvPr/>
          </p:nvGrpSpPr>
          <p:grpSpPr bwMode="auto">
            <a:xfrm>
              <a:off x="2939" y="579"/>
              <a:ext cx="2493" cy="2511"/>
              <a:chOff x="2939" y="579"/>
              <a:chExt cx="2493" cy="2511"/>
            </a:xfrm>
          </p:grpSpPr>
          <p:pic>
            <p:nvPicPr>
              <p:cNvPr id="14361" name="Picture 16" descr="net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EE0BE"/>
                  </a:clrFrom>
                  <a:clrTo>
                    <a:srgbClr val="FEE0BE">
                      <a:alpha val="0"/>
                    </a:srgbClr>
                  </a:clrTo>
                </a:clrChange>
              </a:blip>
              <a:srcRect l="59412" t="36958" r="16614" b="37230"/>
              <a:stretch>
                <a:fillRect/>
              </a:stretch>
            </p:blipFill>
            <p:spPr bwMode="auto">
              <a:xfrm>
                <a:off x="2939" y="636"/>
                <a:ext cx="456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2" name="Picture 25" descr="net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EE0BE"/>
                  </a:clrFrom>
                  <a:clrTo>
                    <a:srgbClr val="FEE0BE">
                      <a:alpha val="0"/>
                    </a:srgbClr>
                  </a:clrTo>
                </a:clrChange>
              </a:blip>
              <a:srcRect l="59412" t="36958" r="16614" b="37230"/>
              <a:stretch>
                <a:fillRect/>
              </a:stretch>
            </p:blipFill>
            <p:spPr bwMode="auto">
              <a:xfrm>
                <a:off x="3696" y="2613"/>
                <a:ext cx="456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24" descr="net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EE0BE"/>
                  </a:clrFrom>
                  <a:clrTo>
                    <a:srgbClr val="FEE0BE">
                      <a:alpha val="0"/>
                    </a:srgbClr>
                  </a:clrTo>
                </a:clrChange>
              </a:blip>
              <a:srcRect l="59412" t="36958" r="16614" b="37230"/>
              <a:stretch>
                <a:fillRect/>
              </a:stretch>
            </p:blipFill>
            <p:spPr bwMode="auto">
              <a:xfrm>
                <a:off x="4244" y="579"/>
                <a:ext cx="456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4" name="Picture 28" descr="net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EE0BE"/>
                  </a:clrFrom>
                  <a:clrTo>
                    <a:srgbClr val="FEE0BE">
                      <a:alpha val="0"/>
                    </a:srgbClr>
                  </a:clrTo>
                </a:clrChange>
              </a:blip>
              <a:srcRect l="59412" t="36958" r="16614" b="37230"/>
              <a:stretch>
                <a:fillRect/>
              </a:stretch>
            </p:blipFill>
            <p:spPr bwMode="auto">
              <a:xfrm>
                <a:off x="4517" y="2349"/>
                <a:ext cx="456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5" name="Picture 27" descr="net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EE0BE"/>
                  </a:clrFrom>
                  <a:clrTo>
                    <a:srgbClr val="FEE0BE">
                      <a:alpha val="0"/>
                    </a:srgbClr>
                  </a:clrTo>
                </a:clrChange>
              </a:blip>
              <a:srcRect l="59412" t="36958" r="16614" b="37230"/>
              <a:stretch>
                <a:fillRect/>
              </a:stretch>
            </p:blipFill>
            <p:spPr bwMode="auto">
              <a:xfrm>
                <a:off x="4637" y="1311"/>
                <a:ext cx="456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6" name="Picture 29" descr="net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EE0BE"/>
                  </a:clrFrom>
                  <a:clrTo>
                    <a:srgbClr val="FEE0BE">
                      <a:alpha val="0"/>
                    </a:srgbClr>
                  </a:clrTo>
                </a:clrChange>
              </a:blip>
              <a:srcRect l="59412" t="36958" r="16614" b="37230"/>
              <a:stretch>
                <a:fillRect/>
              </a:stretch>
            </p:blipFill>
            <p:spPr bwMode="auto">
              <a:xfrm>
                <a:off x="4976" y="1801"/>
                <a:ext cx="456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348" name="Group 47"/>
          <p:cNvGrpSpPr>
            <a:grpSpLocks/>
          </p:cNvGrpSpPr>
          <p:nvPr/>
        </p:nvGrpSpPr>
        <p:grpSpPr bwMode="auto">
          <a:xfrm>
            <a:off x="8091488" y="250825"/>
            <a:ext cx="1090612" cy="847725"/>
            <a:chOff x="4774" y="136"/>
            <a:chExt cx="986" cy="719"/>
          </a:xfrm>
        </p:grpSpPr>
        <p:sp>
          <p:nvSpPr>
            <p:cNvPr id="14356" name="Freeform 48"/>
            <p:cNvSpPr>
              <a:spLocks/>
            </p:cNvSpPr>
            <p:nvPr/>
          </p:nvSpPr>
          <p:spPr bwMode="auto">
            <a:xfrm>
              <a:off x="5468" y="318"/>
              <a:ext cx="292" cy="169"/>
            </a:xfrm>
            <a:custGeom>
              <a:avLst/>
              <a:gdLst>
                <a:gd name="T0" fmla="*/ 137 w 1221"/>
                <a:gd name="T1" fmla="*/ 179 h 1447"/>
                <a:gd name="T2" fmla="*/ 815 w 1221"/>
                <a:gd name="T3" fmla="*/ 173 h 1447"/>
                <a:gd name="T4" fmla="*/ 827 w 1221"/>
                <a:gd name="T5" fmla="*/ 269 h 1447"/>
                <a:gd name="T6" fmla="*/ 1127 w 1221"/>
                <a:gd name="T7" fmla="*/ 287 h 1447"/>
                <a:gd name="T8" fmla="*/ 1127 w 1221"/>
                <a:gd name="T9" fmla="*/ 413 h 1447"/>
                <a:gd name="T10" fmla="*/ 563 w 1221"/>
                <a:gd name="T11" fmla="*/ 419 h 1447"/>
                <a:gd name="T12" fmla="*/ 575 w 1221"/>
                <a:gd name="T13" fmla="*/ 497 h 1447"/>
                <a:gd name="T14" fmla="*/ 575 w 1221"/>
                <a:gd name="T15" fmla="*/ 563 h 1447"/>
                <a:gd name="T16" fmla="*/ 887 w 1221"/>
                <a:gd name="T17" fmla="*/ 545 h 1447"/>
                <a:gd name="T18" fmla="*/ 1031 w 1221"/>
                <a:gd name="T19" fmla="*/ 575 h 1447"/>
                <a:gd name="T20" fmla="*/ 1025 w 1221"/>
                <a:gd name="T21" fmla="*/ 671 h 1447"/>
                <a:gd name="T22" fmla="*/ 845 w 1221"/>
                <a:gd name="T23" fmla="*/ 671 h 1447"/>
                <a:gd name="T24" fmla="*/ 845 w 1221"/>
                <a:gd name="T25" fmla="*/ 749 h 1447"/>
                <a:gd name="T26" fmla="*/ 857 w 1221"/>
                <a:gd name="T27" fmla="*/ 839 h 1447"/>
                <a:gd name="T28" fmla="*/ 977 w 1221"/>
                <a:gd name="T29" fmla="*/ 851 h 1447"/>
                <a:gd name="T30" fmla="*/ 983 w 1221"/>
                <a:gd name="T31" fmla="*/ 923 h 1447"/>
                <a:gd name="T32" fmla="*/ 983 w 1221"/>
                <a:gd name="T33" fmla="*/ 977 h 1447"/>
                <a:gd name="T34" fmla="*/ 1145 w 1221"/>
                <a:gd name="T35" fmla="*/ 977 h 1447"/>
                <a:gd name="T36" fmla="*/ 1205 w 1221"/>
                <a:gd name="T37" fmla="*/ 1079 h 1447"/>
                <a:gd name="T38" fmla="*/ 1085 w 1221"/>
                <a:gd name="T39" fmla="*/ 1133 h 1447"/>
                <a:gd name="T40" fmla="*/ 1085 w 1221"/>
                <a:gd name="T41" fmla="*/ 1205 h 1447"/>
                <a:gd name="T42" fmla="*/ 929 w 1221"/>
                <a:gd name="T43" fmla="*/ 1217 h 1447"/>
                <a:gd name="T44" fmla="*/ 869 w 1221"/>
                <a:gd name="T45" fmla="*/ 1325 h 1447"/>
                <a:gd name="T46" fmla="*/ 929 w 1221"/>
                <a:gd name="T47" fmla="*/ 1349 h 1447"/>
                <a:gd name="T48" fmla="*/ 131 w 1221"/>
                <a:gd name="T49" fmla="*/ 1349 h 1447"/>
                <a:gd name="T50" fmla="*/ 143 w 1221"/>
                <a:gd name="T51" fmla="*/ 1247 h 1447"/>
                <a:gd name="T52" fmla="*/ 137 w 1221"/>
                <a:gd name="T53" fmla="*/ 179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21"/>
                <a:gd name="T82" fmla="*/ 0 h 1447"/>
                <a:gd name="T83" fmla="*/ 1221 w 1221"/>
                <a:gd name="T84" fmla="*/ 1447 h 1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7" name="Freeform 49"/>
            <p:cNvSpPr>
              <a:spLocks/>
            </p:cNvSpPr>
            <p:nvPr/>
          </p:nvSpPr>
          <p:spPr bwMode="auto">
            <a:xfrm>
              <a:off x="4774" y="336"/>
              <a:ext cx="381" cy="169"/>
            </a:xfrm>
            <a:custGeom>
              <a:avLst/>
              <a:gdLst>
                <a:gd name="T0" fmla="*/ 137 w 1221"/>
                <a:gd name="T1" fmla="*/ 179 h 1447"/>
                <a:gd name="T2" fmla="*/ 815 w 1221"/>
                <a:gd name="T3" fmla="*/ 173 h 1447"/>
                <a:gd name="T4" fmla="*/ 827 w 1221"/>
                <a:gd name="T5" fmla="*/ 269 h 1447"/>
                <a:gd name="T6" fmla="*/ 1127 w 1221"/>
                <a:gd name="T7" fmla="*/ 287 h 1447"/>
                <a:gd name="T8" fmla="*/ 1127 w 1221"/>
                <a:gd name="T9" fmla="*/ 413 h 1447"/>
                <a:gd name="T10" fmla="*/ 563 w 1221"/>
                <a:gd name="T11" fmla="*/ 419 h 1447"/>
                <a:gd name="T12" fmla="*/ 575 w 1221"/>
                <a:gd name="T13" fmla="*/ 497 h 1447"/>
                <a:gd name="T14" fmla="*/ 575 w 1221"/>
                <a:gd name="T15" fmla="*/ 563 h 1447"/>
                <a:gd name="T16" fmla="*/ 887 w 1221"/>
                <a:gd name="T17" fmla="*/ 545 h 1447"/>
                <a:gd name="T18" fmla="*/ 1031 w 1221"/>
                <a:gd name="T19" fmla="*/ 575 h 1447"/>
                <a:gd name="T20" fmla="*/ 1025 w 1221"/>
                <a:gd name="T21" fmla="*/ 671 h 1447"/>
                <a:gd name="T22" fmla="*/ 845 w 1221"/>
                <a:gd name="T23" fmla="*/ 671 h 1447"/>
                <a:gd name="T24" fmla="*/ 845 w 1221"/>
                <a:gd name="T25" fmla="*/ 749 h 1447"/>
                <a:gd name="T26" fmla="*/ 857 w 1221"/>
                <a:gd name="T27" fmla="*/ 839 h 1447"/>
                <a:gd name="T28" fmla="*/ 977 w 1221"/>
                <a:gd name="T29" fmla="*/ 851 h 1447"/>
                <a:gd name="T30" fmla="*/ 983 w 1221"/>
                <a:gd name="T31" fmla="*/ 923 h 1447"/>
                <a:gd name="T32" fmla="*/ 983 w 1221"/>
                <a:gd name="T33" fmla="*/ 977 h 1447"/>
                <a:gd name="T34" fmla="*/ 1145 w 1221"/>
                <a:gd name="T35" fmla="*/ 977 h 1447"/>
                <a:gd name="T36" fmla="*/ 1205 w 1221"/>
                <a:gd name="T37" fmla="*/ 1079 h 1447"/>
                <a:gd name="T38" fmla="*/ 1085 w 1221"/>
                <a:gd name="T39" fmla="*/ 1133 h 1447"/>
                <a:gd name="T40" fmla="*/ 1085 w 1221"/>
                <a:gd name="T41" fmla="*/ 1205 h 1447"/>
                <a:gd name="T42" fmla="*/ 929 w 1221"/>
                <a:gd name="T43" fmla="*/ 1217 h 1447"/>
                <a:gd name="T44" fmla="*/ 869 w 1221"/>
                <a:gd name="T45" fmla="*/ 1325 h 1447"/>
                <a:gd name="T46" fmla="*/ 929 w 1221"/>
                <a:gd name="T47" fmla="*/ 1349 h 1447"/>
                <a:gd name="T48" fmla="*/ 131 w 1221"/>
                <a:gd name="T49" fmla="*/ 1349 h 1447"/>
                <a:gd name="T50" fmla="*/ 143 w 1221"/>
                <a:gd name="T51" fmla="*/ 1247 h 1447"/>
                <a:gd name="T52" fmla="*/ 137 w 1221"/>
                <a:gd name="T53" fmla="*/ 179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21"/>
                <a:gd name="T82" fmla="*/ 0 h 1447"/>
                <a:gd name="T83" fmla="*/ 1221 w 1221"/>
                <a:gd name="T84" fmla="*/ 1447 h 1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58" name="Picture 50" descr="3 ПК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 l="58496" t="14703" r="5969" b="46989"/>
            <a:stretch>
              <a:fillRect/>
            </a:stretch>
          </p:blipFill>
          <p:spPr bwMode="auto">
            <a:xfrm>
              <a:off x="4774" y="136"/>
              <a:ext cx="893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9" name="AutoShape 54"/>
          <p:cNvSpPr>
            <a:spLocks noChangeArrowheads="1"/>
          </p:cNvSpPr>
          <p:nvPr/>
        </p:nvSpPr>
        <p:spPr bwMode="auto">
          <a:xfrm>
            <a:off x="179388" y="1776413"/>
            <a:ext cx="317500" cy="2244725"/>
          </a:xfrm>
          <a:prstGeom prst="roundRect">
            <a:avLst>
              <a:gd name="adj" fmla="val 16667"/>
            </a:avLst>
          </a:prstGeom>
          <a:noFill/>
          <a:ln w="38100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201613" y="1738313"/>
            <a:ext cx="2136775" cy="2205037"/>
            <a:chOff x="127" y="1119"/>
            <a:chExt cx="1346" cy="1389"/>
          </a:xfrm>
        </p:grpSpPr>
        <p:sp>
          <p:nvSpPr>
            <p:cNvPr id="14354" name="WordArt 53"/>
            <p:cNvSpPr>
              <a:spLocks noChangeArrowheads="1" noChangeShapeType="1" noTextEdit="1"/>
            </p:cNvSpPr>
            <p:nvPr/>
          </p:nvSpPr>
          <p:spPr bwMode="auto">
            <a:xfrm rot="-5400000">
              <a:off x="-433" y="1756"/>
              <a:ext cx="1261" cy="1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spc="216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solidFill>
                    <a:srgbClr val="808080"/>
                  </a:soli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узлы сети</a:t>
              </a:r>
            </a:p>
          </p:txBody>
        </p:sp>
        <p:sp>
          <p:nvSpPr>
            <p:cNvPr id="14355" name="AutoShape 60"/>
            <p:cNvSpPr>
              <a:spLocks/>
            </p:cNvSpPr>
            <p:nvPr/>
          </p:nvSpPr>
          <p:spPr bwMode="auto">
            <a:xfrm>
              <a:off x="333" y="1119"/>
              <a:ext cx="1140" cy="1389"/>
            </a:xfrm>
            <a:prstGeom prst="leftBracket">
              <a:avLst>
                <a:gd name="adj" fmla="val 699"/>
              </a:avLst>
            </a:prstGeom>
            <a:noFill/>
            <a:ln w="31750">
              <a:solidFill>
                <a:srgbClr val="FF66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171450" y="5538788"/>
            <a:ext cx="9048750" cy="982662"/>
            <a:chOff x="0" y="3639"/>
            <a:chExt cx="5700" cy="619"/>
          </a:xfrm>
        </p:grpSpPr>
        <p:sp>
          <p:nvSpPr>
            <p:cNvPr id="14352" name="AutoShape 66"/>
            <p:cNvSpPr>
              <a:spLocks noChangeArrowheads="1"/>
            </p:cNvSpPr>
            <p:nvPr/>
          </p:nvSpPr>
          <p:spPr bwMode="auto">
            <a:xfrm>
              <a:off x="0" y="3639"/>
              <a:ext cx="5607" cy="619"/>
            </a:xfrm>
            <a:prstGeom prst="roundRect">
              <a:avLst>
                <a:gd name="adj" fmla="val 16667"/>
              </a:avLst>
            </a:prstGeom>
            <a:solidFill>
              <a:srgbClr val="CCECFF">
                <a:alpha val="30196"/>
              </a:srgbClr>
            </a:solidFill>
            <a:ln w="7620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825" name="Text Box 65"/>
            <p:cNvSpPr txBox="1">
              <a:spLocks noChangeArrowheads="1"/>
            </p:cNvSpPr>
            <p:nvPr/>
          </p:nvSpPr>
          <p:spPr bwMode="auto">
            <a:xfrm>
              <a:off x="211" y="3653"/>
              <a:ext cx="5489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9388" indent="-179388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ru-RU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</a:t>
              </a:r>
              <a:r>
                <a:rPr lang="ru-RU">
                  <a:sym typeface="Symbol" pitchFamily="18" charset="2"/>
                </a:rPr>
                <a:t>  </a:t>
              </a:r>
              <a:r>
                <a:rPr lang="ru-RU" sz="14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сетевых устройств</a:t>
              </a:r>
              <a:r>
                <a:rPr lang="ru-RU" sz="1400">
                  <a:solidFill>
                    <a:srgbClr val="000080"/>
                  </a:solidFill>
                  <a:latin typeface="Arial" charset="0"/>
                </a:rPr>
                <a:t> – сетевая карта (адаптер) и модем; разные соединители, разъемы, заглушки; устройства для усиления сигнала и образования сетевых топологий; маршрутизаторы; </a:t>
              </a:r>
              <a:br>
                <a:rPr lang="ru-RU" sz="1400">
                  <a:solidFill>
                    <a:srgbClr val="000080"/>
                  </a:solidFill>
                  <a:latin typeface="Arial" charset="0"/>
                </a:rPr>
              </a:br>
              <a:r>
                <a:rPr lang="ru-RU" sz="1400">
                  <a:solidFill>
                    <a:srgbClr val="000080"/>
                  </a:solidFill>
                  <a:latin typeface="Arial" charset="0"/>
                </a:rPr>
                <a:t>сетевой экран (брандмауэр) и пр.</a:t>
              </a: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  <p:bldP spid="117769" grpId="0" animBg="1"/>
      <p:bldP spid="117770" grpId="0" animBg="1"/>
      <p:bldP spid="117781" grpId="0" animBg="1"/>
      <p:bldP spid="1177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3"/>
          <p:cNvSpPr>
            <a:spLocks noChangeArrowheads="1"/>
          </p:cNvSpPr>
          <p:nvPr/>
        </p:nvSpPr>
        <p:spPr bwMode="auto">
          <a:xfrm>
            <a:off x="0" y="5964238"/>
            <a:ext cx="1895475" cy="893762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547" name="AutoShape 139"/>
          <p:cNvSpPr>
            <a:spLocks noChangeArrowheads="1"/>
          </p:cNvSpPr>
          <p:nvPr/>
        </p:nvSpPr>
        <p:spPr bwMode="auto">
          <a:xfrm>
            <a:off x="1749425" y="4546600"/>
            <a:ext cx="7394575" cy="2311400"/>
          </a:xfrm>
          <a:prstGeom prst="roundRect">
            <a:avLst>
              <a:gd name="adj" fmla="val 6042"/>
            </a:avLst>
          </a:prstGeom>
          <a:solidFill>
            <a:srgbClr val="FFCC00">
              <a:alpha val="10196"/>
            </a:srgbClr>
          </a:solidFill>
          <a:ln w="28575" algn="ctr">
            <a:solidFill>
              <a:srgbClr val="FFCC66"/>
            </a:solidFill>
            <a:prstDash val="sysDot"/>
            <a:round/>
            <a:headEnd/>
            <a:tailEnd/>
          </a:ln>
        </p:spPr>
        <p:txBody>
          <a:bodyPr lIns="54000" tIns="0" rIns="54000" bIns="0" anchor="ctr"/>
          <a:lstStyle/>
          <a:p>
            <a:pPr marL="179388" indent="-179388" algn="ctr"/>
            <a:r>
              <a:rPr lang="ru-RU" sz="1400" b="1">
                <a:solidFill>
                  <a:srgbClr val="A5002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5364" name="Rectangle 137"/>
          <p:cNvSpPr>
            <a:spLocks noChangeArrowheads="1"/>
          </p:cNvSpPr>
          <p:nvPr/>
        </p:nvSpPr>
        <p:spPr bwMode="auto">
          <a:xfrm>
            <a:off x="7248525" y="0"/>
            <a:ext cx="1895475" cy="893763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1028"/>
          <p:cNvSpPr>
            <a:spLocks noChangeArrowheads="1"/>
          </p:cNvSpPr>
          <p:nvPr/>
        </p:nvSpPr>
        <p:spPr bwMode="auto">
          <a:xfrm flipV="1">
            <a:off x="0" y="682625"/>
            <a:ext cx="8997950" cy="174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5849" name="Text Box 1033"/>
          <p:cNvSpPr txBox="1">
            <a:spLocks noChangeArrowheads="1"/>
          </p:cNvSpPr>
          <p:nvPr/>
        </p:nvSpPr>
        <p:spPr bwMode="auto">
          <a:xfrm>
            <a:off x="1717675" y="844550"/>
            <a:ext cx="36195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ru-RU" sz="1200">
                <a:solidFill>
                  <a:srgbClr val="000080"/>
                </a:solidFill>
                <a:latin typeface="Arial" charset="0"/>
              </a:rPr>
              <a:t>Сервер  – особо выделенный в сети компьютер, установленный в узле сетевого соединения.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ru-RU" sz="1200">
                <a:solidFill>
                  <a:srgbClr val="000080"/>
                </a:solidFill>
                <a:latin typeface="Arial" charset="0"/>
              </a:rPr>
              <a:t>Он обслуживает "рядовые" ПК пользователей (</a:t>
            </a:r>
            <a:r>
              <a:rPr lang="ru-RU" sz="1200" b="1">
                <a:solidFill>
                  <a:srgbClr val="A50021"/>
                </a:solidFill>
                <a:latin typeface="Arial" charset="0"/>
              </a:rPr>
              <a:t>предоставляет им разные услуги</a:t>
            </a:r>
            <a:r>
              <a:rPr lang="ru-RU" sz="1200">
                <a:solidFill>
                  <a:srgbClr val="000080"/>
                </a:solidFill>
                <a:latin typeface="Arial" charset="0"/>
              </a:rPr>
              <a:t>, </a:t>
            </a:r>
            <a:br>
              <a:rPr lang="ru-RU" sz="1200">
                <a:solidFill>
                  <a:srgbClr val="000080"/>
                </a:solidFill>
                <a:latin typeface="Arial" charset="0"/>
              </a:rPr>
            </a:br>
            <a:r>
              <a:rPr lang="ru-RU" sz="1200">
                <a:solidFill>
                  <a:srgbClr val="000080"/>
                </a:solidFill>
                <a:latin typeface="Arial" charset="0"/>
              </a:rPr>
              <a:t>информационные и коммуникационные).</a:t>
            </a:r>
          </a:p>
        </p:txBody>
      </p:sp>
      <p:sp>
        <p:nvSpPr>
          <p:cNvPr id="15367" name="Rectangle 1047"/>
          <p:cNvSpPr>
            <a:spLocks noChangeArrowheads="1"/>
          </p:cNvSpPr>
          <p:nvPr/>
        </p:nvSpPr>
        <p:spPr bwMode="auto">
          <a:xfrm rot="16200000" flipV="1">
            <a:off x="-3396457" y="3396457"/>
            <a:ext cx="6837363" cy="44450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5368" name="Picture 81" descr="server3"/>
          <p:cNvPicPr>
            <a:picLocks noChangeAspect="1" noChangeArrowheads="1"/>
          </p:cNvPicPr>
          <p:nvPr/>
        </p:nvPicPr>
        <p:blipFill>
          <a:blip r:embed="rId2"/>
          <a:srcRect l="2026" t="3247"/>
          <a:stretch>
            <a:fillRect/>
          </a:stretch>
        </p:blipFill>
        <p:spPr bwMode="auto">
          <a:xfrm>
            <a:off x="1347788" y="2281238"/>
            <a:ext cx="168910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1790700" y="142875"/>
            <a:ext cx="6970713" cy="504825"/>
            <a:chOff x="1128" y="90"/>
            <a:chExt cx="4391" cy="318"/>
          </a:xfrm>
        </p:grpSpPr>
        <p:sp>
          <p:nvSpPr>
            <p:cNvPr id="15405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1128" y="90"/>
              <a:ext cx="2350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Сервер (хост)</a:t>
              </a:r>
            </a:p>
          </p:txBody>
        </p:sp>
        <p:sp>
          <p:nvSpPr>
            <p:cNvPr id="15406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3564" y="215"/>
              <a:ext cx="1955" cy="1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- узловой компьютер</a:t>
              </a:r>
            </a:p>
          </p:txBody>
        </p:sp>
      </p:grpSp>
      <p:pic>
        <p:nvPicPr>
          <p:cNvPr id="15370" name="Picture 96" descr="ЛВС_се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9"/>
          <a:stretch>
            <a:fillRect/>
          </a:stretch>
        </p:blipFill>
        <p:spPr bwMode="auto">
          <a:xfrm>
            <a:off x="5273675" y="1233488"/>
            <a:ext cx="3754438" cy="1647825"/>
          </a:xfrm>
          <a:prstGeom prst="rect">
            <a:avLst/>
          </a:prstGeom>
          <a:noFill/>
          <a:ln w="9525">
            <a:solidFill>
              <a:srgbClr val="7E9EDE"/>
            </a:solidFill>
            <a:miter lim="800000"/>
            <a:headEnd/>
            <a:tailEnd/>
          </a:ln>
        </p:spPr>
      </p:pic>
      <p:sp>
        <p:nvSpPr>
          <p:cNvPr id="15371" name="Text Box 97"/>
          <p:cNvSpPr txBox="1">
            <a:spLocks noChangeArrowheads="1"/>
          </p:cNvSpPr>
          <p:nvPr/>
        </p:nvSpPr>
        <p:spPr bwMode="auto">
          <a:xfrm>
            <a:off x="5372100" y="1862138"/>
            <a:ext cx="6191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800" i="1">
                <a:solidFill>
                  <a:schemeClr val="tx2"/>
                </a:solidFill>
                <a:latin typeface="Century Gothic" pitchFamily="34" charset="0"/>
              </a:rPr>
              <a:t>Сетевой принтер</a:t>
            </a:r>
            <a:r>
              <a:rPr lang="ru-RU" sz="1000" b="1" i="1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ru-RU" sz="900" i="1">
              <a:solidFill>
                <a:srgbClr val="4200B8"/>
              </a:solidFill>
              <a:latin typeface="Century Gothic" pitchFamily="34" charset="0"/>
            </a:endParaRPr>
          </a:p>
        </p:txBody>
      </p:sp>
      <p:sp>
        <p:nvSpPr>
          <p:cNvPr id="15372" name="Text Box 98"/>
          <p:cNvSpPr txBox="1">
            <a:spLocks noChangeArrowheads="1"/>
          </p:cNvSpPr>
          <p:nvPr/>
        </p:nvSpPr>
        <p:spPr bwMode="auto">
          <a:xfrm>
            <a:off x="8524875" y="2138363"/>
            <a:ext cx="619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800" i="1">
                <a:solidFill>
                  <a:schemeClr val="tx2"/>
                </a:solidFill>
                <a:latin typeface="Century Gothic" pitchFamily="34" charset="0"/>
              </a:rPr>
              <a:t>Факс</a:t>
            </a:r>
            <a:r>
              <a:rPr lang="ru-RU" sz="1000" b="1" i="1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ru-RU" sz="900" i="1">
              <a:solidFill>
                <a:srgbClr val="4200B8"/>
              </a:solidFill>
              <a:latin typeface="Century Gothic" pitchFamily="34" charset="0"/>
            </a:endParaRPr>
          </a:p>
        </p:txBody>
      </p:sp>
      <p:sp>
        <p:nvSpPr>
          <p:cNvPr id="17507" name="Text Box 99"/>
          <p:cNvSpPr txBox="1">
            <a:spLocks noChangeArrowheads="1"/>
          </p:cNvSpPr>
          <p:nvPr/>
        </p:nvSpPr>
        <p:spPr bwMode="auto">
          <a:xfrm>
            <a:off x="7732713" y="1852613"/>
            <a:ext cx="781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800" b="1" i="1">
                <a:solidFill>
                  <a:srgbClr val="FF6600"/>
                </a:solidFill>
                <a:latin typeface="Century Gothic" pitchFamily="34" charset="0"/>
              </a:rPr>
              <a:t>Файл-сервер</a:t>
            </a:r>
            <a:endParaRPr lang="ru-RU" sz="900" b="1" i="1">
              <a:solidFill>
                <a:srgbClr val="FF6600"/>
              </a:solidFill>
              <a:latin typeface="Century Gothic" pitchFamily="34" charset="0"/>
            </a:endParaRPr>
          </a:p>
        </p:txBody>
      </p:sp>
      <p:sp>
        <p:nvSpPr>
          <p:cNvPr id="15374" name="Line 100"/>
          <p:cNvSpPr>
            <a:spLocks noChangeShapeType="1"/>
          </p:cNvSpPr>
          <p:nvPr/>
        </p:nvSpPr>
        <p:spPr bwMode="auto">
          <a:xfrm>
            <a:off x="5895975" y="1730375"/>
            <a:ext cx="395288" cy="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75" name="Line 101"/>
          <p:cNvSpPr>
            <a:spLocks noChangeShapeType="1"/>
          </p:cNvSpPr>
          <p:nvPr/>
        </p:nvSpPr>
        <p:spPr bwMode="auto">
          <a:xfrm>
            <a:off x="7429500" y="1695450"/>
            <a:ext cx="493713" cy="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76" name="Line 102"/>
          <p:cNvSpPr>
            <a:spLocks noChangeShapeType="1"/>
          </p:cNvSpPr>
          <p:nvPr/>
        </p:nvSpPr>
        <p:spPr bwMode="auto">
          <a:xfrm>
            <a:off x="5510213" y="2133600"/>
            <a:ext cx="1238250" cy="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77" name="Line 103"/>
          <p:cNvSpPr>
            <a:spLocks noChangeShapeType="1"/>
          </p:cNvSpPr>
          <p:nvPr/>
        </p:nvSpPr>
        <p:spPr bwMode="auto">
          <a:xfrm>
            <a:off x="6210300" y="2259013"/>
            <a:ext cx="592138" cy="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78" name="Line 104"/>
          <p:cNvSpPr>
            <a:spLocks noChangeShapeType="1"/>
          </p:cNvSpPr>
          <p:nvPr/>
        </p:nvSpPr>
        <p:spPr bwMode="auto">
          <a:xfrm>
            <a:off x="6926263" y="2249488"/>
            <a:ext cx="915987" cy="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79" name="Line 105"/>
          <p:cNvSpPr>
            <a:spLocks noChangeShapeType="1"/>
          </p:cNvSpPr>
          <p:nvPr/>
        </p:nvSpPr>
        <p:spPr bwMode="auto">
          <a:xfrm>
            <a:off x="6970713" y="2133600"/>
            <a:ext cx="1550987" cy="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80" name="Line 106"/>
          <p:cNvSpPr>
            <a:spLocks noChangeShapeType="1"/>
          </p:cNvSpPr>
          <p:nvPr/>
        </p:nvSpPr>
        <p:spPr bwMode="auto">
          <a:xfrm>
            <a:off x="7024688" y="2079625"/>
            <a:ext cx="1398587" cy="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81" name="Line 107"/>
          <p:cNvSpPr>
            <a:spLocks noChangeShapeType="1"/>
          </p:cNvSpPr>
          <p:nvPr/>
        </p:nvSpPr>
        <p:spPr bwMode="auto">
          <a:xfrm flipV="1">
            <a:off x="6873875" y="1808163"/>
            <a:ext cx="0" cy="663575"/>
          </a:xfrm>
          <a:prstGeom prst="line">
            <a:avLst/>
          </a:prstGeom>
          <a:noFill/>
          <a:ln w="9525">
            <a:solidFill>
              <a:srgbClr val="7E9EDE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82" name="Line 108"/>
          <p:cNvSpPr>
            <a:spLocks noChangeShapeType="1"/>
          </p:cNvSpPr>
          <p:nvPr/>
        </p:nvSpPr>
        <p:spPr bwMode="auto">
          <a:xfrm flipV="1">
            <a:off x="6819900" y="1835150"/>
            <a:ext cx="0" cy="420688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83" name="Line 109"/>
          <p:cNvSpPr>
            <a:spLocks noChangeShapeType="1"/>
          </p:cNvSpPr>
          <p:nvPr/>
        </p:nvSpPr>
        <p:spPr bwMode="auto">
          <a:xfrm flipV="1">
            <a:off x="6927850" y="1798638"/>
            <a:ext cx="0" cy="447675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84" name="Line 110"/>
          <p:cNvSpPr>
            <a:spLocks noChangeShapeType="1"/>
          </p:cNvSpPr>
          <p:nvPr/>
        </p:nvSpPr>
        <p:spPr bwMode="auto">
          <a:xfrm flipV="1">
            <a:off x="7016750" y="1825625"/>
            <a:ext cx="0" cy="260350"/>
          </a:xfrm>
          <a:prstGeom prst="line">
            <a:avLst/>
          </a:prstGeom>
          <a:noFill/>
          <a:ln w="9525">
            <a:solidFill>
              <a:srgbClr val="7E9EDE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85" name="Line 111"/>
          <p:cNvSpPr>
            <a:spLocks noChangeShapeType="1"/>
          </p:cNvSpPr>
          <p:nvPr/>
        </p:nvSpPr>
        <p:spPr bwMode="auto">
          <a:xfrm flipV="1">
            <a:off x="6756400" y="1825625"/>
            <a:ext cx="0" cy="314325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86" name="Line 112"/>
          <p:cNvSpPr>
            <a:spLocks noChangeShapeType="1"/>
          </p:cNvSpPr>
          <p:nvPr/>
        </p:nvSpPr>
        <p:spPr bwMode="auto">
          <a:xfrm flipV="1">
            <a:off x="5502275" y="2141538"/>
            <a:ext cx="0" cy="314325"/>
          </a:xfrm>
          <a:prstGeom prst="line">
            <a:avLst/>
          </a:prstGeom>
          <a:noFill/>
          <a:ln w="9525">
            <a:solidFill>
              <a:srgbClr val="7E9EDE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87" name="Line 113"/>
          <p:cNvSpPr>
            <a:spLocks noChangeShapeType="1"/>
          </p:cNvSpPr>
          <p:nvPr/>
        </p:nvSpPr>
        <p:spPr bwMode="auto">
          <a:xfrm flipV="1">
            <a:off x="6208713" y="2263775"/>
            <a:ext cx="0" cy="21590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88" name="Line 114"/>
          <p:cNvSpPr>
            <a:spLocks noChangeShapeType="1"/>
          </p:cNvSpPr>
          <p:nvPr/>
        </p:nvSpPr>
        <p:spPr bwMode="auto">
          <a:xfrm flipV="1">
            <a:off x="7858125" y="2255838"/>
            <a:ext cx="0" cy="241300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89" name="Line 115"/>
          <p:cNvSpPr>
            <a:spLocks noChangeShapeType="1"/>
          </p:cNvSpPr>
          <p:nvPr/>
        </p:nvSpPr>
        <p:spPr bwMode="auto">
          <a:xfrm flipV="1">
            <a:off x="8523288" y="2143125"/>
            <a:ext cx="0" cy="331788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90" name="Line 116"/>
          <p:cNvSpPr>
            <a:spLocks noChangeShapeType="1"/>
          </p:cNvSpPr>
          <p:nvPr/>
        </p:nvSpPr>
        <p:spPr bwMode="auto">
          <a:xfrm flipV="1">
            <a:off x="6972300" y="1800225"/>
            <a:ext cx="0" cy="339725"/>
          </a:xfrm>
          <a:prstGeom prst="line">
            <a:avLst/>
          </a:prstGeom>
          <a:noFill/>
          <a:ln w="9525">
            <a:solidFill>
              <a:srgbClr val="A3BAE7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5391" name="Line 117"/>
          <p:cNvSpPr>
            <a:spLocks noChangeShapeType="1"/>
          </p:cNvSpPr>
          <p:nvPr/>
        </p:nvSpPr>
        <p:spPr bwMode="auto">
          <a:xfrm flipV="1">
            <a:off x="6883400" y="1333500"/>
            <a:ext cx="0" cy="242888"/>
          </a:xfrm>
          <a:prstGeom prst="line">
            <a:avLst/>
          </a:prstGeom>
          <a:noFill/>
          <a:ln w="9525">
            <a:solidFill>
              <a:srgbClr val="7E9EDE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15392" name="Picture 118" descr="cервер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752475"/>
            <a:ext cx="409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27" name="Text Box 119"/>
          <p:cNvSpPr txBox="1">
            <a:spLocks noChangeArrowheads="1"/>
          </p:cNvSpPr>
          <p:nvPr/>
        </p:nvSpPr>
        <p:spPr bwMode="auto">
          <a:xfrm>
            <a:off x="6356350" y="1349375"/>
            <a:ext cx="10048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800" b="1" i="1">
                <a:solidFill>
                  <a:srgbClr val="FF6600"/>
                </a:solidFill>
                <a:latin typeface="Century Gothic" pitchFamily="34" charset="0"/>
              </a:rPr>
              <a:t>Интернет-сервер</a:t>
            </a:r>
            <a:endParaRPr lang="ru-RU" sz="900" b="1" i="1">
              <a:solidFill>
                <a:srgbClr val="FF6600"/>
              </a:solidFill>
              <a:latin typeface="Century Gothic" pitchFamily="34" charset="0"/>
            </a:endParaRPr>
          </a:p>
        </p:txBody>
      </p:sp>
      <p:sp>
        <p:nvSpPr>
          <p:cNvPr id="17529" name="AutoShape 121"/>
          <p:cNvSpPr>
            <a:spLocks noChangeArrowheads="1"/>
          </p:cNvSpPr>
          <p:nvPr/>
        </p:nvSpPr>
        <p:spPr bwMode="auto">
          <a:xfrm>
            <a:off x="1760538" y="4767263"/>
            <a:ext cx="2351087" cy="1974850"/>
          </a:xfrm>
          <a:prstGeom prst="roundRect">
            <a:avLst>
              <a:gd name="adj" fmla="val 6736"/>
            </a:avLst>
          </a:prstGeom>
          <a:solidFill>
            <a:srgbClr val="E5F5FF"/>
          </a:solidFill>
          <a:ln w="5715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marL="88900" indent="-88900">
              <a:lnSpc>
                <a:spcPct val="130000"/>
              </a:lnSpc>
              <a:defRPr/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>
                <a:sym typeface="Symbol" pitchFamily="18" charset="2"/>
              </a:rPr>
              <a:t> </a:t>
            </a:r>
            <a:r>
              <a:rPr lang="ru-RU" sz="1300" b="1">
                <a:solidFill>
                  <a:srgbClr val="EA5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файл-сервер:</a:t>
            </a:r>
            <a:r>
              <a:rPr lang="ru-RU">
                <a:solidFill>
                  <a:srgbClr val="FF6600"/>
                </a:solidFill>
              </a:rPr>
              <a:t> </a:t>
            </a:r>
            <a:r>
              <a:rPr lang="ru-RU" sz="1300">
                <a:solidFill>
                  <a:srgbClr val="000080"/>
                </a:solidFill>
                <a:latin typeface="Arial" charset="0"/>
              </a:rPr>
              <a:t>хранит массивы информации - "электронная библиотека", к ним пользователи могут дистанционно обращаться, копировать их, сохранять на сервер свои ресурсы</a:t>
            </a:r>
          </a:p>
        </p:txBody>
      </p:sp>
      <p:sp>
        <p:nvSpPr>
          <p:cNvPr id="17530" name="AutoShape 122"/>
          <p:cNvSpPr>
            <a:spLocks noChangeArrowheads="1"/>
          </p:cNvSpPr>
          <p:nvPr/>
        </p:nvSpPr>
        <p:spPr bwMode="auto">
          <a:xfrm>
            <a:off x="4260850" y="4770438"/>
            <a:ext cx="2397125" cy="1935162"/>
          </a:xfrm>
          <a:prstGeom prst="roundRect">
            <a:avLst>
              <a:gd name="adj" fmla="val 6736"/>
            </a:avLst>
          </a:prstGeom>
          <a:solidFill>
            <a:srgbClr val="E5F5FF"/>
          </a:solidFill>
          <a:ln w="5715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9388" indent="-179388">
              <a:lnSpc>
                <a:spcPct val="130000"/>
              </a:lnSpc>
              <a:defRPr/>
            </a:pPr>
            <a:r>
              <a:rPr lang="ru-RU" sz="1300" b="1">
                <a:solidFill>
                  <a:srgbClr val="EA5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sym typeface="Symbol" pitchFamily="18" charset="2"/>
              </a:rPr>
              <a:t>   </a:t>
            </a:r>
            <a:r>
              <a:rPr lang="ru-RU" sz="1300" b="1">
                <a:solidFill>
                  <a:srgbClr val="EA5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сервер баз данных:</a:t>
            </a:r>
            <a:r>
              <a:rPr lang="ru-RU" sz="1300">
                <a:solidFill>
                  <a:srgbClr val="000080"/>
                </a:solidFill>
                <a:latin typeface="Arial" charset="0"/>
              </a:rPr>
              <a:t> работает по технологии клиент-сервер </a:t>
            </a:r>
            <a:br>
              <a:rPr lang="ru-RU" sz="1300">
                <a:solidFill>
                  <a:srgbClr val="000080"/>
                </a:solidFill>
                <a:latin typeface="Arial" charset="0"/>
              </a:rPr>
            </a:br>
            <a:r>
              <a:rPr lang="ru-RU" sz="1300">
                <a:solidFill>
                  <a:srgbClr val="000080"/>
                </a:solidFill>
                <a:latin typeface="Arial" charset="0"/>
              </a:rPr>
              <a:t>(сервер используется для управления запросами к БД, разрешение вопросов безопасности и т.д.)</a:t>
            </a:r>
          </a:p>
        </p:txBody>
      </p:sp>
      <p:sp>
        <p:nvSpPr>
          <p:cNvPr id="17531" name="AutoShape 123"/>
          <p:cNvSpPr>
            <a:spLocks noChangeArrowheads="1"/>
          </p:cNvSpPr>
          <p:nvPr/>
        </p:nvSpPr>
        <p:spPr bwMode="auto">
          <a:xfrm>
            <a:off x="6802438" y="4749800"/>
            <a:ext cx="2341562" cy="1516063"/>
          </a:xfrm>
          <a:prstGeom prst="roundRect">
            <a:avLst>
              <a:gd name="adj" fmla="val 6736"/>
            </a:avLst>
          </a:prstGeom>
          <a:solidFill>
            <a:srgbClr val="E5F5FF"/>
          </a:solidFill>
          <a:ln w="5715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9388" indent="-179388">
              <a:lnSpc>
                <a:spcPct val="140000"/>
              </a:lnSpc>
              <a:defRPr/>
            </a:pPr>
            <a:r>
              <a:rPr lang="ru-RU" sz="1300" b="1">
                <a:solidFill>
                  <a:srgbClr val="EA5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sym typeface="Symbol" pitchFamily="18" charset="2"/>
              </a:rPr>
              <a:t>   </a:t>
            </a:r>
            <a:r>
              <a:rPr lang="ru-RU" sz="1300" b="1">
                <a:solidFill>
                  <a:srgbClr val="EA5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Интернет-сервер:</a:t>
            </a:r>
            <a:r>
              <a:rPr lang="ru-RU" sz="1300">
                <a:solidFill>
                  <a:srgbClr val="000080"/>
                </a:solidFill>
                <a:latin typeface="Arial" charset="0"/>
              </a:rPr>
              <a:t> почтовый (предоставляет услуги </a:t>
            </a:r>
            <a:r>
              <a:rPr lang="en-US" sz="1300">
                <a:solidFill>
                  <a:srgbClr val="000080"/>
                </a:solidFill>
                <a:latin typeface="Arial" charset="0"/>
              </a:rPr>
              <a:t>e-mail</a:t>
            </a:r>
            <a:r>
              <a:rPr lang="ru-RU" sz="1300">
                <a:solidFill>
                  <a:srgbClr val="000080"/>
                </a:solidFill>
                <a:latin typeface="Arial" charset="0"/>
              </a:rPr>
              <a:t>), </a:t>
            </a:r>
            <a:r>
              <a:rPr lang="en-US" sz="1300">
                <a:solidFill>
                  <a:srgbClr val="000080"/>
                </a:solidFill>
                <a:latin typeface="Arial" charset="0"/>
              </a:rPr>
              <a:t>web-</a:t>
            </a:r>
            <a:r>
              <a:rPr lang="ru-RU" sz="1300">
                <a:solidFill>
                  <a:srgbClr val="000080"/>
                </a:solidFill>
                <a:latin typeface="Arial" charset="0"/>
              </a:rPr>
              <a:t>сервер (услуги </a:t>
            </a:r>
            <a:r>
              <a:rPr lang="en-US" sz="1300">
                <a:solidFill>
                  <a:srgbClr val="000080"/>
                </a:solidFill>
                <a:latin typeface="Arial" charset="0"/>
              </a:rPr>
              <a:t>WWW</a:t>
            </a:r>
            <a:r>
              <a:rPr lang="ru-RU" sz="1300">
                <a:solidFill>
                  <a:srgbClr val="000080"/>
                </a:solidFill>
                <a:latin typeface="Arial" charset="0"/>
              </a:rPr>
              <a:t>), </a:t>
            </a:r>
            <a:br>
              <a:rPr lang="ru-RU" sz="1300">
                <a:solidFill>
                  <a:srgbClr val="000080"/>
                </a:solidFill>
                <a:latin typeface="Arial" charset="0"/>
              </a:rPr>
            </a:br>
            <a:r>
              <a:rPr lang="en-US" sz="1300">
                <a:solidFill>
                  <a:srgbClr val="000080"/>
                </a:solidFill>
                <a:latin typeface="Arial" charset="0"/>
              </a:rPr>
              <a:t>ftp-</a:t>
            </a:r>
            <a:r>
              <a:rPr lang="ru-RU" sz="1300">
                <a:solidFill>
                  <a:srgbClr val="000080"/>
                </a:solidFill>
                <a:latin typeface="Arial" charset="0"/>
              </a:rPr>
              <a:t>сервер  и др.</a:t>
            </a:r>
          </a:p>
        </p:txBody>
      </p:sp>
      <p:sp>
        <p:nvSpPr>
          <p:cNvPr id="17534" name="Text Box 126"/>
          <p:cNvSpPr txBox="1">
            <a:spLocks noChangeArrowheads="1"/>
          </p:cNvSpPr>
          <p:nvPr/>
        </p:nvSpPr>
        <p:spPr bwMode="auto">
          <a:xfrm>
            <a:off x="3151188" y="3036888"/>
            <a:ext cx="599281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1200">
                <a:solidFill>
                  <a:srgbClr val="000080"/>
                </a:solidFill>
                <a:latin typeface="Arial" charset="0"/>
              </a:rPr>
              <a:t>Сервер постоянно включен – постоянно готов к приему-передаче информации  </a:t>
            </a:r>
            <a:br>
              <a:rPr lang="ru-RU" sz="1200">
                <a:solidFill>
                  <a:srgbClr val="000080"/>
                </a:solidFill>
                <a:latin typeface="Arial" charset="0"/>
              </a:rPr>
            </a:br>
            <a:r>
              <a:rPr lang="ru-RU" sz="1200">
                <a:solidFill>
                  <a:srgbClr val="000080"/>
                </a:solidFill>
                <a:latin typeface="Arial" charset="0"/>
              </a:rPr>
              <a:t>(в </a:t>
            </a:r>
            <a:r>
              <a:rPr lang="en-US" sz="1200">
                <a:solidFill>
                  <a:srgbClr val="000080"/>
                </a:solidFill>
                <a:latin typeface="Arial" charset="0"/>
              </a:rPr>
              <a:t>on</a:t>
            </a:r>
            <a:r>
              <a:rPr lang="ru-RU" sz="1200">
                <a:solidFill>
                  <a:srgbClr val="000080"/>
                </a:solidFill>
                <a:latin typeface="Arial" charset="0"/>
              </a:rPr>
              <a:t>-</a:t>
            </a:r>
            <a:r>
              <a:rPr lang="en-US" sz="1200">
                <a:solidFill>
                  <a:srgbClr val="000080"/>
                </a:solidFill>
                <a:latin typeface="Arial" charset="0"/>
              </a:rPr>
              <a:t>line</a:t>
            </a:r>
            <a:r>
              <a:rPr lang="ru-RU" sz="1200">
                <a:solidFill>
                  <a:srgbClr val="000080"/>
                </a:solidFill>
                <a:latin typeface="Arial" charset="0"/>
              </a:rPr>
              <a:t>), ежесекундно он обслуживает множество пользователей. 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1200">
                <a:solidFill>
                  <a:srgbClr val="000080"/>
                </a:solidFill>
                <a:latin typeface="Arial" charset="0"/>
              </a:rPr>
              <a:t>Поэтому к серверам предъявляют </a:t>
            </a:r>
            <a:r>
              <a:rPr lang="ru-RU" sz="1200">
                <a:solidFill>
                  <a:srgbClr val="A50021"/>
                </a:solidFill>
                <a:latin typeface="Arial" charset="0"/>
              </a:rPr>
              <a:t>высокие требования</a:t>
            </a:r>
            <a:r>
              <a:rPr lang="ru-RU" sz="1200">
                <a:solidFill>
                  <a:srgbClr val="000080"/>
                </a:solidFill>
                <a:latin typeface="Arial" charset="0"/>
              </a:rPr>
              <a:t> надежности, скорости, отказоустойчивости.  Для серверов используют </a:t>
            </a:r>
            <a:r>
              <a:rPr lang="ru-RU" sz="1200">
                <a:solidFill>
                  <a:srgbClr val="A50021"/>
                </a:solidFill>
                <a:latin typeface="Arial" charset="0"/>
              </a:rPr>
              <a:t>более мощные ЭВМ</a:t>
            </a:r>
            <a:r>
              <a:rPr lang="ru-RU" sz="1200">
                <a:solidFill>
                  <a:srgbClr val="000080"/>
                </a:solidFill>
                <a:latin typeface="Arial" charset="0"/>
              </a:rPr>
              <a:t>:  с высокоскоростным процессором, большим объемом дисковой памяти (сотни Гбайт) </a:t>
            </a:r>
          </a:p>
        </p:txBody>
      </p:sp>
      <p:sp>
        <p:nvSpPr>
          <p:cNvPr id="15398" name="Line 132"/>
          <p:cNvSpPr>
            <a:spLocks noChangeShapeType="1"/>
          </p:cNvSpPr>
          <p:nvPr/>
        </p:nvSpPr>
        <p:spPr bwMode="auto">
          <a:xfrm>
            <a:off x="0" y="700088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15399" name="Picture 80" descr="cервер_hp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 rot="21458139" flipH="1">
            <a:off x="30163" y="160338"/>
            <a:ext cx="14287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4"/>
          <p:cNvGrpSpPr>
            <a:grpSpLocks/>
          </p:cNvGrpSpPr>
          <p:nvPr/>
        </p:nvGrpSpPr>
        <p:grpSpPr bwMode="auto">
          <a:xfrm>
            <a:off x="133350" y="4518025"/>
            <a:ext cx="1828800" cy="1597025"/>
            <a:chOff x="84" y="2846"/>
            <a:chExt cx="1158" cy="1006"/>
          </a:xfrm>
        </p:grpSpPr>
        <p:sp>
          <p:nvSpPr>
            <p:cNvPr id="15402" name="Text Box 125"/>
            <p:cNvSpPr txBox="1">
              <a:spLocks noChangeArrowheads="1"/>
            </p:cNvSpPr>
            <p:nvPr/>
          </p:nvSpPr>
          <p:spPr bwMode="auto">
            <a:xfrm>
              <a:off x="114" y="3142"/>
              <a:ext cx="94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ru-RU" sz="1300">
                  <a:solidFill>
                    <a:srgbClr val="000080"/>
                  </a:solidFill>
                  <a:latin typeface="Arial" charset="0"/>
                </a:rPr>
                <a:t>По назначению серверы разделяют </a:t>
              </a:r>
              <a:br>
                <a:rPr lang="ru-RU" sz="1300">
                  <a:solidFill>
                    <a:srgbClr val="000080"/>
                  </a:solidFill>
                  <a:latin typeface="Arial" charset="0"/>
                </a:rPr>
              </a:br>
              <a:r>
                <a:rPr lang="ru-RU" sz="1300">
                  <a:solidFill>
                    <a:srgbClr val="000080"/>
                  </a:solidFill>
                  <a:latin typeface="Arial" charset="0"/>
                </a:rPr>
                <a:t>на типы:</a:t>
              </a:r>
            </a:p>
          </p:txBody>
        </p:sp>
        <p:sp>
          <p:nvSpPr>
            <p:cNvPr id="15403" name="Line 129"/>
            <p:cNvSpPr>
              <a:spLocks noChangeShapeType="1"/>
            </p:cNvSpPr>
            <p:nvPr/>
          </p:nvSpPr>
          <p:spPr bwMode="auto">
            <a:xfrm>
              <a:off x="658" y="3766"/>
              <a:ext cx="357" cy="5"/>
            </a:xfrm>
            <a:prstGeom prst="line">
              <a:avLst/>
            </a:prstGeom>
            <a:noFill/>
            <a:ln w="76200">
              <a:solidFill>
                <a:srgbClr val="EA5F00"/>
              </a:solidFill>
              <a:round/>
              <a:headEnd type="oval" w="sm" len="sm"/>
              <a:tailEnd type="arrow" w="lg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4" name="AutoShape 133"/>
            <p:cNvSpPr>
              <a:spLocks noChangeArrowheads="1"/>
            </p:cNvSpPr>
            <p:nvPr/>
          </p:nvSpPr>
          <p:spPr bwMode="auto">
            <a:xfrm>
              <a:off x="84" y="2846"/>
              <a:ext cx="1158" cy="242"/>
            </a:xfrm>
            <a:prstGeom prst="roundRect">
              <a:avLst>
                <a:gd name="adj" fmla="val 16667"/>
              </a:avLst>
            </a:prstGeom>
            <a:solidFill>
              <a:srgbClr val="FFCC00">
                <a:alpha val="30980"/>
              </a:srgbClr>
            </a:solidFill>
            <a:ln w="57150" algn="ctr">
              <a:solidFill>
                <a:srgbClr val="FFCC66"/>
              </a:solidFill>
              <a:round/>
              <a:headEnd/>
              <a:tailEnd/>
            </a:ln>
          </p:spPr>
          <p:txBody>
            <a:bodyPr lIns="54000" tIns="0" rIns="54000" bIns="0" anchor="ctr"/>
            <a:lstStyle/>
            <a:p>
              <a:pPr marL="179388" indent="-179388" algn="ctr"/>
              <a:r>
                <a:rPr lang="ru-RU" sz="1400" b="1">
                  <a:solidFill>
                    <a:srgbClr val="A50021"/>
                  </a:solidFill>
                  <a:latin typeface="Century Gothic" pitchFamily="34" charset="0"/>
                  <a:sym typeface="Symbol" pitchFamily="18" charset="2"/>
                </a:rPr>
                <a:t>Типы серверов</a:t>
              </a:r>
              <a:endParaRPr lang="ru-RU" sz="1400">
                <a:solidFill>
                  <a:srgbClr val="A50021"/>
                </a:solidFill>
                <a:latin typeface="Arial" charset="0"/>
              </a:endParaRPr>
            </a:p>
          </p:txBody>
        </p:sp>
      </p:grpSp>
      <p:sp>
        <p:nvSpPr>
          <p:cNvPr id="15401" name="Text Box 135"/>
          <p:cNvSpPr txBox="1">
            <a:spLocks noChangeArrowheads="1"/>
          </p:cNvSpPr>
          <p:nvPr/>
        </p:nvSpPr>
        <p:spPr bwMode="auto">
          <a:xfrm>
            <a:off x="0" y="6973888"/>
            <a:ext cx="9144000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tx2"/>
                </a:solidFill>
              </a:rPr>
              <a:t>Время простоя серверов может достигать лишь несколько минут в год.</a:t>
            </a:r>
          </a:p>
          <a:p>
            <a:r>
              <a:rPr lang="ru-RU" sz="1200">
                <a:latin typeface="Arial" charset="0"/>
              </a:rPr>
              <a:t>Серверы содержат </a:t>
            </a:r>
            <a:r>
              <a:rPr lang="ru-RU" sz="1200" b="1">
                <a:latin typeface="Arial" charset="0"/>
              </a:rPr>
              <a:t>информационные ресурсы</a:t>
            </a:r>
            <a:r>
              <a:rPr lang="ru-RU" sz="1200">
                <a:latin typeface="Arial" charset="0"/>
              </a:rPr>
              <a:t>. Ресурсы – это любые базы данных: законодательные, научно-технические, коммерческие, рекламные, информация из СМИ, файлы, программы, web-страницы и т.д.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9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7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7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7" grpId="0" animBg="1"/>
      <p:bldP spid="35849" grpId="0" autoUpdateAnimBg="0"/>
      <p:bldP spid="17507" grpId="0"/>
      <p:bldP spid="17527" grpId="0"/>
      <p:bldP spid="17529" grpId="0" animBg="1"/>
      <p:bldP spid="17530" grpId="0" animBg="1"/>
      <p:bldP spid="17531" grpId="0" animBg="1"/>
      <p:bldP spid="1753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0"/>
          <p:cNvSpPr>
            <a:spLocks noChangeArrowheads="1"/>
          </p:cNvSpPr>
          <p:nvPr/>
        </p:nvSpPr>
        <p:spPr bwMode="auto">
          <a:xfrm>
            <a:off x="7248525" y="0"/>
            <a:ext cx="1895475" cy="893763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 flipV="1">
            <a:off x="0" y="749300"/>
            <a:ext cx="9144000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8D9EE"/>
              </a:gs>
            </a:gsLst>
            <a:lin ang="5400000" scaled="1"/>
          </a:gradFill>
          <a:ln w="9525" algn="ctr">
            <a:solidFill>
              <a:srgbClr val="5C85D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6388" name="Picture 19" descr="се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lum contrast="6000"/>
          </a:blip>
          <a:srcRect l="3859" t="1056" r="21414" b="66579"/>
          <a:stretch>
            <a:fillRect/>
          </a:stretch>
        </p:blipFill>
        <p:spPr bwMode="auto">
          <a:xfrm>
            <a:off x="217488" y="696913"/>
            <a:ext cx="34734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1" name="WordArt 7"/>
          <p:cNvSpPr>
            <a:spLocks noChangeArrowheads="1" noChangeShapeType="1" noTextEdit="1"/>
          </p:cNvSpPr>
          <p:nvPr/>
        </p:nvSpPr>
        <p:spPr bwMode="auto">
          <a:xfrm>
            <a:off x="390525" y="201613"/>
            <a:ext cx="5710238" cy="474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Сетевые устройства</a:t>
            </a:r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4143375" y="863600"/>
            <a:ext cx="5000625" cy="165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1" name="Picture 16" descr="net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E0BE"/>
              </a:clrFrom>
              <a:clrTo>
                <a:srgbClr val="FEE0BE">
                  <a:alpha val="0"/>
                </a:srgbClr>
              </a:clrTo>
            </a:clrChange>
          </a:blip>
          <a:srcRect l="33109" t="14481" r="29916" b="65160"/>
          <a:stretch>
            <a:fillRect/>
          </a:stretch>
        </p:blipFill>
        <p:spPr bwMode="auto">
          <a:xfrm>
            <a:off x="265113" y="1830388"/>
            <a:ext cx="711200" cy="3794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6392" name="Text Box 21"/>
          <p:cNvSpPr txBox="1">
            <a:spLocks noChangeArrowheads="1"/>
          </p:cNvSpPr>
          <p:nvPr/>
        </p:nvSpPr>
        <p:spPr bwMode="auto">
          <a:xfrm>
            <a:off x="4267200" y="806450"/>
            <a:ext cx="47513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- это устройства для соединения линий связи, </a:t>
            </a:r>
            <a:br>
              <a:rPr lang="ru-RU" sz="1300">
                <a:solidFill>
                  <a:schemeClr val="tx2"/>
                </a:solidFill>
                <a:latin typeface="Arial" charset="0"/>
              </a:rPr>
            </a:br>
            <a:r>
              <a:rPr lang="ru-RU" sz="1300">
                <a:solidFill>
                  <a:schemeClr val="tx2"/>
                </a:solidFill>
                <a:latin typeface="Arial" charset="0"/>
              </a:rPr>
              <a:t>усиления сигнала, образования нужной сетевой топологии, адресной пересылки данных, защиты информации и т.д. </a:t>
            </a:r>
            <a:endParaRPr lang="ru-RU" sz="13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8812" name="AutoShape 28"/>
          <p:cNvSpPr>
            <a:spLocks noChangeArrowheads="1"/>
          </p:cNvSpPr>
          <p:nvPr/>
        </p:nvSpPr>
        <p:spPr bwMode="auto">
          <a:xfrm>
            <a:off x="884238" y="2543175"/>
            <a:ext cx="7966075" cy="1235075"/>
          </a:xfrm>
          <a:prstGeom prst="roundRect">
            <a:avLst>
              <a:gd name="adj" fmla="val 6736"/>
            </a:avLst>
          </a:prstGeom>
          <a:solidFill>
            <a:srgbClr val="CCECFF">
              <a:alpha val="35001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108000" tIns="0" rIns="0" bIns="0"/>
          <a:lstStyle/>
          <a:p>
            <a:pPr marL="179388" indent="-179388">
              <a:lnSpc>
                <a:spcPct val="120000"/>
              </a:lnSpc>
              <a:tabLst>
                <a:tab pos="179388" algn="l"/>
              </a:tabLst>
              <a:defRPr/>
            </a:pPr>
            <a:r>
              <a:rPr lang="ru-RU" sz="1300" b="1">
                <a:solidFill>
                  <a:srgbClr val="EA5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sym typeface="Symbol" pitchFamily="18" charset="2"/>
              </a:rPr>
              <a:t>  </a:t>
            </a:r>
            <a:r>
              <a:rPr lang="ru-RU" sz="1300" b="1">
                <a:solidFill>
                  <a:srgbClr val="EA5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Активные оконечные</a:t>
            </a:r>
            <a:r>
              <a:rPr lang="ru-RU">
                <a:solidFill>
                  <a:schemeClr val="tx2"/>
                </a:solidFill>
              </a:rPr>
              <a:t> </a:t>
            </a:r>
            <a:r>
              <a:rPr lang="ru-RU" sz="1300">
                <a:solidFill>
                  <a:srgbClr val="000080"/>
                </a:solidFill>
                <a:latin typeface="Arial" charset="0"/>
              </a:rPr>
              <a:t>сетевые устройства: </a:t>
            </a:r>
            <a:br>
              <a:rPr lang="ru-RU" sz="1300">
                <a:solidFill>
                  <a:srgbClr val="000080"/>
                </a:solidFill>
                <a:latin typeface="Arial" charset="0"/>
              </a:rPr>
            </a:br>
            <a:r>
              <a:rPr lang="ru-RU" sz="1300">
                <a:solidFill>
                  <a:srgbClr val="000080"/>
                </a:solidFill>
                <a:latin typeface="Arial" charset="0"/>
              </a:rPr>
              <a:t>сетевая </a:t>
            </a:r>
            <a:r>
              <a:rPr lang="ru-RU" sz="1300">
                <a:solidFill>
                  <a:srgbClr val="EA5F00"/>
                </a:solidFill>
                <a:latin typeface="Arial" charset="0"/>
              </a:rPr>
              <a:t>карта</a:t>
            </a:r>
            <a:r>
              <a:rPr lang="ru-RU" sz="1300">
                <a:solidFill>
                  <a:srgbClr val="000080"/>
                </a:solidFill>
                <a:latin typeface="Arial" charset="0"/>
              </a:rPr>
              <a:t> (сетевой </a:t>
            </a:r>
            <a:r>
              <a:rPr lang="ru-RU" sz="1300">
                <a:solidFill>
                  <a:srgbClr val="EA5F00"/>
                </a:solidFill>
                <a:latin typeface="Arial" charset="0"/>
              </a:rPr>
              <a:t>адаптер</a:t>
            </a:r>
            <a:r>
              <a:rPr lang="ru-RU" sz="1300">
                <a:solidFill>
                  <a:srgbClr val="000080"/>
                </a:solidFill>
                <a:latin typeface="Arial" charset="0"/>
              </a:rPr>
              <a:t>) и </a:t>
            </a:r>
            <a:br>
              <a:rPr lang="ru-RU" sz="1300">
                <a:solidFill>
                  <a:srgbClr val="000080"/>
                </a:solidFill>
                <a:latin typeface="Arial" charset="0"/>
              </a:rPr>
            </a:br>
            <a:r>
              <a:rPr lang="ru-RU" sz="1300">
                <a:solidFill>
                  <a:srgbClr val="EA5F00"/>
                </a:solidFill>
                <a:latin typeface="Arial" charset="0"/>
              </a:rPr>
              <a:t>модем</a:t>
            </a:r>
            <a:r>
              <a:rPr lang="ru-RU" sz="1300">
                <a:solidFill>
                  <a:srgbClr val="000080"/>
                </a:solidFill>
                <a:latin typeface="Arial" charset="0"/>
              </a:rPr>
              <a:t> – устройства, соединяющие </a:t>
            </a:r>
            <a:br>
              <a:rPr lang="ru-RU" sz="1300">
                <a:solidFill>
                  <a:srgbClr val="000080"/>
                </a:solidFill>
                <a:latin typeface="Arial" charset="0"/>
              </a:rPr>
            </a:br>
            <a:r>
              <a:rPr lang="ru-RU" sz="1300">
                <a:solidFill>
                  <a:srgbClr val="000080"/>
                </a:solidFill>
                <a:latin typeface="Arial" charset="0"/>
              </a:rPr>
              <a:t>компьютер с линией связи</a:t>
            </a:r>
          </a:p>
        </p:txBody>
      </p:sp>
      <p:sp>
        <p:nvSpPr>
          <p:cNvPr id="118813" name="AutoShape 29"/>
          <p:cNvSpPr>
            <a:spLocks noChangeArrowheads="1"/>
          </p:cNvSpPr>
          <p:nvPr/>
        </p:nvSpPr>
        <p:spPr bwMode="auto">
          <a:xfrm>
            <a:off x="274638" y="4057650"/>
            <a:ext cx="8421687" cy="2344738"/>
          </a:xfrm>
          <a:prstGeom prst="roundRect">
            <a:avLst>
              <a:gd name="adj" fmla="val 6736"/>
            </a:avLst>
          </a:prstGeom>
          <a:solidFill>
            <a:srgbClr val="CCECFF">
              <a:alpha val="35001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72000" tIns="0" rIns="0" bIns="0"/>
          <a:lstStyle/>
          <a:p>
            <a:pPr marL="358775" indent="-269875">
              <a:buFont typeface="Symbol" pitchFamily="18" charset="2"/>
              <a:buChar char="·"/>
              <a:defRPr/>
            </a:pPr>
            <a:r>
              <a:rPr lang="ru-RU" sz="1300" b="1">
                <a:solidFill>
                  <a:srgbClr val="EA5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Активные промежуточные</a:t>
            </a:r>
            <a:r>
              <a:rPr lang="ru-RU"/>
              <a:t>  </a:t>
            </a:r>
            <a:r>
              <a:rPr lang="ru-RU" sz="1300">
                <a:solidFill>
                  <a:srgbClr val="000080"/>
                </a:solidFill>
                <a:latin typeface="Arial" charset="0"/>
              </a:rPr>
              <a:t>устройства.</a:t>
            </a:r>
          </a:p>
          <a:p>
            <a:pPr marL="358775" indent="-269875">
              <a:lnSpc>
                <a:spcPct val="120000"/>
              </a:lnSpc>
              <a:defRPr/>
            </a:pPr>
            <a:r>
              <a:rPr lang="ru-RU" sz="1100">
                <a:solidFill>
                  <a:srgbClr val="CC0000"/>
                </a:solidFill>
                <a:latin typeface="Century Gothic" pitchFamily="34" charset="0"/>
              </a:rPr>
              <a:t>Повторители,  концентраторы </a:t>
            </a:r>
            <a:r>
              <a:rPr lang="ru-RU" sz="1100">
                <a:solidFill>
                  <a:srgbClr val="000080"/>
                </a:solidFill>
                <a:latin typeface="Century Gothic" pitchFamily="34" charset="0"/>
              </a:rPr>
              <a:t>– простейшие устройства для усиления сигнала и образования сетевых топологий "</a:t>
            </a:r>
            <a:r>
              <a:rPr lang="ru-RU" sz="1100" u="sng">
                <a:solidFill>
                  <a:srgbClr val="000080"/>
                </a:solidFill>
                <a:latin typeface="Century Gothic" pitchFamily="34" charset="0"/>
              </a:rPr>
              <a:t>звезда</a:t>
            </a:r>
            <a:r>
              <a:rPr lang="ru-RU" sz="1100">
                <a:solidFill>
                  <a:srgbClr val="000080"/>
                </a:solidFill>
                <a:latin typeface="Century Gothic" pitchFamily="34" charset="0"/>
              </a:rPr>
              <a:t>" и "</a:t>
            </a:r>
            <a:r>
              <a:rPr lang="ru-RU" sz="1100" u="sng">
                <a:solidFill>
                  <a:srgbClr val="000080"/>
                </a:solidFill>
                <a:latin typeface="Century Gothic" pitchFamily="34" charset="0"/>
              </a:rPr>
              <a:t>дерево</a:t>
            </a:r>
            <a:r>
              <a:rPr lang="ru-RU" sz="1100">
                <a:solidFill>
                  <a:srgbClr val="000080"/>
                </a:solidFill>
                <a:latin typeface="Century Gothic" pitchFamily="34" charset="0"/>
              </a:rPr>
              <a:t>".</a:t>
            </a:r>
          </a:p>
          <a:p>
            <a:pPr marL="358775" indent="-269875">
              <a:lnSpc>
                <a:spcPct val="120000"/>
              </a:lnSpc>
              <a:defRPr/>
            </a:pPr>
            <a:r>
              <a:rPr lang="ru-RU" sz="1100">
                <a:solidFill>
                  <a:srgbClr val="CC0000"/>
                </a:solidFill>
                <a:latin typeface="Century Gothic" pitchFamily="34" charset="0"/>
              </a:rPr>
              <a:t>Мосты, коммутаторы</a:t>
            </a:r>
            <a:r>
              <a:rPr lang="ru-RU" sz="1100">
                <a:solidFill>
                  <a:srgbClr val="000080"/>
                </a:solidFill>
                <a:latin typeface="Century Gothic" pitchFamily="34" charset="0"/>
              </a:rPr>
              <a:t> – устройства с функциями концентраторов, и ещё выполняют  коммутацию (соединение) станции-источника   и  станции-приемника  для увеличения  пропускной способности сети.</a:t>
            </a:r>
          </a:p>
          <a:p>
            <a:pPr marL="358775" indent="-269875">
              <a:lnSpc>
                <a:spcPct val="120000"/>
              </a:lnSpc>
              <a:defRPr/>
            </a:pPr>
            <a:endParaRPr lang="ru-RU" sz="300">
              <a:solidFill>
                <a:srgbClr val="CC0000"/>
              </a:solidFill>
              <a:latin typeface="Century Gothic" pitchFamily="34" charset="0"/>
            </a:endParaRPr>
          </a:p>
          <a:p>
            <a:pPr marL="358775" indent="-269875">
              <a:lnSpc>
                <a:spcPct val="120000"/>
              </a:lnSpc>
              <a:defRPr/>
            </a:pPr>
            <a:r>
              <a:rPr lang="ru-RU" sz="1100">
                <a:solidFill>
                  <a:srgbClr val="CC0000"/>
                </a:solidFill>
                <a:latin typeface="Century Gothic" pitchFamily="34" charset="0"/>
              </a:rPr>
              <a:t>Маршрутизаторы</a:t>
            </a:r>
            <a:r>
              <a:rPr lang="ru-RU" sz="1100">
                <a:solidFill>
                  <a:srgbClr val="000080"/>
                </a:solidFill>
                <a:latin typeface="Century Gothic" pitchFamily="34" charset="0"/>
              </a:rPr>
              <a:t> (роутеры) – сложные программируемые устройства, выполняющие функции маршрутизации – поиска оптимального пути прохождения данных, соединения сетей разных технологий.</a:t>
            </a:r>
          </a:p>
          <a:p>
            <a:pPr marL="358775" indent="-269875">
              <a:lnSpc>
                <a:spcPct val="120000"/>
              </a:lnSpc>
              <a:defRPr/>
            </a:pPr>
            <a:endParaRPr lang="ru-RU" sz="300">
              <a:solidFill>
                <a:srgbClr val="CC0000"/>
              </a:solidFill>
              <a:latin typeface="Century Gothic" pitchFamily="34" charset="0"/>
            </a:endParaRPr>
          </a:p>
          <a:p>
            <a:pPr marL="358775" indent="-269875">
              <a:lnSpc>
                <a:spcPct val="120000"/>
              </a:lnSpc>
              <a:defRPr/>
            </a:pPr>
            <a:r>
              <a:rPr lang="ru-RU" sz="1100">
                <a:solidFill>
                  <a:srgbClr val="CC0000"/>
                </a:solidFill>
                <a:latin typeface="Century Gothic" pitchFamily="34" charset="0"/>
              </a:rPr>
              <a:t>Шлюзы.</a:t>
            </a:r>
            <a:r>
              <a:rPr lang="ru-RU" sz="1100">
                <a:solidFill>
                  <a:srgbClr val="000080"/>
                </a:solidFill>
                <a:latin typeface="Century Gothic" pitchFamily="34" charset="0"/>
              </a:rPr>
              <a:t>  Ранее маршрутизаторы называли шлюзами, теперь - спец. компьютер или  устройство на стыке двух сетей для перевода  данных  между сетями  с отличающимися протоколами.  Маршрутизация в шлюзах - только к соединению двух подсетей</a:t>
            </a:r>
          </a:p>
        </p:txBody>
      </p:sp>
      <p:sp>
        <p:nvSpPr>
          <p:cNvPr id="16395" name="AutoShape 32"/>
          <p:cNvSpPr>
            <a:spLocks noChangeArrowheads="1"/>
          </p:cNvSpPr>
          <p:nvPr/>
        </p:nvSpPr>
        <p:spPr bwMode="auto">
          <a:xfrm>
            <a:off x="925513" y="6454775"/>
            <a:ext cx="5441950" cy="403225"/>
          </a:xfrm>
          <a:prstGeom prst="wedgeRectCallout">
            <a:avLst>
              <a:gd name="adj1" fmla="val -1690"/>
              <a:gd name="adj2" fmla="val -84644"/>
            </a:avLst>
          </a:prstGeom>
          <a:solidFill>
            <a:srgbClr val="FEC450"/>
          </a:solidFill>
          <a:ln w="38100" algn="ctr">
            <a:solidFill>
              <a:srgbClr val="FFCC66"/>
            </a:solidFill>
            <a:miter lim="800000"/>
            <a:headEnd/>
            <a:tailEnd/>
          </a:ln>
        </p:spPr>
        <p:txBody>
          <a:bodyPr lIns="90000" tIns="0" rIns="18000" bIns="0"/>
          <a:lstStyle/>
          <a:p>
            <a:pPr>
              <a:lnSpc>
                <a:spcPct val="120000"/>
              </a:lnSpc>
            </a:pPr>
            <a:r>
              <a:rPr lang="ru-RU" sz="1000" b="1">
                <a:solidFill>
                  <a:srgbClr val="A50021"/>
                </a:solidFill>
                <a:latin typeface="Verdana" pitchFamily="34" charset="0"/>
              </a:rPr>
              <a:t>Межсетевой экран  </a:t>
            </a:r>
            <a:r>
              <a:rPr lang="ru-RU" sz="1000">
                <a:solidFill>
                  <a:srgbClr val="A50021"/>
                </a:solidFill>
                <a:latin typeface="Verdana" pitchFamily="34" charset="0"/>
              </a:rPr>
              <a:t>(</a:t>
            </a:r>
            <a:r>
              <a:rPr lang="ru-RU" sz="1000" b="1">
                <a:solidFill>
                  <a:srgbClr val="A50021"/>
                </a:solidFill>
                <a:latin typeface="Verdana" pitchFamily="34" charset="0"/>
              </a:rPr>
              <a:t>брандмауэр</a:t>
            </a:r>
            <a:r>
              <a:rPr lang="ru-RU" sz="1000">
                <a:solidFill>
                  <a:srgbClr val="A50021"/>
                </a:solidFill>
                <a:latin typeface="Verdana" pitchFamily="34" charset="0"/>
              </a:rPr>
              <a:t>)</a:t>
            </a:r>
            <a:r>
              <a:rPr lang="ru-RU" sz="1000" b="1">
                <a:solidFill>
                  <a:srgbClr val="A50021"/>
                </a:solidFill>
                <a:latin typeface="Verdana" pitchFamily="34" charset="0"/>
              </a:rPr>
              <a:t> </a:t>
            </a:r>
            <a:r>
              <a:rPr lang="ru-RU" sz="900">
                <a:solidFill>
                  <a:schemeClr val="tx2"/>
                </a:solidFill>
                <a:latin typeface="Arial" charset="0"/>
              </a:rPr>
              <a:t>– </a:t>
            </a:r>
            <a:r>
              <a:rPr lang="ru-RU" sz="1000">
                <a:solidFill>
                  <a:srgbClr val="002850"/>
                </a:solidFill>
                <a:latin typeface="Arial" charset="0"/>
              </a:rPr>
              <a:t>шлюз, фильтрующий </a:t>
            </a:r>
            <a:r>
              <a:rPr lang="ru-RU" sz="1000" u="sng">
                <a:solidFill>
                  <a:srgbClr val="002850"/>
                </a:solidFill>
                <a:latin typeface="Arial" charset="0"/>
              </a:rPr>
              <a:t>трафик</a:t>
            </a:r>
            <a:r>
              <a:rPr lang="ru-RU" sz="1000">
                <a:solidFill>
                  <a:srgbClr val="002850"/>
                </a:solidFill>
                <a:latin typeface="Arial" charset="0"/>
              </a:rPr>
              <a:t>, поступающий </a:t>
            </a:r>
            <a:br>
              <a:rPr lang="ru-RU" sz="1000">
                <a:solidFill>
                  <a:srgbClr val="002850"/>
                </a:solidFill>
                <a:latin typeface="Arial" charset="0"/>
              </a:rPr>
            </a:br>
            <a:r>
              <a:rPr lang="ru-RU" sz="1000">
                <a:solidFill>
                  <a:srgbClr val="002850"/>
                </a:solidFill>
                <a:latin typeface="Arial" charset="0"/>
              </a:rPr>
              <a:t>в сеть,  для борьбы с несанкционированным доступом  из внешних сетей</a:t>
            </a:r>
          </a:p>
        </p:txBody>
      </p:sp>
      <p:sp>
        <p:nvSpPr>
          <p:cNvPr id="118811" name="AutoShape 27"/>
          <p:cNvSpPr>
            <a:spLocks noChangeArrowheads="1"/>
          </p:cNvSpPr>
          <p:nvPr/>
        </p:nvSpPr>
        <p:spPr bwMode="auto">
          <a:xfrm>
            <a:off x="4252913" y="1714500"/>
            <a:ext cx="4575175" cy="635000"/>
          </a:xfrm>
          <a:prstGeom prst="roundRect">
            <a:avLst>
              <a:gd name="adj" fmla="val 6736"/>
            </a:avLst>
          </a:prstGeom>
          <a:solidFill>
            <a:srgbClr val="CCECFF">
              <a:alpha val="35001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36000" tIns="0" rIns="0" bIns="0"/>
          <a:lstStyle/>
          <a:p>
            <a:pPr marL="179388" indent="-179388">
              <a:lnSpc>
                <a:spcPct val="130000"/>
              </a:lnSpc>
              <a:defRPr/>
            </a:pPr>
            <a:r>
              <a:rPr lang="ru-RU" sz="1300" b="1">
                <a:solidFill>
                  <a:srgbClr val="EA5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sym typeface="Symbol" pitchFamily="18" charset="2"/>
              </a:rPr>
              <a:t>  </a:t>
            </a:r>
            <a:r>
              <a:rPr lang="ru-RU" sz="1300" b="1">
                <a:solidFill>
                  <a:srgbClr val="EA5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Пассивное</a:t>
            </a:r>
            <a:r>
              <a:rPr lang="ru-RU" sz="1300">
                <a:solidFill>
                  <a:srgbClr val="000080"/>
                </a:solidFill>
                <a:latin typeface="Arial" charset="0"/>
              </a:rPr>
              <a:t> сетевое оборудование: разные соединители, разъемы, заглушки (терминаторы) и пр. </a:t>
            </a:r>
          </a:p>
        </p:txBody>
      </p:sp>
      <p:grpSp>
        <p:nvGrpSpPr>
          <p:cNvPr id="16397" name="Group 42"/>
          <p:cNvGrpSpPr>
            <a:grpSpLocks/>
          </p:cNvGrpSpPr>
          <p:nvPr/>
        </p:nvGrpSpPr>
        <p:grpSpPr bwMode="auto">
          <a:xfrm>
            <a:off x="3790950" y="2740025"/>
            <a:ext cx="3173413" cy="1162050"/>
            <a:chOff x="3979" y="1336"/>
            <a:chExt cx="1999" cy="732"/>
          </a:xfrm>
        </p:grpSpPr>
        <p:sp>
          <p:nvSpPr>
            <p:cNvPr id="16402" name="Oval 39"/>
            <p:cNvSpPr>
              <a:spLocks noChangeArrowheads="1"/>
            </p:cNvSpPr>
            <p:nvPr/>
          </p:nvSpPr>
          <p:spPr bwMode="auto">
            <a:xfrm>
              <a:off x="3979" y="1487"/>
              <a:ext cx="1999" cy="54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71999"/>
                  </a:schemeClr>
                </a:gs>
                <a:gs pos="100000">
                  <a:srgbClr val="FFFFFF">
                    <a:alpha val="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403" name="Picture 35" descr="modem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/>
            </a:blip>
            <a:srcRect/>
            <a:stretch>
              <a:fillRect/>
            </a:stretch>
          </p:blipFill>
          <p:spPr bwMode="auto">
            <a:xfrm>
              <a:off x="4406" y="1336"/>
              <a:ext cx="1530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4" name="Text Box 36"/>
            <p:cNvSpPr txBox="1">
              <a:spLocks noChangeArrowheads="1"/>
            </p:cNvSpPr>
            <p:nvPr/>
          </p:nvSpPr>
          <p:spPr bwMode="auto">
            <a:xfrm>
              <a:off x="5460" y="1881"/>
              <a:ext cx="300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ru-RU" sz="800">
                  <a:latin typeface="Arial" charset="0"/>
                </a:rPr>
                <a:t>Модем</a:t>
              </a:r>
            </a:p>
          </p:txBody>
        </p:sp>
      </p:grpSp>
      <p:sp>
        <p:nvSpPr>
          <p:cNvPr id="16398" name="Text Box 37"/>
          <p:cNvSpPr txBox="1">
            <a:spLocks noChangeArrowheads="1"/>
          </p:cNvSpPr>
          <p:nvPr/>
        </p:nvSpPr>
        <p:spPr bwMode="auto">
          <a:xfrm>
            <a:off x="179388" y="2249488"/>
            <a:ext cx="9588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800">
                <a:latin typeface="Arial" charset="0"/>
              </a:rPr>
              <a:t>Концентратор (хаб)</a:t>
            </a:r>
          </a:p>
        </p:txBody>
      </p:sp>
      <p:grpSp>
        <p:nvGrpSpPr>
          <p:cNvPr id="16399" name="Group 41"/>
          <p:cNvGrpSpPr>
            <a:grpSpLocks/>
          </p:cNvGrpSpPr>
          <p:nvPr/>
        </p:nvGrpSpPr>
        <p:grpSpPr bwMode="auto">
          <a:xfrm>
            <a:off x="7302500" y="2703513"/>
            <a:ext cx="1203325" cy="771525"/>
            <a:chOff x="872" y="1215"/>
            <a:chExt cx="758" cy="486"/>
          </a:xfrm>
        </p:grpSpPr>
        <p:pic>
          <p:nvPicPr>
            <p:cNvPr id="16400" name="Picture 3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2" y="1215"/>
              <a:ext cx="758" cy="4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6401" name="Text Box 38"/>
            <p:cNvSpPr txBox="1">
              <a:spLocks noChangeArrowheads="1"/>
            </p:cNvSpPr>
            <p:nvPr/>
          </p:nvSpPr>
          <p:spPr bwMode="auto">
            <a:xfrm>
              <a:off x="1095" y="1621"/>
              <a:ext cx="532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ru-RU" sz="800">
                  <a:latin typeface="Arial" charset="0"/>
                </a:rPr>
                <a:t>Сетевая  карта</a:t>
              </a: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2" descr="плата модем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1" t="4410" r="3400" b="6079"/>
          <a:stretch>
            <a:fillRect/>
          </a:stretch>
        </p:blipFill>
        <p:spPr bwMode="auto">
          <a:xfrm>
            <a:off x="5076825" y="4348163"/>
            <a:ext cx="3854450" cy="2384425"/>
          </a:xfrm>
          <a:prstGeom prst="rect">
            <a:avLst/>
          </a:prstGeom>
          <a:noFill/>
          <a:ln w="15875">
            <a:noFill/>
            <a:prstDash val="dash"/>
            <a:miter lim="800000"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7248525" y="0"/>
            <a:ext cx="1895475" cy="893763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2" name="Picture 45" descr="Клиент-Серв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025" y="1035050"/>
            <a:ext cx="47529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 flipV="1">
            <a:off x="0" y="946150"/>
            <a:ext cx="9144000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8D9EE"/>
              </a:gs>
            </a:gsLst>
            <a:lin ang="5400000" scaled="1"/>
          </a:gradFill>
          <a:ln w="9525" algn="ctr">
            <a:solidFill>
              <a:srgbClr val="5C85D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7414" name="Picture 5" descr="се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lum contrast="6000"/>
          </a:blip>
          <a:srcRect l="3859" t="1056" r="21414" b="66579"/>
          <a:stretch>
            <a:fillRect/>
          </a:stretch>
        </p:blipFill>
        <p:spPr bwMode="auto">
          <a:xfrm>
            <a:off x="0" y="5880100"/>
            <a:ext cx="290988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8" name="WordArt 6"/>
          <p:cNvSpPr>
            <a:spLocks noChangeArrowheads="1" noChangeShapeType="1" noTextEdit="1"/>
          </p:cNvSpPr>
          <p:nvPr/>
        </p:nvSpPr>
        <p:spPr bwMode="auto">
          <a:xfrm>
            <a:off x="2728913" y="155575"/>
            <a:ext cx="4465637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Сетевые устройства: </a:t>
            </a:r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>
            <a:off x="223838" y="3367088"/>
            <a:ext cx="4383087" cy="1473200"/>
          </a:xfrm>
          <a:prstGeom prst="roundRect">
            <a:avLst>
              <a:gd name="adj" fmla="val 0"/>
            </a:avLst>
          </a:prstGeom>
          <a:solidFill>
            <a:srgbClr val="CCECFF">
              <a:alpha val="35001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144000" tIns="0" rIns="36000" bIns="0"/>
          <a:lstStyle/>
          <a:p>
            <a:pPr marL="88900">
              <a:lnSpc>
                <a:spcPct val="130000"/>
              </a:lnSpc>
              <a:defRPr/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Поэтому для передачи цифровой информации </a:t>
            </a:r>
            <a:br>
              <a:rPr lang="ru-RU" sz="1400">
                <a:solidFill>
                  <a:schemeClr val="tx2"/>
                </a:solidFill>
                <a:latin typeface="Arial" charset="0"/>
              </a:rPr>
            </a:br>
            <a:r>
              <a:rPr lang="ru-RU" sz="1400">
                <a:solidFill>
                  <a:schemeClr val="tx2"/>
                </a:solidFill>
                <a:latin typeface="Arial" charset="0"/>
              </a:rPr>
              <a:t>несущие </a:t>
            </a:r>
            <a:r>
              <a:rPr lang="ru-RU" sz="1400">
                <a:solidFill>
                  <a:srgbClr val="CC0000"/>
                </a:solidFill>
                <a:latin typeface="Arial" charset="0"/>
              </a:rPr>
              <a:t>сигналы звуковой частоты</a:t>
            </a:r>
            <a:r>
              <a:rPr lang="ru-RU" sz="140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1400">
                <a:solidFill>
                  <a:srgbClr val="CC0000"/>
                </a:solidFill>
                <a:latin typeface="Arial" charset="0"/>
              </a:rPr>
              <a:t>модулируют</a:t>
            </a:r>
            <a:r>
              <a:rPr lang="ru-RU" sz="1400">
                <a:solidFill>
                  <a:schemeClr val="tx2"/>
                </a:solidFill>
                <a:latin typeface="Arial" charset="0"/>
              </a:rPr>
              <a:t> </a:t>
            </a:r>
            <a:br>
              <a:rPr lang="ru-RU" sz="1400">
                <a:solidFill>
                  <a:schemeClr val="tx2"/>
                </a:solidFill>
                <a:latin typeface="Arial" charset="0"/>
              </a:rPr>
            </a:br>
            <a:r>
              <a:rPr lang="ru-RU" sz="1400">
                <a:solidFill>
                  <a:schemeClr val="tx2"/>
                </a:solidFill>
                <a:latin typeface="Arial" charset="0"/>
              </a:rPr>
              <a:t>по амплитуде, фазе и частоте. </a:t>
            </a:r>
          </a:p>
          <a:p>
            <a:pPr marL="88900">
              <a:lnSpc>
                <a:spcPct val="130000"/>
              </a:lnSpc>
              <a:defRPr/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Такое преобразование выполняет 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модем</a:t>
            </a:r>
            <a:r>
              <a:rPr lang="ru-RU" sz="1400">
                <a:solidFill>
                  <a:schemeClr val="tx2"/>
                </a:solidFill>
                <a:latin typeface="Arial" charset="0"/>
              </a:rPr>
              <a:t> (название – от слов модулятор и демодулятор).</a:t>
            </a:r>
          </a:p>
        </p:txBody>
      </p:sp>
      <p:sp>
        <p:nvSpPr>
          <p:cNvPr id="141337" name="WordArt 25"/>
          <p:cNvSpPr>
            <a:spLocks noChangeArrowheads="1" noChangeShapeType="1" noTextEdit="1"/>
          </p:cNvSpPr>
          <p:nvPr/>
        </p:nvSpPr>
        <p:spPr bwMode="auto">
          <a:xfrm>
            <a:off x="6718300" y="561975"/>
            <a:ext cx="2117725" cy="35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модем</a:t>
            </a:r>
          </a:p>
        </p:txBody>
      </p:sp>
      <p:sp>
        <p:nvSpPr>
          <p:cNvPr id="17418" name="Text Box 35"/>
          <p:cNvSpPr txBox="1">
            <a:spLocks noChangeArrowheads="1"/>
          </p:cNvSpPr>
          <p:nvPr/>
        </p:nvSpPr>
        <p:spPr bwMode="auto">
          <a:xfrm>
            <a:off x="288925" y="1209675"/>
            <a:ext cx="58197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НАЗНАЧЕНИЕ МОДЕМА. В России пока самый распространённый способ удалённого подключения к сети (например, к Интернет) – по телефонным линиям (дёшево и доступно). </a:t>
            </a:r>
          </a:p>
        </p:txBody>
      </p:sp>
      <p:sp>
        <p:nvSpPr>
          <p:cNvPr id="17419" name="AutoShape 36"/>
          <p:cNvSpPr>
            <a:spLocks noChangeArrowheads="1"/>
          </p:cNvSpPr>
          <p:nvPr/>
        </p:nvSpPr>
        <p:spPr bwMode="auto">
          <a:xfrm>
            <a:off x="6805613" y="2584450"/>
            <a:ext cx="2338387" cy="1677988"/>
          </a:xfrm>
          <a:prstGeom prst="wedgeRectCallout">
            <a:avLst>
              <a:gd name="adj1" fmla="val -59843"/>
              <a:gd name="adj2" fmla="val -12440"/>
            </a:avLst>
          </a:prstGeom>
          <a:solidFill>
            <a:srgbClr val="FED27A"/>
          </a:solidFill>
          <a:ln w="38100" algn="ctr">
            <a:solidFill>
              <a:srgbClr val="FFCC66"/>
            </a:solidFill>
            <a:miter lim="800000"/>
            <a:headEnd/>
            <a:tailEnd/>
          </a:ln>
        </p:spPr>
        <p:txBody>
          <a:bodyPr lIns="54000" tIns="36000" rIns="0" bIns="0"/>
          <a:lstStyle/>
          <a:p>
            <a:pPr>
              <a:lnSpc>
                <a:spcPct val="110000"/>
              </a:lnSpc>
            </a:pPr>
            <a:r>
              <a:rPr lang="ru-RU" sz="1200" b="1">
                <a:solidFill>
                  <a:srgbClr val="A50021"/>
                </a:solidFill>
                <a:latin typeface="Verdana" pitchFamily="34" charset="0"/>
              </a:rPr>
              <a:t>МОДЕМ</a:t>
            </a:r>
            <a:r>
              <a:rPr lang="ru-RU" sz="1200">
                <a:solidFill>
                  <a:srgbClr val="A50021"/>
                </a:solidFill>
                <a:latin typeface="Verdana" pitchFamily="34" charset="0"/>
              </a:rPr>
              <a:t> </a:t>
            </a:r>
            <a:r>
              <a:rPr lang="ru-RU" sz="1200">
                <a:solidFill>
                  <a:srgbClr val="A50021"/>
                </a:solidFill>
                <a:latin typeface="Arial" charset="0"/>
              </a:rPr>
              <a:t>(</a:t>
            </a:r>
            <a:r>
              <a:rPr lang="ru-RU" sz="1200" b="1">
                <a:solidFill>
                  <a:srgbClr val="A50021"/>
                </a:solidFill>
                <a:latin typeface="Arial" charset="0"/>
              </a:rPr>
              <a:t>мод</a:t>
            </a:r>
            <a:r>
              <a:rPr lang="ru-RU" sz="1200">
                <a:solidFill>
                  <a:srgbClr val="A50021"/>
                </a:solidFill>
                <a:latin typeface="Arial" charset="0"/>
              </a:rPr>
              <a:t>улятор-</a:t>
            </a:r>
            <a:r>
              <a:rPr lang="ru-RU" sz="1200" b="1">
                <a:solidFill>
                  <a:srgbClr val="A50021"/>
                </a:solidFill>
                <a:latin typeface="Arial" charset="0"/>
              </a:rPr>
              <a:t>дем</a:t>
            </a:r>
            <a:r>
              <a:rPr lang="ru-RU" sz="1200">
                <a:solidFill>
                  <a:srgbClr val="A50021"/>
                </a:solidFill>
                <a:latin typeface="Arial" charset="0"/>
              </a:rPr>
              <a:t>одулятор)</a:t>
            </a:r>
            <a:r>
              <a:rPr lang="ru-RU" sz="1200">
                <a:solidFill>
                  <a:schemeClr val="tx2"/>
                </a:solidFill>
                <a:latin typeface="Arial" charset="0"/>
              </a:rPr>
              <a:t> - </a:t>
            </a:r>
            <a:r>
              <a:rPr lang="ru-RU" sz="1100">
                <a:solidFill>
                  <a:schemeClr val="tx2"/>
                </a:solidFill>
                <a:latin typeface="Arial" charset="0"/>
              </a:rPr>
              <a:t>устройство для соединения удаленных компьютеров. </a:t>
            </a:r>
          </a:p>
          <a:p>
            <a:pPr>
              <a:lnSpc>
                <a:spcPct val="110000"/>
              </a:lnSpc>
            </a:pPr>
            <a:r>
              <a:rPr lang="ru-RU" sz="1100">
                <a:solidFill>
                  <a:schemeClr val="tx2"/>
                </a:solidFill>
                <a:latin typeface="Arial" charset="0"/>
              </a:rPr>
              <a:t>Работает по телефонным линиям (коммутируемым и выделенным). Например, используют для под-ключения  к  сети домашних ПК</a:t>
            </a:r>
          </a:p>
        </p:txBody>
      </p:sp>
      <p:grpSp>
        <p:nvGrpSpPr>
          <p:cNvPr id="17420" name="Group 46"/>
          <p:cNvGrpSpPr>
            <a:grpSpLocks/>
          </p:cNvGrpSpPr>
          <p:nvPr/>
        </p:nvGrpSpPr>
        <p:grpSpPr bwMode="auto">
          <a:xfrm>
            <a:off x="-468313" y="60325"/>
            <a:ext cx="3173413" cy="1238250"/>
            <a:chOff x="3918" y="144"/>
            <a:chExt cx="1999" cy="780"/>
          </a:xfrm>
        </p:grpSpPr>
        <p:sp>
          <p:nvSpPr>
            <p:cNvPr id="17426" name="Oval 42"/>
            <p:cNvSpPr>
              <a:spLocks noChangeArrowheads="1"/>
            </p:cNvSpPr>
            <p:nvPr/>
          </p:nvSpPr>
          <p:spPr bwMode="auto">
            <a:xfrm>
              <a:off x="3918" y="295"/>
              <a:ext cx="1999" cy="62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>
                    <a:alpha val="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427" name="Picture 43" descr="modem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/>
            </a:blip>
            <a:srcRect/>
            <a:stretch>
              <a:fillRect/>
            </a:stretch>
          </p:blipFill>
          <p:spPr bwMode="auto">
            <a:xfrm>
              <a:off x="4321" y="144"/>
              <a:ext cx="1530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21" name="Text Box 44"/>
          <p:cNvSpPr txBox="1">
            <a:spLocks noChangeArrowheads="1"/>
          </p:cNvSpPr>
          <p:nvPr/>
        </p:nvSpPr>
        <p:spPr bwMode="auto">
          <a:xfrm>
            <a:off x="223838" y="192088"/>
            <a:ext cx="4762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800">
                <a:latin typeface="Arial" charset="0"/>
              </a:rPr>
              <a:t>Модем</a:t>
            </a:r>
          </a:p>
        </p:txBody>
      </p:sp>
      <p:sp>
        <p:nvSpPr>
          <p:cNvPr id="17422" name="Text Box 48"/>
          <p:cNvSpPr txBox="1">
            <a:spLocks noChangeArrowheads="1"/>
          </p:cNvSpPr>
          <p:nvPr/>
        </p:nvSpPr>
        <p:spPr bwMode="auto">
          <a:xfrm>
            <a:off x="5821363" y="3165475"/>
            <a:ext cx="4762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800">
                <a:latin typeface="Arial" charset="0"/>
              </a:rPr>
              <a:t>Модем</a:t>
            </a:r>
          </a:p>
        </p:txBody>
      </p:sp>
      <p:sp>
        <p:nvSpPr>
          <p:cNvPr id="17423" name="Text Box 50"/>
          <p:cNvSpPr txBox="1">
            <a:spLocks noChangeArrowheads="1"/>
          </p:cNvSpPr>
          <p:nvPr/>
        </p:nvSpPr>
        <p:spPr bwMode="auto">
          <a:xfrm>
            <a:off x="7948613" y="2136775"/>
            <a:ext cx="4762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800">
                <a:latin typeface="Arial" charset="0"/>
              </a:rPr>
              <a:t>Сервер</a:t>
            </a:r>
          </a:p>
        </p:txBody>
      </p:sp>
      <p:sp>
        <p:nvSpPr>
          <p:cNvPr id="17424" name="Text Box 51"/>
          <p:cNvSpPr txBox="1">
            <a:spLocks noChangeArrowheads="1"/>
          </p:cNvSpPr>
          <p:nvPr/>
        </p:nvSpPr>
        <p:spPr bwMode="auto">
          <a:xfrm>
            <a:off x="288925" y="2035175"/>
            <a:ext cx="41878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Но телефонные линии изначально </a:t>
            </a:r>
          </a:p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не предназначались для передачи цифровых сигналов – подходят только для передачи голоса, </a:t>
            </a:r>
            <a:br>
              <a:rPr lang="ru-RU" sz="1300">
                <a:solidFill>
                  <a:schemeClr val="tx2"/>
                </a:solidFill>
                <a:latin typeface="Arial" charset="0"/>
              </a:rPr>
            </a:br>
            <a:r>
              <a:rPr lang="ru-RU" sz="1300">
                <a:solidFill>
                  <a:schemeClr val="tx2"/>
                </a:solidFill>
                <a:latin typeface="Arial" charset="0"/>
              </a:rPr>
              <a:t>причем в узком диапазоне частот (300-3000 Гц). </a:t>
            </a:r>
          </a:p>
          <a:p>
            <a:pPr>
              <a:lnSpc>
                <a:spcPct val="120000"/>
              </a:lnSpc>
            </a:pPr>
            <a:endParaRPr lang="ru-RU" sz="7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25" name="Text Box 53"/>
          <p:cNvSpPr txBox="1">
            <a:spLocks noChangeArrowheads="1"/>
          </p:cNvSpPr>
          <p:nvPr/>
        </p:nvSpPr>
        <p:spPr bwMode="auto">
          <a:xfrm>
            <a:off x="4506913" y="5434013"/>
            <a:ext cx="4762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ru-RU" sz="800">
                <a:latin typeface="Arial" charset="0"/>
              </a:rPr>
              <a:t>Плата модема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 animBg="1"/>
      <p:bldP spid="1413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248525" y="0"/>
            <a:ext cx="1895475" cy="893763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 flipV="1">
            <a:off x="0" y="946150"/>
            <a:ext cx="9144000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8D9EE"/>
              </a:gs>
            </a:gsLst>
            <a:lin ang="5400000" scaled="1"/>
          </a:gradFill>
          <a:ln w="9525" algn="ctr">
            <a:solidFill>
              <a:srgbClr val="5C85D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8436" name="Picture 4" descr="се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lum contrast="6000"/>
          </a:blip>
          <a:srcRect l="3859" t="1056" r="21414" b="66579"/>
          <a:stretch>
            <a:fillRect/>
          </a:stretch>
        </p:blipFill>
        <p:spPr bwMode="auto">
          <a:xfrm>
            <a:off x="0" y="5475288"/>
            <a:ext cx="411162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WordArt 5"/>
          <p:cNvSpPr>
            <a:spLocks noChangeArrowheads="1" noChangeShapeType="1" noTextEdit="1"/>
          </p:cNvSpPr>
          <p:nvPr/>
        </p:nvSpPr>
        <p:spPr bwMode="auto">
          <a:xfrm>
            <a:off x="290513" y="111125"/>
            <a:ext cx="34702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Сетевые устройства: 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>
            <a:off x="322263" y="4129088"/>
            <a:ext cx="5322887" cy="1079500"/>
          </a:xfrm>
          <a:prstGeom prst="roundRect">
            <a:avLst>
              <a:gd name="adj" fmla="val 0"/>
            </a:avLst>
          </a:prstGeom>
          <a:solidFill>
            <a:srgbClr val="CCECFF">
              <a:alpha val="35001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72000" tIns="0" rIns="36000" bIns="0"/>
          <a:lstStyle/>
          <a:p>
            <a:pPr marL="88900">
              <a:lnSpc>
                <a:spcPct val="120000"/>
              </a:lnSpc>
              <a:buFont typeface="Symbol" pitchFamily="18" charset="2"/>
              <a:buNone/>
              <a:defRPr/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Для обеспечения сетевой безопасности между ЛВС и глобальной устанавливают </a:t>
            </a:r>
            <a:r>
              <a:rPr lang="ru-RU" sz="13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брандмауэры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 – спец. компьютер </a:t>
            </a:r>
            <a:br>
              <a:rPr lang="ru-RU" sz="1300">
                <a:solidFill>
                  <a:schemeClr val="tx2"/>
                </a:solidFill>
                <a:latin typeface="Arial" charset="0"/>
              </a:rPr>
            </a:br>
            <a:r>
              <a:rPr lang="ru-RU" sz="1300">
                <a:solidFill>
                  <a:schemeClr val="tx2"/>
                </a:solidFill>
                <a:latin typeface="Arial" charset="0"/>
              </a:rPr>
              <a:t>или программа, препятствующая несанкционированному перемещению данных между сетями</a:t>
            </a:r>
          </a:p>
        </p:txBody>
      </p:sp>
      <p:sp>
        <p:nvSpPr>
          <p:cNvPr id="142347" name="WordArt 11"/>
          <p:cNvSpPr>
            <a:spLocks noChangeArrowheads="1" noChangeShapeType="1" noTextEdit="1"/>
          </p:cNvSpPr>
          <p:nvPr/>
        </p:nvSpPr>
        <p:spPr bwMode="auto">
          <a:xfrm>
            <a:off x="2746375" y="488950"/>
            <a:ext cx="5999163" cy="38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сетевые экраны (брэндмауэры)</a:t>
            </a:r>
          </a:p>
        </p:txBody>
      </p:sp>
      <p:grpSp>
        <p:nvGrpSpPr>
          <p:cNvPr id="18440" name="Group 12"/>
          <p:cNvGrpSpPr>
            <a:grpSpLocks/>
          </p:cNvGrpSpPr>
          <p:nvPr/>
        </p:nvGrpSpPr>
        <p:grpSpPr bwMode="auto">
          <a:xfrm>
            <a:off x="5743575" y="993775"/>
            <a:ext cx="3400425" cy="3817938"/>
            <a:chOff x="0" y="598"/>
            <a:chExt cx="2142" cy="2405"/>
          </a:xfrm>
        </p:grpSpPr>
        <p:sp>
          <p:nvSpPr>
            <p:cNvPr id="18443" name="Text Box 13"/>
            <p:cNvSpPr txBox="1">
              <a:spLocks noChangeArrowheads="1"/>
            </p:cNvSpPr>
            <p:nvPr/>
          </p:nvSpPr>
          <p:spPr bwMode="auto">
            <a:xfrm>
              <a:off x="159" y="2830"/>
              <a:ext cx="19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ru-RU" sz="1000">
                  <a:latin typeface="Arial" charset="0"/>
                </a:rPr>
                <a:t>Схема компьютерной сети</a:t>
              </a:r>
              <a:br>
                <a:rPr lang="ru-RU" sz="1000">
                  <a:latin typeface="Arial" charset="0"/>
                </a:rPr>
              </a:br>
              <a:r>
                <a:rPr lang="ru-RU" sz="1000">
                  <a:latin typeface="Arial" charset="0"/>
                </a:rPr>
                <a:t>с указанием места и роли сетевых экранов</a:t>
              </a:r>
            </a:p>
          </p:txBody>
        </p:sp>
        <p:pic>
          <p:nvPicPr>
            <p:cNvPr id="18444" name="Picture 14" descr="01_0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30000"/>
            </a:blip>
            <a:srcRect l="-6088" t="-2675"/>
            <a:stretch>
              <a:fillRect/>
            </a:stretch>
          </p:blipFill>
          <p:spPr bwMode="auto">
            <a:xfrm>
              <a:off x="35" y="598"/>
              <a:ext cx="2107" cy="2211"/>
            </a:xfrm>
            <a:prstGeom prst="rect">
              <a:avLst/>
            </a:prstGeom>
            <a:noFill/>
            <a:ln w="12700">
              <a:solidFill>
                <a:srgbClr val="5B79D7"/>
              </a:solidFill>
              <a:miter lim="800000"/>
              <a:headEnd/>
              <a:tailEnd/>
            </a:ln>
          </p:spPr>
        </p:pic>
        <p:sp>
          <p:nvSpPr>
            <p:cNvPr id="18445" name="Text Box 15"/>
            <p:cNvSpPr txBox="1">
              <a:spLocks noChangeArrowheads="1"/>
            </p:cNvSpPr>
            <p:nvPr/>
          </p:nvSpPr>
          <p:spPr bwMode="auto">
            <a:xfrm>
              <a:off x="0" y="2496"/>
              <a:ext cx="434" cy="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>
                <a:lnSpc>
                  <a:spcPct val="110000"/>
                </a:lnSpc>
                <a:spcBef>
                  <a:spcPct val="50000"/>
                </a:spcBef>
              </a:pPr>
              <a:r>
                <a:rPr lang="ru-RU" sz="1000" b="1">
                  <a:solidFill>
                    <a:srgbClr val="CC0000"/>
                  </a:solidFill>
                  <a:latin typeface="Arial" charset="0"/>
                </a:rPr>
                <a:t>Сетевой </a:t>
              </a:r>
              <a:br>
                <a:rPr lang="ru-RU" sz="1000" b="1">
                  <a:solidFill>
                    <a:srgbClr val="CC0000"/>
                  </a:solidFill>
                  <a:latin typeface="Arial" charset="0"/>
                </a:rPr>
              </a:br>
              <a:r>
                <a:rPr lang="ru-RU" sz="1000" b="1">
                  <a:solidFill>
                    <a:srgbClr val="CC0000"/>
                  </a:solidFill>
                  <a:latin typeface="Arial" charset="0"/>
                </a:rPr>
                <a:t>экран</a:t>
              </a:r>
            </a:p>
          </p:txBody>
        </p:sp>
        <p:sp>
          <p:nvSpPr>
            <p:cNvPr id="18446" name="Text Box 16"/>
            <p:cNvSpPr txBox="1">
              <a:spLocks noChangeArrowheads="1"/>
            </p:cNvSpPr>
            <p:nvPr/>
          </p:nvSpPr>
          <p:spPr bwMode="auto">
            <a:xfrm>
              <a:off x="201" y="949"/>
              <a:ext cx="295" cy="1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ru-RU" sz="900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18447" name="Text Box 17"/>
            <p:cNvSpPr txBox="1">
              <a:spLocks noChangeArrowheads="1"/>
            </p:cNvSpPr>
            <p:nvPr/>
          </p:nvSpPr>
          <p:spPr bwMode="auto">
            <a:xfrm>
              <a:off x="0" y="1135"/>
              <a:ext cx="383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>
                <a:spcBef>
                  <a:spcPct val="50000"/>
                </a:spcBef>
              </a:pPr>
              <a:r>
                <a:rPr lang="ru-RU" sz="1000" b="1">
                  <a:solidFill>
                    <a:srgbClr val="CC0000"/>
                  </a:solidFill>
                  <a:latin typeface="Arial" charset="0"/>
                </a:rPr>
                <a:t>Сетевой </a:t>
              </a:r>
              <a:br>
                <a:rPr lang="ru-RU" sz="1000" b="1">
                  <a:solidFill>
                    <a:srgbClr val="CC0000"/>
                  </a:solidFill>
                  <a:latin typeface="Arial" charset="0"/>
                </a:rPr>
              </a:br>
              <a:r>
                <a:rPr lang="ru-RU" sz="1000" b="1">
                  <a:solidFill>
                    <a:srgbClr val="CC0000"/>
                  </a:solidFill>
                  <a:latin typeface="Arial" charset="0"/>
                </a:rPr>
                <a:t>экран</a:t>
              </a:r>
            </a:p>
          </p:txBody>
        </p:sp>
        <p:sp>
          <p:nvSpPr>
            <p:cNvPr id="18448" name="Text Box 18"/>
            <p:cNvSpPr txBox="1">
              <a:spLocks noChangeArrowheads="1"/>
            </p:cNvSpPr>
            <p:nvPr/>
          </p:nvSpPr>
          <p:spPr bwMode="auto">
            <a:xfrm>
              <a:off x="1087" y="633"/>
              <a:ext cx="690" cy="1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ru-RU" sz="5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ru-RU" sz="900">
                  <a:latin typeface="Arial" charset="0"/>
                </a:rPr>
                <a:t>Сеть предприятия</a:t>
              </a:r>
            </a:p>
          </p:txBody>
        </p:sp>
        <p:sp>
          <p:nvSpPr>
            <p:cNvPr id="18449" name="Text Box 19"/>
            <p:cNvSpPr txBox="1">
              <a:spLocks noChangeArrowheads="1"/>
            </p:cNvSpPr>
            <p:nvPr/>
          </p:nvSpPr>
          <p:spPr bwMode="auto">
            <a:xfrm>
              <a:off x="878" y="2197"/>
              <a:ext cx="808" cy="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ru-RU" sz="900">
                  <a:latin typeface="Arial" charset="0"/>
                </a:rPr>
                <a:t>Филиал предприятия</a:t>
              </a:r>
            </a:p>
          </p:txBody>
        </p:sp>
        <p:sp>
          <p:nvSpPr>
            <p:cNvPr id="18450" name="Text Box 20"/>
            <p:cNvSpPr txBox="1">
              <a:spLocks noChangeArrowheads="1"/>
            </p:cNvSpPr>
            <p:nvPr/>
          </p:nvSpPr>
          <p:spPr bwMode="auto">
            <a:xfrm>
              <a:off x="912" y="1435"/>
              <a:ext cx="288" cy="1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ru-RU" sz="900">
                  <a:latin typeface="Arial" charset="0"/>
                </a:rPr>
                <a:t>Сервер</a:t>
              </a:r>
            </a:p>
          </p:txBody>
        </p:sp>
      </p:grpSp>
      <p:sp>
        <p:nvSpPr>
          <p:cNvPr id="18441" name="AutoShape 21"/>
          <p:cNvSpPr>
            <a:spLocks noChangeArrowheads="1"/>
          </p:cNvSpPr>
          <p:nvPr/>
        </p:nvSpPr>
        <p:spPr bwMode="auto">
          <a:xfrm>
            <a:off x="233363" y="1381125"/>
            <a:ext cx="5337175" cy="831850"/>
          </a:xfrm>
          <a:prstGeom prst="wedgeRectCallout">
            <a:avLst>
              <a:gd name="adj1" fmla="val 53213"/>
              <a:gd name="adj2" fmla="val 13931"/>
            </a:avLst>
          </a:prstGeom>
          <a:solidFill>
            <a:srgbClr val="FEC450"/>
          </a:solidFill>
          <a:ln w="38100" algn="ctr">
            <a:solidFill>
              <a:srgbClr val="FFCC66"/>
            </a:solidFill>
            <a:miter lim="800000"/>
            <a:headEnd/>
            <a:tailEnd/>
          </a:ln>
        </p:spPr>
        <p:txBody>
          <a:bodyPr lIns="90000" tIns="0" rIns="18000" bIns="0"/>
          <a:lstStyle/>
          <a:p>
            <a:pPr>
              <a:lnSpc>
                <a:spcPct val="120000"/>
              </a:lnSpc>
            </a:pPr>
            <a:r>
              <a:rPr lang="ru-RU" sz="1400" b="1">
                <a:solidFill>
                  <a:srgbClr val="A50021"/>
                </a:solidFill>
                <a:latin typeface="Verdana" pitchFamily="34" charset="0"/>
              </a:rPr>
              <a:t>Межсетевой экран </a:t>
            </a:r>
            <a:r>
              <a:rPr lang="ru-RU" sz="1400">
                <a:solidFill>
                  <a:schemeClr val="tx2"/>
                </a:solidFill>
                <a:latin typeface="Arial" charset="0"/>
              </a:rPr>
              <a:t>– </a:t>
            </a:r>
            <a:r>
              <a:rPr lang="ru-RU" sz="1400">
                <a:solidFill>
                  <a:srgbClr val="002850"/>
                </a:solidFill>
                <a:latin typeface="Arial" charset="0"/>
              </a:rPr>
              <a:t>шлюз, фильтрующий </a:t>
            </a:r>
            <a:r>
              <a:rPr lang="ru-RU" sz="1400" u="sng">
                <a:solidFill>
                  <a:srgbClr val="002850"/>
                </a:solidFill>
                <a:latin typeface="Arial" charset="0"/>
              </a:rPr>
              <a:t>трафик</a:t>
            </a:r>
            <a:r>
              <a:rPr lang="ru-RU" sz="1400">
                <a:solidFill>
                  <a:srgbClr val="002850"/>
                </a:solidFill>
                <a:latin typeface="Arial" charset="0"/>
              </a:rPr>
              <a:t>, поступающий в сеть,  для борьбы с несанкционированным доступом  из внешних сетей</a:t>
            </a:r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315913" y="2503488"/>
            <a:ext cx="54594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При подключении ЛВС фирмы к глобальной сети встаёт проблема </a:t>
            </a:r>
            <a:r>
              <a:rPr lang="ru-RU" sz="13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сетевой безопасности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. </a:t>
            </a:r>
          </a:p>
          <a:p>
            <a:pPr>
              <a:lnSpc>
                <a:spcPct val="120000"/>
              </a:lnSpc>
              <a:defRPr/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Так, надо ограничить доступ в ЛВС для посторонних лиц извне, ограничить выход за ЛВС для сотрудников, не имеющих соответствующих прав.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animBg="1"/>
      <p:bldP spid="1423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31"/>
          <p:cNvSpPr>
            <a:spLocks noChangeShapeType="1"/>
          </p:cNvSpPr>
          <p:nvPr/>
        </p:nvSpPr>
        <p:spPr bwMode="auto">
          <a:xfrm flipH="1">
            <a:off x="0" y="654050"/>
            <a:ext cx="3621088" cy="0"/>
          </a:xfrm>
          <a:prstGeom prst="line">
            <a:avLst/>
          </a:prstGeom>
          <a:noFill/>
          <a:ln w="19050">
            <a:solidFill>
              <a:srgbClr val="FEB31E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19459" name="Picture 25" descr="3_3_8_1_6_1-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241" b="1160"/>
          <a:stretch>
            <a:fillRect/>
          </a:stretch>
        </p:blipFill>
        <p:spPr bwMode="auto">
          <a:xfrm>
            <a:off x="3267075" y="2114550"/>
            <a:ext cx="5876925" cy="1273175"/>
          </a:xfrm>
          <a:prstGeom prst="rect">
            <a:avLst/>
          </a:prstGeom>
          <a:solidFill>
            <a:srgbClr val="FEC450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0" name="Picture 24" descr="3_3_8_1_2_3_2-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025" y="4711700"/>
            <a:ext cx="3895725" cy="189547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1" name="Picture 3" descr="се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CFD"/>
              </a:clrFrom>
              <a:clrTo>
                <a:srgbClr val="FBFCFD">
                  <a:alpha val="0"/>
                </a:srgbClr>
              </a:clrTo>
            </a:clrChange>
            <a:lum contrast="6000"/>
          </a:blip>
          <a:srcRect l="3859" t="1056" r="21414" b="65703"/>
          <a:stretch>
            <a:fillRect/>
          </a:stretch>
        </p:blipFill>
        <p:spPr bwMode="auto">
          <a:xfrm>
            <a:off x="217488" y="582613"/>
            <a:ext cx="2566987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WordArt 6"/>
          <p:cNvSpPr>
            <a:spLocks noChangeArrowheads="1" noChangeShapeType="1" noTextEdit="1"/>
          </p:cNvSpPr>
          <p:nvPr/>
        </p:nvSpPr>
        <p:spPr bwMode="auto">
          <a:xfrm>
            <a:off x="390525" y="87313"/>
            <a:ext cx="4446588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Сетевые устройства: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143375" y="749300"/>
            <a:ext cx="5000625" cy="165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16"/>
          <p:cNvSpPr>
            <a:spLocks noChangeArrowheads="1"/>
          </p:cNvSpPr>
          <p:nvPr/>
        </p:nvSpPr>
        <p:spPr bwMode="auto">
          <a:xfrm>
            <a:off x="3287713" y="644525"/>
            <a:ext cx="5856287" cy="1331913"/>
          </a:xfrm>
          <a:prstGeom prst="roundRect">
            <a:avLst>
              <a:gd name="adj" fmla="val 6736"/>
            </a:avLst>
          </a:prstGeom>
          <a:solidFill>
            <a:srgbClr val="CCECFF">
              <a:alpha val="34901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</p:spPr>
        <p:txBody>
          <a:bodyPr lIns="72000" tIns="0" rIns="0" bIns="0"/>
          <a:lstStyle/>
          <a:p>
            <a:pPr marL="268288" indent="-179388">
              <a:lnSpc>
                <a:spcPct val="120000"/>
              </a:lnSpc>
            </a:pPr>
            <a:r>
              <a:rPr lang="ru-RU" sz="1300" b="1">
                <a:solidFill>
                  <a:srgbClr val="EA5F00"/>
                </a:solidFill>
                <a:latin typeface="Century Gothic" pitchFamily="34" charset="0"/>
              </a:rPr>
              <a:t>Маршрутизаторы (роутеры) </a:t>
            </a:r>
            <a:r>
              <a:rPr lang="ru-RU" sz="1100">
                <a:solidFill>
                  <a:srgbClr val="000080"/>
                </a:solidFill>
                <a:latin typeface="Century Gothic" pitchFamily="34" charset="0"/>
              </a:rPr>
              <a:t>– </a:t>
            </a:r>
            <a:r>
              <a:rPr lang="ru-RU" sz="1000">
                <a:solidFill>
                  <a:srgbClr val="000080"/>
                </a:solidFill>
                <a:latin typeface="Century Gothic" pitchFamily="34" charset="0"/>
              </a:rPr>
              <a:t>промежуточные программируемые устройства.   Выполняют функции маршрутизации – поиска оптимального пути прохождения данных, соединения сетей разных технологий.</a:t>
            </a:r>
          </a:p>
          <a:p>
            <a:pPr marL="268288" indent="-179388">
              <a:lnSpc>
                <a:spcPct val="120000"/>
              </a:lnSpc>
            </a:pPr>
            <a:endParaRPr lang="ru-RU" sz="1000">
              <a:solidFill>
                <a:srgbClr val="CC0000"/>
              </a:solidFill>
              <a:latin typeface="Century Gothic" pitchFamily="34" charset="0"/>
            </a:endParaRPr>
          </a:p>
        </p:txBody>
      </p:sp>
      <p:sp>
        <p:nvSpPr>
          <p:cNvPr id="133140" name="WordArt 20"/>
          <p:cNvSpPr>
            <a:spLocks noChangeArrowheads="1" noChangeShapeType="1" noTextEdit="1"/>
          </p:cNvSpPr>
          <p:nvPr/>
        </p:nvSpPr>
        <p:spPr bwMode="auto">
          <a:xfrm>
            <a:off x="5100638" y="268288"/>
            <a:ext cx="2724150" cy="22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маршрутизаторы</a:t>
            </a:r>
          </a:p>
        </p:txBody>
      </p:sp>
      <p:pic>
        <p:nvPicPr>
          <p:cNvPr id="19466" name="Picture 21" descr="3_3_8_3_2-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5338" y="3508375"/>
            <a:ext cx="4538662" cy="3387725"/>
          </a:xfrm>
          <a:prstGeom prst="rect">
            <a:avLst/>
          </a:prstGeom>
          <a:solidFill>
            <a:srgbClr val="C1E0FF">
              <a:alpha val="63921"/>
            </a:srgbClr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7" name="Picture 22" descr="3_3_8_1_2_2-0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575" y="1668463"/>
            <a:ext cx="2800350" cy="1123950"/>
          </a:xfrm>
          <a:prstGeom prst="rect">
            <a:avLst/>
          </a:prstGeom>
          <a:solidFill>
            <a:srgbClr val="C1E0FF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8" name="Picture 23" descr="3_3_8_1_2_2-0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8" y="3068638"/>
            <a:ext cx="3286125" cy="14478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4357688" y="1360488"/>
            <a:ext cx="46259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Рассмотрите разные схемы компьютерных сетей в плане </a:t>
            </a:r>
            <a:br>
              <a:rPr lang="ru-RU" sz="1300">
                <a:solidFill>
                  <a:schemeClr val="tx2"/>
                </a:solidFill>
                <a:latin typeface="Arial" charset="0"/>
              </a:rPr>
            </a:br>
            <a:r>
              <a:rPr lang="ru-RU" sz="1300">
                <a:solidFill>
                  <a:schemeClr val="tx2"/>
                </a:solidFill>
                <a:latin typeface="Arial" charset="0"/>
              </a:rPr>
              <a:t>роли в них маршрутизаторов</a:t>
            </a:r>
            <a:endParaRPr lang="ru-RU" sz="13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3148" name="Line 28"/>
          <p:cNvSpPr>
            <a:spLocks noChangeShapeType="1"/>
          </p:cNvSpPr>
          <p:nvPr/>
        </p:nvSpPr>
        <p:spPr bwMode="auto">
          <a:xfrm>
            <a:off x="3544888" y="1676400"/>
            <a:ext cx="566737" cy="7938"/>
          </a:xfrm>
          <a:prstGeom prst="line">
            <a:avLst/>
          </a:prstGeom>
          <a:noFill/>
          <a:ln w="76200">
            <a:solidFill>
              <a:srgbClr val="EA5F00"/>
            </a:solidFill>
            <a:round/>
            <a:headEnd type="oval" w="sm" len="sm"/>
            <a:tailEnd type="arrow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5076825" y="2160588"/>
            <a:ext cx="2116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Москва    –   Брянск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repeatCount="5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3000" fill="hold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133140" grpId="0" animBg="1"/>
      <p:bldP spid="133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2"/>
          <p:cNvSpPr>
            <a:spLocks noChangeArrowheads="1"/>
          </p:cNvSpPr>
          <p:nvPr/>
        </p:nvSpPr>
        <p:spPr bwMode="auto">
          <a:xfrm>
            <a:off x="0" y="5964238"/>
            <a:ext cx="1895475" cy="893762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 rot="16200000" flipV="1">
            <a:off x="-3387725" y="3387725"/>
            <a:ext cx="6837363" cy="61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039225" y="1006475"/>
            <a:ext cx="66675" cy="327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485" name="Group 197"/>
          <p:cNvGrpSpPr>
            <a:grpSpLocks/>
          </p:cNvGrpSpPr>
          <p:nvPr/>
        </p:nvGrpSpPr>
        <p:grpSpPr bwMode="auto">
          <a:xfrm>
            <a:off x="73025" y="2043113"/>
            <a:ext cx="3779838" cy="1993900"/>
            <a:chOff x="34" y="1077"/>
            <a:chExt cx="2381" cy="1256"/>
          </a:xfrm>
        </p:grpSpPr>
        <p:pic>
          <p:nvPicPr>
            <p:cNvPr id="20508" name="Picture 5" descr="Линии св беспроводны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24000"/>
            </a:blip>
            <a:srcRect t="9352"/>
            <a:stretch>
              <a:fillRect/>
            </a:stretch>
          </p:blipFill>
          <p:spPr bwMode="auto">
            <a:xfrm>
              <a:off x="34" y="1096"/>
              <a:ext cx="2364" cy="1072"/>
            </a:xfrm>
            <a:prstGeom prst="rect">
              <a:avLst/>
            </a:prstGeom>
            <a:gradFill rotWithShape="1">
              <a:gsLst>
                <a:gs pos="0">
                  <a:srgbClr val="C1D6FF">
                    <a:alpha val="64000"/>
                  </a:srgbClr>
                </a:gs>
                <a:gs pos="100000">
                  <a:srgbClr val="E7EFFF">
                    <a:alpha val="15999"/>
                  </a:srgbClr>
                </a:gs>
              </a:gsLst>
              <a:lin ang="5400000" scaled="1"/>
            </a:gradFill>
            <a:ln w="28575" algn="ctr">
              <a:solidFill>
                <a:srgbClr val="578FFF"/>
              </a:solidFill>
              <a:miter lim="800000"/>
              <a:headEnd/>
              <a:tailEnd/>
            </a:ln>
          </p:spPr>
        </p:pic>
        <p:sp>
          <p:nvSpPr>
            <p:cNvPr id="20509" name="Text Box 6"/>
            <p:cNvSpPr txBox="1">
              <a:spLocks noChangeArrowheads="1"/>
            </p:cNvSpPr>
            <p:nvPr/>
          </p:nvSpPr>
          <p:spPr bwMode="auto">
            <a:xfrm>
              <a:off x="478" y="1077"/>
              <a:ext cx="1374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50000"/>
                </a:spcBef>
              </a:pPr>
              <a:r>
                <a:rPr lang="ru-RU" sz="1200" b="1">
                  <a:solidFill>
                    <a:srgbClr val="003399"/>
                  </a:solidFill>
                  <a:latin typeface="Century Gothic" pitchFamily="34" charset="0"/>
                </a:rPr>
                <a:t>БЕСПРОВОДНЫЕ</a:t>
              </a:r>
              <a:r>
                <a:rPr lang="ru-RU" sz="1100" b="1">
                  <a:solidFill>
                    <a:srgbClr val="003399"/>
                  </a:solidFill>
                  <a:latin typeface="Century Gothic" pitchFamily="34" charset="0"/>
                </a:rPr>
                <a:t> </a:t>
              </a:r>
              <a:br>
                <a:rPr lang="ru-RU" sz="1100" b="1">
                  <a:solidFill>
                    <a:srgbClr val="003399"/>
                  </a:solidFill>
                  <a:latin typeface="Century Gothic" pitchFamily="34" charset="0"/>
                </a:rPr>
              </a:br>
              <a:r>
                <a:rPr lang="ru-RU" sz="1100" b="1">
                  <a:solidFill>
                    <a:srgbClr val="003399"/>
                  </a:solidFill>
                  <a:latin typeface="Century Gothic" pitchFamily="34" charset="0"/>
                </a:rPr>
                <a:t>линии связи</a:t>
              </a:r>
            </a:p>
          </p:txBody>
        </p:sp>
        <p:sp>
          <p:nvSpPr>
            <p:cNvPr id="20510" name="Text Box 33"/>
            <p:cNvSpPr txBox="1">
              <a:spLocks noChangeArrowheads="1"/>
            </p:cNvSpPr>
            <p:nvPr/>
          </p:nvSpPr>
          <p:spPr bwMode="auto">
            <a:xfrm>
              <a:off x="148" y="2205"/>
              <a:ext cx="226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>
                <a:spcBef>
                  <a:spcPct val="50000"/>
                </a:spcBef>
              </a:pPr>
              <a:r>
                <a:rPr lang="ru-RU" sz="1200">
                  <a:solidFill>
                    <a:srgbClr val="003B76"/>
                  </a:solidFill>
                  <a:latin typeface="Century Gothic" pitchFamily="34" charset="0"/>
                </a:rPr>
                <a:t>   Радиосвязь             	 Спутниковая  связь</a:t>
              </a:r>
            </a:p>
          </p:txBody>
        </p:sp>
      </p:grpSp>
      <p:sp>
        <p:nvSpPr>
          <p:cNvPr id="20486" name="Freeform 38"/>
          <p:cNvSpPr>
            <a:spLocks/>
          </p:cNvSpPr>
          <p:nvPr/>
        </p:nvSpPr>
        <p:spPr bwMode="auto">
          <a:xfrm>
            <a:off x="6137275" y="-68263"/>
            <a:ext cx="3181350" cy="1997076"/>
          </a:xfrm>
          <a:custGeom>
            <a:avLst/>
            <a:gdLst>
              <a:gd name="T0" fmla="*/ 2037 w 2156"/>
              <a:gd name="T1" fmla="*/ 168 h 1382"/>
              <a:gd name="T2" fmla="*/ 1344 w 2156"/>
              <a:gd name="T3" fmla="*/ 168 h 1382"/>
              <a:gd name="T4" fmla="*/ 187 w 2156"/>
              <a:gd name="T5" fmla="*/ 217 h 1382"/>
              <a:gd name="T6" fmla="*/ 223 w 2156"/>
              <a:gd name="T7" fmla="*/ 1101 h 1382"/>
              <a:gd name="T8" fmla="*/ 740 w 2156"/>
              <a:gd name="T9" fmla="*/ 1141 h 1382"/>
              <a:gd name="T10" fmla="*/ 827 w 2156"/>
              <a:gd name="T11" fmla="*/ 1195 h 1382"/>
              <a:gd name="T12" fmla="*/ 923 w 2156"/>
              <a:gd name="T13" fmla="*/ 1258 h 1382"/>
              <a:gd name="T14" fmla="*/ 1814 w 2156"/>
              <a:gd name="T15" fmla="*/ 1366 h 1382"/>
              <a:gd name="T16" fmla="*/ 2056 w 2156"/>
              <a:gd name="T17" fmla="*/ 1183 h 1382"/>
              <a:gd name="T18" fmla="*/ 2037 w 2156"/>
              <a:gd name="T19" fmla="*/ 168 h 13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56"/>
              <a:gd name="T31" fmla="*/ 0 h 1382"/>
              <a:gd name="T32" fmla="*/ 2156 w 2156"/>
              <a:gd name="T33" fmla="*/ 1382 h 13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56" h="1382">
                <a:moveTo>
                  <a:pt x="2037" y="168"/>
                </a:moveTo>
                <a:cubicBezTo>
                  <a:pt x="1919" y="0"/>
                  <a:pt x="1652" y="160"/>
                  <a:pt x="1344" y="168"/>
                </a:cubicBezTo>
                <a:cubicBezTo>
                  <a:pt x="1035" y="177"/>
                  <a:pt x="373" y="61"/>
                  <a:pt x="187" y="217"/>
                </a:cubicBezTo>
                <a:cubicBezTo>
                  <a:pt x="0" y="372"/>
                  <a:pt x="131" y="947"/>
                  <a:pt x="223" y="1101"/>
                </a:cubicBezTo>
                <a:cubicBezTo>
                  <a:pt x="315" y="1255"/>
                  <a:pt x="639" y="1125"/>
                  <a:pt x="740" y="1141"/>
                </a:cubicBezTo>
                <a:cubicBezTo>
                  <a:pt x="841" y="1157"/>
                  <a:pt x="797" y="1176"/>
                  <a:pt x="827" y="1195"/>
                </a:cubicBezTo>
                <a:cubicBezTo>
                  <a:pt x="857" y="1214"/>
                  <a:pt x="759" y="1230"/>
                  <a:pt x="923" y="1258"/>
                </a:cubicBezTo>
                <a:cubicBezTo>
                  <a:pt x="1088" y="1287"/>
                  <a:pt x="1626" y="1379"/>
                  <a:pt x="1814" y="1366"/>
                </a:cubicBezTo>
                <a:cubicBezTo>
                  <a:pt x="2002" y="1354"/>
                  <a:pt x="2019" y="1382"/>
                  <a:pt x="2056" y="1183"/>
                </a:cubicBezTo>
                <a:cubicBezTo>
                  <a:pt x="2093" y="983"/>
                  <a:pt x="2156" y="338"/>
                  <a:pt x="2037" y="168"/>
                </a:cubicBezTo>
                <a:close/>
              </a:path>
            </a:pathLst>
          </a:custGeom>
          <a:solidFill>
            <a:srgbClr val="DDEDFB"/>
          </a:solidFill>
          <a:ln w="9525">
            <a:noFill/>
            <a:round/>
            <a:headEnd/>
            <a:tailEnd/>
          </a:ln>
        </p:spPr>
        <p:txBody>
          <a:bodyPr lIns="54000" tIns="0" rIns="0" bIns="10800"/>
          <a:lstStyle/>
          <a:p>
            <a:endParaRPr lang="ru-RU"/>
          </a:p>
        </p:txBody>
      </p:sp>
      <p:sp>
        <p:nvSpPr>
          <p:cNvPr id="20487" name="Line 41"/>
          <p:cNvSpPr>
            <a:spLocks noChangeShapeType="1"/>
          </p:cNvSpPr>
          <p:nvPr/>
        </p:nvSpPr>
        <p:spPr bwMode="auto">
          <a:xfrm>
            <a:off x="0" y="757238"/>
            <a:ext cx="7477125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0488" name="Freeform 52"/>
          <p:cNvSpPr>
            <a:spLocks/>
          </p:cNvSpPr>
          <p:nvPr/>
        </p:nvSpPr>
        <p:spPr bwMode="auto">
          <a:xfrm>
            <a:off x="6361113" y="211138"/>
            <a:ext cx="2873375" cy="1539875"/>
          </a:xfrm>
          <a:custGeom>
            <a:avLst/>
            <a:gdLst>
              <a:gd name="T0" fmla="*/ 1710 w 1810"/>
              <a:gd name="T1" fmla="*/ 118 h 970"/>
              <a:gd name="T2" fmla="*/ 1128 w 1810"/>
              <a:gd name="T3" fmla="*/ 118 h 970"/>
              <a:gd name="T4" fmla="*/ 157 w 1810"/>
              <a:gd name="T5" fmla="*/ 152 h 970"/>
              <a:gd name="T6" fmla="*/ 187 w 1810"/>
              <a:gd name="T7" fmla="*/ 773 h 970"/>
              <a:gd name="T8" fmla="*/ 632 w 1810"/>
              <a:gd name="T9" fmla="*/ 763 h 970"/>
              <a:gd name="T10" fmla="*/ 694 w 1810"/>
              <a:gd name="T11" fmla="*/ 839 h 970"/>
              <a:gd name="T12" fmla="*/ 775 w 1810"/>
              <a:gd name="T13" fmla="*/ 883 h 970"/>
              <a:gd name="T14" fmla="*/ 1523 w 1810"/>
              <a:gd name="T15" fmla="*/ 959 h 970"/>
              <a:gd name="T16" fmla="*/ 1726 w 1810"/>
              <a:gd name="T17" fmla="*/ 830 h 970"/>
              <a:gd name="T18" fmla="*/ 1710 w 1810"/>
              <a:gd name="T19" fmla="*/ 118 h 9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0"/>
              <a:gd name="T31" fmla="*/ 0 h 970"/>
              <a:gd name="T32" fmla="*/ 1810 w 1810"/>
              <a:gd name="T33" fmla="*/ 970 h 9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0" h="970">
                <a:moveTo>
                  <a:pt x="1710" y="118"/>
                </a:moveTo>
                <a:cubicBezTo>
                  <a:pt x="1611" y="0"/>
                  <a:pt x="1387" y="112"/>
                  <a:pt x="1128" y="118"/>
                </a:cubicBezTo>
                <a:cubicBezTo>
                  <a:pt x="869" y="124"/>
                  <a:pt x="313" y="43"/>
                  <a:pt x="157" y="152"/>
                </a:cubicBezTo>
                <a:cubicBezTo>
                  <a:pt x="0" y="261"/>
                  <a:pt x="108" y="670"/>
                  <a:pt x="187" y="773"/>
                </a:cubicBezTo>
                <a:cubicBezTo>
                  <a:pt x="267" y="875"/>
                  <a:pt x="548" y="752"/>
                  <a:pt x="632" y="763"/>
                </a:cubicBezTo>
                <a:cubicBezTo>
                  <a:pt x="716" y="774"/>
                  <a:pt x="670" y="820"/>
                  <a:pt x="694" y="839"/>
                </a:cubicBezTo>
                <a:cubicBezTo>
                  <a:pt x="717" y="859"/>
                  <a:pt x="637" y="863"/>
                  <a:pt x="775" y="883"/>
                </a:cubicBezTo>
                <a:cubicBezTo>
                  <a:pt x="913" y="903"/>
                  <a:pt x="1365" y="968"/>
                  <a:pt x="1523" y="959"/>
                </a:cubicBezTo>
                <a:cubicBezTo>
                  <a:pt x="1681" y="950"/>
                  <a:pt x="1695" y="970"/>
                  <a:pt x="1726" y="830"/>
                </a:cubicBezTo>
                <a:cubicBezTo>
                  <a:pt x="1757" y="690"/>
                  <a:pt x="1810" y="237"/>
                  <a:pt x="1710" y="118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5221" name="Text Box 53"/>
          <p:cNvSpPr txBox="1">
            <a:spLocks noChangeArrowheads="1"/>
          </p:cNvSpPr>
          <p:nvPr/>
        </p:nvSpPr>
        <p:spPr bwMode="auto">
          <a:xfrm>
            <a:off x="306388" y="1104900"/>
            <a:ext cx="883761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A50021"/>
                </a:solidFill>
                <a:latin typeface="Arial" charset="0"/>
              </a:rPr>
              <a:t>Носители информации</a:t>
            </a:r>
            <a:r>
              <a:rPr lang="ru-RU" sz="1200">
                <a:solidFill>
                  <a:schemeClr val="tx2"/>
                </a:solidFill>
                <a:latin typeface="Arial" charset="0"/>
              </a:rPr>
              <a:t> в сетях – электромагнитные сигналы в виде колебаний разных </a:t>
            </a:r>
            <a:r>
              <a:rPr lang="ru-RU" sz="1200">
                <a:solidFill>
                  <a:schemeClr val="bg1"/>
                </a:solidFill>
                <a:latin typeface="Arial" charset="0"/>
              </a:rPr>
              <a:t>частот. </a:t>
            </a:r>
          </a:p>
          <a:p>
            <a:pPr>
              <a:lnSpc>
                <a:spcPct val="130000"/>
              </a:lnSpc>
            </a:pPr>
            <a:r>
              <a:rPr lang="ru-RU" sz="1200">
                <a:solidFill>
                  <a:srgbClr val="A50021"/>
                </a:solidFill>
                <a:latin typeface="Arial" charset="0"/>
              </a:rPr>
              <a:t>Среда передачи данных</a:t>
            </a:r>
            <a:r>
              <a:rPr lang="ru-RU" sz="1200">
                <a:solidFill>
                  <a:schemeClr val="tx2"/>
                </a:solidFill>
                <a:latin typeface="Arial" charset="0"/>
              </a:rPr>
              <a:t> (линия связи) - физическая среда, по ней распространяется сиг</a:t>
            </a:r>
            <a:r>
              <a:rPr lang="ru-RU" sz="1200">
                <a:solidFill>
                  <a:schemeClr val="bg1"/>
                </a:solidFill>
                <a:latin typeface="Arial" charset="0"/>
              </a:rPr>
              <a:t>нал</a:t>
            </a:r>
            <a:r>
              <a:rPr lang="ru-RU" sz="1200">
                <a:solidFill>
                  <a:schemeClr val="tx2"/>
                </a:solidFill>
                <a:latin typeface="Arial" charset="0"/>
              </a:rPr>
              <a:t>.    </a:t>
            </a:r>
            <a:br>
              <a:rPr lang="ru-RU" sz="1200">
                <a:solidFill>
                  <a:schemeClr val="tx2"/>
                </a:solidFill>
                <a:latin typeface="Arial" charset="0"/>
              </a:rPr>
            </a:br>
            <a:r>
              <a:rPr lang="ru-RU" sz="1200">
                <a:solidFill>
                  <a:schemeClr val="tx2"/>
                </a:solidFill>
                <a:latin typeface="Arial" charset="0"/>
              </a:rPr>
              <a:t>В линиях связи используют 2  технологии: </a:t>
            </a:r>
            <a:r>
              <a:rPr lang="ru-RU" sz="1200">
                <a:solidFill>
                  <a:srgbClr val="A50021"/>
                </a:solidFill>
                <a:latin typeface="Arial" charset="0"/>
              </a:rPr>
              <a:t>беспроводную</a:t>
            </a:r>
            <a:r>
              <a:rPr lang="ru-RU" sz="1200">
                <a:solidFill>
                  <a:schemeClr val="tx2"/>
                </a:solidFill>
                <a:latin typeface="Arial" charset="0"/>
              </a:rPr>
              <a:t>  и  </a:t>
            </a:r>
            <a:r>
              <a:rPr lang="ru-RU" sz="1200">
                <a:solidFill>
                  <a:srgbClr val="A50021"/>
                </a:solidFill>
                <a:latin typeface="Arial" charset="0"/>
              </a:rPr>
              <a:t>проводниковую</a:t>
            </a:r>
            <a:r>
              <a:rPr lang="ru-RU" sz="1200">
                <a:solidFill>
                  <a:schemeClr val="tx2"/>
                </a:solidFill>
                <a:latin typeface="Arial" charset="0"/>
              </a:rPr>
              <a:t> (кабельную).</a:t>
            </a:r>
            <a:r>
              <a:rPr lang="ru-RU" sz="12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0490" name="Rectangle 44"/>
          <p:cNvSpPr>
            <a:spLocks noChangeArrowheads="1"/>
          </p:cNvSpPr>
          <p:nvPr/>
        </p:nvSpPr>
        <p:spPr bwMode="auto">
          <a:xfrm>
            <a:off x="3838575" y="2471738"/>
            <a:ext cx="5410200" cy="1730375"/>
          </a:xfrm>
          <a:prstGeom prst="rect">
            <a:avLst/>
          </a:prstGeom>
          <a:gradFill rotWithShape="1">
            <a:gsLst>
              <a:gs pos="0">
                <a:srgbClr val="C1D6FF">
                  <a:alpha val="64000"/>
                </a:srgbClr>
              </a:gs>
              <a:gs pos="100000">
                <a:srgbClr val="E7EFFF">
                  <a:alpha val="15999"/>
                </a:srgbClr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91" name="Picture 45" descr="Кабельные лини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24000"/>
          </a:blip>
          <a:srcRect t="14537" r="-21271" b="-16103"/>
          <a:stretch>
            <a:fillRect/>
          </a:stretch>
        </p:blipFill>
        <p:spPr bwMode="auto">
          <a:xfrm>
            <a:off x="3854450" y="2476500"/>
            <a:ext cx="5278438" cy="17049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</p:pic>
      <p:sp>
        <p:nvSpPr>
          <p:cNvPr id="20492" name="Text Box 46"/>
          <p:cNvSpPr txBox="1">
            <a:spLocks noChangeArrowheads="1"/>
          </p:cNvSpPr>
          <p:nvPr/>
        </p:nvSpPr>
        <p:spPr bwMode="auto">
          <a:xfrm>
            <a:off x="5416550" y="2528888"/>
            <a:ext cx="2181225" cy="4429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1200" b="1">
                <a:solidFill>
                  <a:srgbClr val="003399"/>
                </a:solidFill>
                <a:latin typeface="Century Gothic" pitchFamily="34" charset="0"/>
              </a:rPr>
              <a:t>К А Б Е Л Ь Н Ы Е</a:t>
            </a:r>
            <a:r>
              <a:rPr lang="ru-RU" sz="1100" b="1">
                <a:solidFill>
                  <a:srgbClr val="003399"/>
                </a:solidFill>
                <a:latin typeface="Century Gothic" pitchFamily="34" charset="0"/>
              </a:rPr>
              <a:t> </a:t>
            </a:r>
            <a:br>
              <a:rPr lang="ru-RU" sz="1100" b="1">
                <a:solidFill>
                  <a:srgbClr val="003399"/>
                </a:solidFill>
                <a:latin typeface="Century Gothic" pitchFamily="34" charset="0"/>
              </a:rPr>
            </a:br>
            <a:r>
              <a:rPr lang="ru-RU" sz="1100" b="1">
                <a:solidFill>
                  <a:srgbClr val="003399"/>
                </a:solidFill>
                <a:latin typeface="Century Gothic" pitchFamily="34" charset="0"/>
              </a:rPr>
              <a:t>линии связи</a:t>
            </a:r>
          </a:p>
        </p:txBody>
      </p:sp>
      <p:sp>
        <p:nvSpPr>
          <p:cNvPr id="20493" name="Text Box 47"/>
          <p:cNvSpPr txBox="1">
            <a:spLocks noChangeArrowheads="1"/>
          </p:cNvSpPr>
          <p:nvPr/>
        </p:nvSpPr>
        <p:spPr bwMode="auto">
          <a:xfrm>
            <a:off x="4041775" y="3633788"/>
            <a:ext cx="974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006699"/>
                </a:solidFill>
                <a:latin typeface="Century Gothic" pitchFamily="34" charset="0"/>
              </a:rPr>
              <a:t>Витая пара</a:t>
            </a:r>
          </a:p>
        </p:txBody>
      </p:sp>
      <p:sp>
        <p:nvSpPr>
          <p:cNvPr id="20494" name="Text Box 48"/>
          <p:cNvSpPr txBox="1">
            <a:spLocks noChangeArrowheads="1"/>
          </p:cNvSpPr>
          <p:nvPr/>
        </p:nvSpPr>
        <p:spPr bwMode="auto">
          <a:xfrm>
            <a:off x="5292725" y="3529013"/>
            <a:ext cx="1262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>
                <a:solidFill>
                  <a:srgbClr val="006699"/>
                </a:solidFill>
                <a:latin typeface="Century Gothic" pitchFamily="34" charset="0"/>
              </a:rPr>
              <a:t>Толстый коаксильный</a:t>
            </a:r>
          </a:p>
        </p:txBody>
      </p:sp>
      <p:sp>
        <p:nvSpPr>
          <p:cNvPr id="20495" name="Text Box 49"/>
          <p:cNvSpPr txBox="1">
            <a:spLocks noChangeArrowheads="1"/>
          </p:cNvSpPr>
          <p:nvPr/>
        </p:nvSpPr>
        <p:spPr bwMode="auto">
          <a:xfrm>
            <a:off x="6921500" y="3529013"/>
            <a:ext cx="107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>
                <a:solidFill>
                  <a:srgbClr val="006699"/>
                </a:solidFill>
                <a:latin typeface="Century Gothic" pitchFamily="34" charset="0"/>
              </a:rPr>
              <a:t>Тонкий коаксильный</a:t>
            </a:r>
          </a:p>
        </p:txBody>
      </p:sp>
      <p:sp>
        <p:nvSpPr>
          <p:cNvPr id="20496" name="Text Box 50"/>
          <p:cNvSpPr txBox="1">
            <a:spLocks noChangeArrowheads="1"/>
          </p:cNvSpPr>
          <p:nvPr/>
        </p:nvSpPr>
        <p:spPr bwMode="auto">
          <a:xfrm>
            <a:off x="8150225" y="3548063"/>
            <a:ext cx="100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>
                <a:latin typeface="Century Gothic" pitchFamily="34" charset="0"/>
              </a:rPr>
              <a:t>Оптоволо-</a:t>
            </a:r>
            <a:br>
              <a:rPr lang="ru-RU" sz="1000">
                <a:latin typeface="Century Gothic" pitchFamily="34" charset="0"/>
              </a:rPr>
            </a:br>
            <a:r>
              <a:rPr lang="ru-RU" sz="1000">
                <a:latin typeface="Century Gothic" pitchFamily="34" charset="0"/>
              </a:rPr>
              <a:t>конный</a:t>
            </a:r>
          </a:p>
        </p:txBody>
      </p:sp>
      <p:pic>
        <p:nvPicPr>
          <p:cNvPr id="20497" name="Picture 51" descr="оптоволокн"/>
          <p:cNvPicPr>
            <a:picLocks noChangeAspect="1" noChangeArrowheads="1"/>
          </p:cNvPicPr>
          <p:nvPr/>
        </p:nvPicPr>
        <p:blipFill>
          <a:blip r:embed="rId5"/>
          <a:srcRect l="14401" t="2606" r="12093" b="74011"/>
          <a:stretch>
            <a:fillRect/>
          </a:stretch>
        </p:blipFill>
        <p:spPr bwMode="auto">
          <a:xfrm>
            <a:off x="8139113" y="3165475"/>
            <a:ext cx="10017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 Box 88"/>
          <p:cNvSpPr txBox="1">
            <a:spLocks noChangeArrowheads="1"/>
          </p:cNvSpPr>
          <p:nvPr/>
        </p:nvSpPr>
        <p:spPr bwMode="auto">
          <a:xfrm>
            <a:off x="3925888" y="4083050"/>
            <a:ext cx="41814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0" rIns="54000" bIns="0"/>
          <a:lstStyle/>
          <a:p>
            <a:pPr algn="ctr">
              <a:spcBef>
                <a:spcPct val="50000"/>
              </a:spcBef>
            </a:pPr>
            <a:r>
              <a:rPr lang="ru-RU" sz="1000">
                <a:solidFill>
                  <a:srgbClr val="006699"/>
                </a:solidFill>
                <a:latin typeface="Century Gothic" pitchFamily="34" charset="0"/>
              </a:rPr>
              <a:t>Медные  электрические кабели  </a:t>
            </a:r>
            <a:br>
              <a:rPr lang="ru-RU" sz="1000">
                <a:solidFill>
                  <a:srgbClr val="006699"/>
                </a:solidFill>
                <a:latin typeface="Century Gothic" pitchFamily="34" charset="0"/>
              </a:rPr>
            </a:br>
            <a:r>
              <a:rPr lang="ru-RU" sz="1000">
                <a:solidFill>
                  <a:srgbClr val="006699"/>
                </a:solidFill>
                <a:latin typeface="Century Gothic" pitchFamily="34" charset="0"/>
              </a:rPr>
              <a:t>(наиболее распространены</a:t>
            </a:r>
            <a:r>
              <a:rPr lang="ru-RU" sz="1000">
                <a:solidFill>
                  <a:srgbClr val="006699"/>
                </a:solidFill>
                <a:latin typeface="Arial" charset="0"/>
              </a:rPr>
              <a:t>)</a:t>
            </a:r>
          </a:p>
        </p:txBody>
      </p:sp>
      <p:sp>
        <p:nvSpPr>
          <p:cNvPr id="20499" name="AutoShape 89"/>
          <p:cNvSpPr>
            <a:spLocks/>
          </p:cNvSpPr>
          <p:nvPr/>
        </p:nvSpPr>
        <p:spPr bwMode="auto">
          <a:xfrm rot="-5400000">
            <a:off x="5879307" y="2015331"/>
            <a:ext cx="152400" cy="3925887"/>
          </a:xfrm>
          <a:prstGeom prst="leftBracket">
            <a:avLst>
              <a:gd name="adj" fmla="val 53429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Rectangle 91"/>
          <p:cNvSpPr>
            <a:spLocks noChangeArrowheads="1"/>
          </p:cNvSpPr>
          <p:nvPr/>
        </p:nvSpPr>
        <p:spPr bwMode="auto">
          <a:xfrm>
            <a:off x="3843338" y="2471738"/>
            <a:ext cx="5262562" cy="1970087"/>
          </a:xfrm>
          <a:prstGeom prst="rect">
            <a:avLst/>
          </a:prstGeom>
          <a:noFill/>
          <a:ln w="31750" algn="ctr">
            <a:solidFill>
              <a:srgbClr val="578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293688" y="187325"/>
            <a:ext cx="6508750" cy="506413"/>
            <a:chOff x="185" y="118"/>
            <a:chExt cx="4100" cy="319"/>
          </a:xfrm>
        </p:grpSpPr>
        <p:sp>
          <p:nvSpPr>
            <p:cNvPr id="2050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185" y="118"/>
              <a:ext cx="2167" cy="2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Линии связи:</a:t>
              </a:r>
            </a:p>
          </p:txBody>
        </p:sp>
        <p:sp>
          <p:nvSpPr>
            <p:cNvPr id="20507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2441" y="329"/>
              <a:ext cx="1844" cy="1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3175">
                    <a:solidFill>
                      <a:srgbClr val="FFCC99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среды передачи данных</a:t>
              </a:r>
            </a:p>
          </p:txBody>
        </p:sp>
      </p:grpSp>
      <p:grpSp>
        <p:nvGrpSpPr>
          <p:cNvPr id="20502" name="Group 204"/>
          <p:cNvGrpSpPr>
            <a:grpSpLocks/>
          </p:cNvGrpSpPr>
          <p:nvPr/>
        </p:nvGrpSpPr>
        <p:grpSpPr bwMode="auto">
          <a:xfrm>
            <a:off x="298450" y="4852988"/>
            <a:ext cx="8475663" cy="1344612"/>
            <a:chOff x="188" y="3030"/>
            <a:chExt cx="5339" cy="796"/>
          </a:xfrm>
        </p:grpSpPr>
        <p:sp>
          <p:nvSpPr>
            <p:cNvPr id="20504" name="AutoShape 200"/>
            <p:cNvSpPr>
              <a:spLocks noChangeArrowheads="1"/>
            </p:cNvSpPr>
            <p:nvPr/>
          </p:nvSpPr>
          <p:spPr bwMode="auto">
            <a:xfrm>
              <a:off x="188" y="3030"/>
              <a:ext cx="5339" cy="796"/>
            </a:xfrm>
            <a:prstGeom prst="roundRect">
              <a:avLst>
                <a:gd name="adj" fmla="val 19755"/>
              </a:avLst>
            </a:prstGeom>
            <a:solidFill>
              <a:srgbClr val="CCECFF">
                <a:alpha val="34901"/>
              </a:srgbClr>
            </a:solidFill>
            <a:ln w="57150" algn="ctr">
              <a:solidFill>
                <a:srgbClr val="FF99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179388" indent="-179388">
                <a:lnSpc>
                  <a:spcPct val="130000"/>
                </a:lnSpc>
              </a:pPr>
              <a:endParaRPr lang="ru-RU" sz="1300">
                <a:solidFill>
                  <a:srgbClr val="000080"/>
                </a:solidFill>
                <a:latin typeface="Arial" charset="0"/>
              </a:endParaRPr>
            </a:p>
          </p:txBody>
        </p:sp>
        <p:sp>
          <p:nvSpPr>
            <p:cNvPr id="135367" name="Text Box 199"/>
            <p:cNvSpPr txBox="1">
              <a:spLocks noChangeArrowheads="1"/>
            </p:cNvSpPr>
            <p:nvPr/>
          </p:nvSpPr>
          <p:spPr bwMode="auto">
            <a:xfrm>
              <a:off x="289" y="3128"/>
              <a:ext cx="5205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tIns="0" rIns="0" bIns="10800"/>
            <a:lstStyle/>
            <a:p>
              <a:pPr marL="85725">
                <a:lnSpc>
                  <a:spcPct val="150000"/>
                </a:lnSpc>
                <a:defRPr/>
              </a:pPr>
              <a:r>
                <a:rPr lang="ru-RU" sz="1400" b="1">
                  <a:solidFill>
                    <a:srgbClr val="003B76"/>
                  </a:solidFill>
                  <a:latin typeface="Century Gothic" pitchFamily="34" charset="0"/>
                </a:rPr>
                <a:t>Скорость передачи  информации</a:t>
              </a:r>
            </a:p>
            <a:p>
              <a:pPr marL="85725">
                <a:lnSpc>
                  <a:spcPct val="120000"/>
                </a:lnSpc>
                <a:defRPr/>
              </a:pPr>
              <a:r>
                <a:rPr lang="ru-RU" b="1">
                  <a:solidFill>
                    <a:srgbClr val="EA5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</a:t>
              </a:r>
              <a:r>
                <a:rPr lang="ru-RU">
                  <a:sym typeface="Symbol" pitchFamily="18" charset="2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Arial" charset="0"/>
                </a:rPr>
                <a:t>Количество</a:t>
              </a:r>
              <a:r>
                <a:rPr lang="ru-RU" sz="1200">
                  <a:latin typeface="Arial" charset="0"/>
                </a:rPr>
                <a:t> </a:t>
              </a:r>
              <a:r>
                <a:rPr lang="ru-RU" sz="1200" b="1">
                  <a:solidFill>
                    <a:srgbClr val="EA5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бит в секунду</a:t>
              </a:r>
              <a:r>
                <a:rPr lang="ru-RU" sz="1200">
                  <a:latin typeface="Arial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Arial" charset="0"/>
                </a:rPr>
                <a:t>(бит/с).  1 Кбит/с = 1000 бит/с 1 Мбит/с = 1000000 бит/с </a:t>
              </a:r>
              <a:br>
                <a:rPr lang="ru-RU" sz="1200">
                  <a:solidFill>
                    <a:schemeClr val="tx2"/>
                  </a:solidFill>
                  <a:latin typeface="Arial" charset="0"/>
                </a:rPr>
              </a:br>
              <a:r>
                <a:rPr lang="ru-RU" b="1">
                  <a:solidFill>
                    <a:srgbClr val="EA5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</a:t>
              </a:r>
              <a:r>
                <a:rPr lang="ru-RU">
                  <a:sym typeface="Symbol" pitchFamily="18" charset="2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Arial" charset="0"/>
                </a:rPr>
                <a:t>Количество возможных изменений состояния передающей среды в единицу времени -</a:t>
              </a:r>
              <a:r>
                <a:rPr lang="ru-RU" sz="1200">
                  <a:latin typeface="Arial" charset="0"/>
                </a:rPr>
                <a:t> </a:t>
              </a:r>
              <a:r>
                <a:rPr lang="ru-RU" sz="1200" b="1">
                  <a:solidFill>
                    <a:srgbClr val="EA5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бод.   1 бод &gt;&lt; 1 бит/с </a:t>
              </a:r>
            </a:p>
          </p:txBody>
        </p:sp>
      </p:grpSp>
      <p:pic>
        <p:nvPicPr>
          <p:cNvPr id="20503" name="Picture 203" descr="2 ПК связь"/>
          <p:cNvPicPr>
            <a:picLocks noChangeAspect="1" noChangeArrowheads="1"/>
          </p:cNvPicPr>
          <p:nvPr/>
        </p:nvPicPr>
        <p:blipFill>
          <a:blip r:embed="rId6">
            <a:lum bright="18000"/>
          </a:blip>
          <a:srcRect/>
          <a:stretch>
            <a:fillRect/>
          </a:stretch>
        </p:blipFill>
        <p:spPr bwMode="auto">
          <a:xfrm>
            <a:off x="6242050" y="4940300"/>
            <a:ext cx="21939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75"/>
          <p:cNvSpPr>
            <a:spLocks noChangeArrowheads="1"/>
          </p:cNvSpPr>
          <p:nvPr/>
        </p:nvSpPr>
        <p:spPr bwMode="auto">
          <a:xfrm>
            <a:off x="0" y="4683125"/>
            <a:ext cx="9144000" cy="2174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765300" y="5524500"/>
            <a:ext cx="7197725" cy="25400"/>
          </a:xfrm>
          <a:prstGeom prst="rect">
            <a:avLst/>
          </a:prstGeom>
          <a:gradFill rotWithShape="0">
            <a:gsLst>
              <a:gs pos="0">
                <a:srgbClr val="B2CAE8"/>
              </a:gs>
              <a:gs pos="100000">
                <a:schemeClr val="bg1"/>
              </a:gs>
            </a:gsLst>
            <a:lin ang="0" scaled="1"/>
          </a:gradFill>
          <a:ln w="9525" algn="ctr">
            <a:solidFill>
              <a:srgbClr val="7575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3076" name="Picture 253" descr="САЙТ_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4663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Oval 254"/>
          <p:cNvSpPr>
            <a:spLocks noChangeArrowheads="1"/>
          </p:cNvSpPr>
          <p:nvPr/>
        </p:nvSpPr>
        <p:spPr bwMode="auto">
          <a:xfrm>
            <a:off x="4152900" y="896938"/>
            <a:ext cx="198438" cy="173037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7E8394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Oval 257"/>
          <p:cNvSpPr>
            <a:spLocks noChangeArrowheads="1"/>
          </p:cNvSpPr>
          <p:nvPr/>
        </p:nvSpPr>
        <p:spPr bwMode="auto">
          <a:xfrm>
            <a:off x="3314700" y="2336800"/>
            <a:ext cx="185738" cy="185738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7E8394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Oval 259"/>
          <p:cNvSpPr>
            <a:spLocks noChangeArrowheads="1"/>
          </p:cNvSpPr>
          <p:nvPr/>
        </p:nvSpPr>
        <p:spPr bwMode="auto">
          <a:xfrm>
            <a:off x="4100513" y="1379538"/>
            <a:ext cx="185737" cy="203200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7E8394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8324" name="AutoShape 26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191000" y="1857375"/>
            <a:ext cx="3732213" cy="238125"/>
          </a:xfrm>
          <a:prstGeom prst="roundRect">
            <a:avLst>
              <a:gd name="adj" fmla="val 115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858D94"/>
            </a:prstShdw>
          </a:effectLst>
        </p:spPr>
        <p:txBody>
          <a:bodyPr wrap="none" anchor="ctr"/>
          <a:lstStyle/>
          <a:p>
            <a:pPr>
              <a:lnSpc>
                <a:spcPct val="140000"/>
              </a:lnSpc>
              <a:buFont typeface="Wingdings" pitchFamily="2" charset="2"/>
              <a:buNone/>
              <a:tabLst>
                <a:tab pos="2514600" algn="l"/>
              </a:tabLst>
            </a:pPr>
            <a:r>
              <a:rPr lang="ru-RU" sz="1400">
                <a:solidFill>
                  <a:srgbClr val="000066"/>
                </a:solidFill>
                <a:latin typeface="Arial" charset="0"/>
              </a:rPr>
              <a:t>Состав, оборудование компьютерной сети</a:t>
            </a:r>
          </a:p>
        </p:txBody>
      </p:sp>
      <p:sp>
        <p:nvSpPr>
          <p:cNvPr id="88331" name="Text Box 26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305300" y="396875"/>
            <a:ext cx="36877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ru-RU" sz="1400">
                <a:solidFill>
                  <a:srgbClr val="000066"/>
                </a:solidFill>
                <a:latin typeface="Arial" charset="0"/>
              </a:rPr>
              <a:t>Сети связи. Понятие "компьютерная сеть"</a:t>
            </a:r>
            <a:endParaRPr lang="ru-RU" sz="1400">
              <a:latin typeface="Arial" charset="0"/>
            </a:endParaRPr>
          </a:p>
        </p:txBody>
      </p:sp>
      <p:sp>
        <p:nvSpPr>
          <p:cNvPr id="88332" name="Text Box 26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790950" y="2305050"/>
            <a:ext cx="35004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400">
                <a:solidFill>
                  <a:srgbClr val="000066"/>
                </a:solidFill>
                <a:latin typeface="Arial" charset="0"/>
              </a:rPr>
              <a:t>Линии связи (кабельные, беспроводные)</a:t>
            </a:r>
          </a:p>
        </p:txBody>
      </p:sp>
      <p:sp>
        <p:nvSpPr>
          <p:cNvPr id="88333" name="Text Box 26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462463" y="1357313"/>
            <a:ext cx="26558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400">
                <a:solidFill>
                  <a:srgbClr val="000066"/>
                </a:solidFill>
                <a:latin typeface="Arial" charset="0"/>
              </a:rPr>
              <a:t>Характеристики сети, термины</a:t>
            </a:r>
          </a:p>
        </p:txBody>
      </p:sp>
      <p:sp>
        <p:nvSpPr>
          <p:cNvPr id="88334" name="Text Box 27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518025" y="852488"/>
            <a:ext cx="4013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400">
                <a:solidFill>
                  <a:srgbClr val="000066"/>
                </a:solidFill>
                <a:latin typeface="Arial" charset="0"/>
              </a:rPr>
              <a:t>Типы сетей: локальные, городские, глобальные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ru-RU" sz="14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85" name="Oval 265"/>
          <p:cNvSpPr>
            <a:spLocks noChangeArrowheads="1"/>
          </p:cNvSpPr>
          <p:nvPr/>
        </p:nvSpPr>
        <p:spPr bwMode="auto">
          <a:xfrm>
            <a:off x="3997325" y="427038"/>
            <a:ext cx="198438" cy="173037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7E8394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Oval 256"/>
          <p:cNvSpPr>
            <a:spLocks noChangeArrowheads="1"/>
          </p:cNvSpPr>
          <p:nvPr/>
        </p:nvSpPr>
        <p:spPr bwMode="auto">
          <a:xfrm>
            <a:off x="2243138" y="2693988"/>
            <a:ext cx="163512" cy="173037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7E8394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Oval 255"/>
          <p:cNvSpPr>
            <a:spLocks noChangeArrowheads="1"/>
          </p:cNvSpPr>
          <p:nvPr/>
        </p:nvSpPr>
        <p:spPr bwMode="auto">
          <a:xfrm>
            <a:off x="3821113" y="1911350"/>
            <a:ext cx="198437" cy="173038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7E8394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8322" name="Arc 258"/>
          <p:cNvSpPr>
            <a:spLocks/>
          </p:cNvSpPr>
          <p:nvPr/>
        </p:nvSpPr>
        <p:spPr bwMode="auto">
          <a:xfrm rot="5400000">
            <a:off x="1912144" y="500857"/>
            <a:ext cx="2276475" cy="2338387"/>
          </a:xfrm>
          <a:custGeom>
            <a:avLst/>
            <a:gdLst>
              <a:gd name="G0" fmla="+- 8125 0 0"/>
              <a:gd name="G1" fmla="+- 21600 0 0"/>
              <a:gd name="G2" fmla="+- 21600 0 0"/>
              <a:gd name="T0" fmla="*/ 0 w 29725"/>
              <a:gd name="T1" fmla="*/ 1587 h 21600"/>
              <a:gd name="T2" fmla="*/ 29725 w 29725"/>
              <a:gd name="T3" fmla="*/ 21600 h 21600"/>
              <a:gd name="T4" fmla="*/ 8125 w 2972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725" h="21600" fill="none" extrusionOk="0">
                <a:moveTo>
                  <a:pt x="-1" y="1586"/>
                </a:moveTo>
                <a:cubicBezTo>
                  <a:pt x="2580" y="538"/>
                  <a:pt x="5339" y="-1"/>
                  <a:pt x="8125" y="0"/>
                </a:cubicBezTo>
                <a:cubicBezTo>
                  <a:pt x="20054" y="0"/>
                  <a:pt x="29725" y="9670"/>
                  <a:pt x="29725" y="21600"/>
                </a:cubicBezTo>
              </a:path>
              <a:path w="29725" h="21600" stroke="0" extrusionOk="0">
                <a:moveTo>
                  <a:pt x="-1" y="1586"/>
                </a:moveTo>
                <a:cubicBezTo>
                  <a:pt x="2580" y="538"/>
                  <a:pt x="5339" y="-1"/>
                  <a:pt x="8125" y="0"/>
                </a:cubicBezTo>
                <a:cubicBezTo>
                  <a:pt x="20054" y="0"/>
                  <a:pt x="29725" y="9670"/>
                  <a:pt x="29725" y="21600"/>
                </a:cubicBezTo>
                <a:lnTo>
                  <a:pt x="8125" y="21600"/>
                </a:lnTo>
                <a:close/>
              </a:path>
            </a:pathLst>
          </a:custGeom>
          <a:noFill/>
          <a:ln w="9525">
            <a:solidFill>
              <a:srgbClr val="E6E6FA"/>
            </a:solidFill>
            <a:round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88341" name="AutoShape 27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914400" y="3000375"/>
            <a:ext cx="2630488" cy="323850"/>
          </a:xfrm>
          <a:prstGeom prst="roundRect">
            <a:avLst>
              <a:gd name="adj" fmla="val 115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858D94"/>
            </a:prstShdw>
          </a:effectLst>
        </p:spPr>
        <p:txBody>
          <a:bodyPr wrap="none" anchor="ctr"/>
          <a:lstStyle/>
          <a:p>
            <a:pPr>
              <a:lnSpc>
                <a:spcPct val="140000"/>
              </a:lnSpc>
              <a:buFont typeface="Wingdings" pitchFamily="2" charset="2"/>
              <a:buNone/>
              <a:tabLst>
                <a:tab pos="2514600" algn="l"/>
              </a:tabLst>
            </a:pPr>
            <a:r>
              <a:rPr lang="ru-RU">
                <a:solidFill>
                  <a:srgbClr val="000066"/>
                </a:solidFill>
                <a:latin typeface="Arial" charset="0"/>
              </a:rPr>
              <a:t>  </a:t>
            </a:r>
            <a:r>
              <a:rPr lang="ru-RU" sz="1400">
                <a:solidFill>
                  <a:srgbClr val="000066"/>
                </a:solidFill>
                <a:latin typeface="Arial" charset="0"/>
              </a:rPr>
              <a:t>Технология "клиент-сервер"</a:t>
            </a:r>
          </a:p>
        </p:txBody>
      </p:sp>
      <p:sp>
        <p:nvSpPr>
          <p:cNvPr id="88342" name="Text Box 27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638425" y="2714625"/>
            <a:ext cx="38877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1400">
                <a:solidFill>
                  <a:srgbClr val="000066"/>
                </a:solidFill>
                <a:latin typeface="Arial" charset="0"/>
              </a:rPr>
              <a:t>Сетевые топологии. Одно-, двуранговые сети</a:t>
            </a:r>
          </a:p>
        </p:txBody>
      </p:sp>
      <p:sp>
        <p:nvSpPr>
          <p:cNvPr id="3091" name="Oval 281"/>
          <p:cNvSpPr>
            <a:spLocks noChangeArrowheads="1"/>
          </p:cNvSpPr>
          <p:nvPr/>
        </p:nvSpPr>
        <p:spPr bwMode="auto">
          <a:xfrm>
            <a:off x="2243138" y="2693988"/>
            <a:ext cx="163512" cy="173037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7E8394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8346" name="Arc 282"/>
          <p:cNvSpPr>
            <a:spLocks/>
          </p:cNvSpPr>
          <p:nvPr/>
        </p:nvSpPr>
        <p:spPr bwMode="auto">
          <a:xfrm rot="5400000">
            <a:off x="1912144" y="500857"/>
            <a:ext cx="2276475" cy="2338387"/>
          </a:xfrm>
          <a:custGeom>
            <a:avLst/>
            <a:gdLst>
              <a:gd name="G0" fmla="+- 8125 0 0"/>
              <a:gd name="G1" fmla="+- 21600 0 0"/>
              <a:gd name="G2" fmla="+- 21600 0 0"/>
              <a:gd name="T0" fmla="*/ 0 w 29725"/>
              <a:gd name="T1" fmla="*/ 1587 h 21600"/>
              <a:gd name="T2" fmla="*/ 29725 w 29725"/>
              <a:gd name="T3" fmla="*/ 21600 h 21600"/>
              <a:gd name="T4" fmla="*/ 8125 w 2972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725" h="21600" fill="none" extrusionOk="0">
                <a:moveTo>
                  <a:pt x="-1" y="1586"/>
                </a:moveTo>
                <a:cubicBezTo>
                  <a:pt x="2580" y="538"/>
                  <a:pt x="5339" y="-1"/>
                  <a:pt x="8125" y="0"/>
                </a:cubicBezTo>
                <a:cubicBezTo>
                  <a:pt x="20054" y="0"/>
                  <a:pt x="29725" y="9670"/>
                  <a:pt x="29725" y="21600"/>
                </a:cubicBezTo>
              </a:path>
              <a:path w="29725" h="21600" stroke="0" extrusionOk="0">
                <a:moveTo>
                  <a:pt x="-1" y="1586"/>
                </a:moveTo>
                <a:cubicBezTo>
                  <a:pt x="2580" y="538"/>
                  <a:pt x="5339" y="-1"/>
                  <a:pt x="8125" y="0"/>
                </a:cubicBezTo>
                <a:cubicBezTo>
                  <a:pt x="20054" y="0"/>
                  <a:pt x="29725" y="9670"/>
                  <a:pt x="29725" y="21600"/>
                </a:cubicBezTo>
                <a:lnTo>
                  <a:pt x="8125" y="21600"/>
                </a:lnTo>
                <a:close/>
              </a:path>
            </a:pathLst>
          </a:custGeom>
          <a:noFill/>
          <a:ln w="9525">
            <a:solidFill>
              <a:srgbClr val="E6E6FA"/>
            </a:solidFill>
            <a:round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093" name="Oval 283"/>
          <p:cNvSpPr>
            <a:spLocks noChangeArrowheads="1"/>
          </p:cNvSpPr>
          <p:nvPr/>
        </p:nvSpPr>
        <p:spPr bwMode="auto">
          <a:xfrm>
            <a:off x="1382713" y="2738438"/>
            <a:ext cx="163512" cy="173037"/>
          </a:xfrm>
          <a:prstGeom prst="ellipse">
            <a:avLst/>
          </a:prstGeom>
          <a:gradFill rotWithShape="0">
            <a:gsLst>
              <a:gs pos="0">
                <a:srgbClr val="D2DBF6"/>
              </a:gs>
              <a:gs pos="100000">
                <a:srgbClr val="EBF0FB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7E8394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8348" name="Picture 284" descr="OneZero_alpha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35725" y="3479800"/>
            <a:ext cx="2708275" cy="981075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8349" name="Picture 285" descr="2000 PC Blue"/>
          <p:cNvPicPr>
            <a:picLocks noChangeAspect="1" noChangeArrowheads="1"/>
          </p:cNvPicPr>
          <p:nvPr/>
        </p:nvPicPr>
        <p:blipFill>
          <a:blip r:embed="rId11">
            <a:lum bright="36000" contrast="6000"/>
          </a:blip>
          <a:srcRect/>
          <a:stretch>
            <a:fillRect/>
          </a:stretch>
        </p:blipFill>
        <p:spPr bwMode="auto">
          <a:xfrm>
            <a:off x="6683375" y="3478213"/>
            <a:ext cx="468313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8350" name="Picture 286" descr="2000 PC Blue"/>
          <p:cNvPicPr>
            <a:picLocks noChangeAspect="1" noChangeArrowheads="1"/>
          </p:cNvPicPr>
          <p:nvPr/>
        </p:nvPicPr>
        <p:blipFill>
          <a:blip r:embed="rId11">
            <a:lum bright="24000"/>
          </a:blip>
          <a:srcRect/>
          <a:stretch>
            <a:fillRect/>
          </a:stretch>
        </p:blipFill>
        <p:spPr bwMode="auto">
          <a:xfrm>
            <a:off x="8485188" y="3322638"/>
            <a:ext cx="468312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8351" name="Picture 287" descr="1993 PC Blue_alpha"/>
          <p:cNvPicPr>
            <a:picLocks noChangeAspect="1" noChangeArrowheads="1"/>
          </p:cNvPicPr>
          <p:nvPr/>
        </p:nvPicPr>
        <p:blipFill>
          <a:blip r:embed="rId12">
            <a:lum bright="24000"/>
          </a:blip>
          <a:srcRect/>
          <a:stretch>
            <a:fillRect/>
          </a:stretch>
        </p:blipFill>
        <p:spPr bwMode="auto">
          <a:xfrm>
            <a:off x="7461250" y="2933700"/>
            <a:ext cx="693738" cy="620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8352" name="Picture 288" descr="Dell Latitude_c400_alph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54850" y="4130675"/>
            <a:ext cx="482600" cy="44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8353" name="Picture 289" descr="pocketpc_alph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10575" y="4124325"/>
            <a:ext cx="290513" cy="374650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3100" name="Text Box 292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3970338" y="322263"/>
            <a:ext cx="4070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01" name="Text Box 29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114800" y="858838"/>
            <a:ext cx="45704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02" name="Text Box 29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025900" y="1362075"/>
            <a:ext cx="31369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03" name="Text Box 295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3765550" y="1828800"/>
            <a:ext cx="4130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04" name="Text Box 296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2259013"/>
            <a:ext cx="4130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05" name="Text Box 29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143125" y="2701925"/>
            <a:ext cx="4381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06" name="Text Box 298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1031875" y="3097213"/>
            <a:ext cx="253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24" grpId="0"/>
      <p:bldP spid="88331" grpId="0"/>
      <p:bldP spid="88332" grpId="0"/>
      <p:bldP spid="88333" grpId="0"/>
      <p:bldP spid="88334" grpId="0"/>
      <p:bldP spid="88341" grpId="0"/>
      <p:bldP spid="883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 rot="16200000" flipV="1">
            <a:off x="-3406775" y="3387725"/>
            <a:ext cx="6837363" cy="61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039225" y="1006475"/>
            <a:ext cx="66675" cy="327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Line 62"/>
          <p:cNvSpPr>
            <a:spLocks noChangeShapeType="1"/>
          </p:cNvSpPr>
          <p:nvPr/>
        </p:nvSpPr>
        <p:spPr bwMode="auto">
          <a:xfrm>
            <a:off x="0" y="700088"/>
            <a:ext cx="7477125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1509" name="Freeform 59"/>
          <p:cNvSpPr>
            <a:spLocks/>
          </p:cNvSpPr>
          <p:nvPr/>
        </p:nvSpPr>
        <p:spPr bwMode="auto">
          <a:xfrm>
            <a:off x="4613275" y="2074863"/>
            <a:ext cx="3590925" cy="2058987"/>
          </a:xfrm>
          <a:custGeom>
            <a:avLst/>
            <a:gdLst>
              <a:gd name="T0" fmla="*/ 2037 w 2156"/>
              <a:gd name="T1" fmla="*/ 168 h 1382"/>
              <a:gd name="T2" fmla="*/ 1344 w 2156"/>
              <a:gd name="T3" fmla="*/ 168 h 1382"/>
              <a:gd name="T4" fmla="*/ 187 w 2156"/>
              <a:gd name="T5" fmla="*/ 217 h 1382"/>
              <a:gd name="T6" fmla="*/ 223 w 2156"/>
              <a:gd name="T7" fmla="*/ 1101 h 1382"/>
              <a:gd name="T8" fmla="*/ 740 w 2156"/>
              <a:gd name="T9" fmla="*/ 1141 h 1382"/>
              <a:gd name="T10" fmla="*/ 827 w 2156"/>
              <a:gd name="T11" fmla="*/ 1195 h 1382"/>
              <a:gd name="T12" fmla="*/ 923 w 2156"/>
              <a:gd name="T13" fmla="*/ 1258 h 1382"/>
              <a:gd name="T14" fmla="*/ 1814 w 2156"/>
              <a:gd name="T15" fmla="*/ 1366 h 1382"/>
              <a:gd name="T16" fmla="*/ 2056 w 2156"/>
              <a:gd name="T17" fmla="*/ 1183 h 1382"/>
              <a:gd name="T18" fmla="*/ 2037 w 2156"/>
              <a:gd name="T19" fmla="*/ 168 h 13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56"/>
              <a:gd name="T31" fmla="*/ 0 h 1382"/>
              <a:gd name="T32" fmla="*/ 2156 w 2156"/>
              <a:gd name="T33" fmla="*/ 1382 h 13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56" h="1382">
                <a:moveTo>
                  <a:pt x="2037" y="168"/>
                </a:moveTo>
                <a:cubicBezTo>
                  <a:pt x="1919" y="0"/>
                  <a:pt x="1652" y="160"/>
                  <a:pt x="1344" y="168"/>
                </a:cubicBezTo>
                <a:cubicBezTo>
                  <a:pt x="1035" y="177"/>
                  <a:pt x="373" y="61"/>
                  <a:pt x="187" y="217"/>
                </a:cubicBezTo>
                <a:cubicBezTo>
                  <a:pt x="0" y="372"/>
                  <a:pt x="131" y="947"/>
                  <a:pt x="223" y="1101"/>
                </a:cubicBezTo>
                <a:cubicBezTo>
                  <a:pt x="315" y="1255"/>
                  <a:pt x="639" y="1125"/>
                  <a:pt x="740" y="1141"/>
                </a:cubicBezTo>
                <a:cubicBezTo>
                  <a:pt x="841" y="1157"/>
                  <a:pt x="797" y="1176"/>
                  <a:pt x="827" y="1195"/>
                </a:cubicBezTo>
                <a:cubicBezTo>
                  <a:pt x="857" y="1214"/>
                  <a:pt x="759" y="1230"/>
                  <a:pt x="923" y="1258"/>
                </a:cubicBezTo>
                <a:cubicBezTo>
                  <a:pt x="1088" y="1287"/>
                  <a:pt x="1626" y="1379"/>
                  <a:pt x="1814" y="1366"/>
                </a:cubicBezTo>
                <a:cubicBezTo>
                  <a:pt x="2002" y="1354"/>
                  <a:pt x="2019" y="1382"/>
                  <a:pt x="2056" y="1183"/>
                </a:cubicBezTo>
                <a:cubicBezTo>
                  <a:pt x="2093" y="983"/>
                  <a:pt x="2156" y="338"/>
                  <a:pt x="2037" y="168"/>
                </a:cubicBezTo>
                <a:close/>
              </a:path>
            </a:pathLst>
          </a:custGeom>
          <a:solidFill>
            <a:srgbClr val="DDEDFB"/>
          </a:solidFill>
          <a:ln w="9525">
            <a:noFill/>
            <a:round/>
            <a:headEnd/>
            <a:tailEnd/>
          </a:ln>
        </p:spPr>
        <p:txBody>
          <a:bodyPr lIns="54000" tIns="0" rIns="0" bIns="10800"/>
          <a:lstStyle/>
          <a:p>
            <a:endParaRPr lang="ru-RU"/>
          </a:p>
        </p:txBody>
      </p:sp>
      <p:sp>
        <p:nvSpPr>
          <p:cNvPr id="21510" name="Rectangle 67"/>
          <p:cNvSpPr>
            <a:spLocks noChangeArrowheads="1"/>
          </p:cNvSpPr>
          <p:nvPr/>
        </p:nvSpPr>
        <p:spPr bwMode="auto">
          <a:xfrm>
            <a:off x="211138" y="1062038"/>
            <a:ext cx="5275262" cy="1730375"/>
          </a:xfrm>
          <a:prstGeom prst="rect">
            <a:avLst/>
          </a:prstGeom>
          <a:gradFill rotWithShape="1">
            <a:gsLst>
              <a:gs pos="0">
                <a:srgbClr val="C1D6FF">
                  <a:alpha val="64000"/>
                </a:srgbClr>
              </a:gs>
              <a:gs pos="100000">
                <a:srgbClr val="E7EFFF">
                  <a:alpha val="15999"/>
                </a:srgbClr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11" name="Picture 68" descr="Кабельные лини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24000"/>
          </a:blip>
          <a:srcRect t="14537" r="-21271" b="-16103"/>
          <a:stretch>
            <a:fillRect/>
          </a:stretch>
        </p:blipFill>
        <p:spPr bwMode="auto">
          <a:xfrm>
            <a:off x="227013" y="1066800"/>
            <a:ext cx="5278437" cy="17049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</p:pic>
      <p:sp>
        <p:nvSpPr>
          <p:cNvPr id="21512" name="Text Box 69"/>
          <p:cNvSpPr txBox="1">
            <a:spLocks noChangeArrowheads="1"/>
          </p:cNvSpPr>
          <p:nvPr/>
        </p:nvSpPr>
        <p:spPr bwMode="auto">
          <a:xfrm>
            <a:off x="1789113" y="1119188"/>
            <a:ext cx="2181225" cy="4429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1200" b="1">
                <a:solidFill>
                  <a:srgbClr val="003399"/>
                </a:solidFill>
                <a:latin typeface="Century Gothic" pitchFamily="34" charset="0"/>
              </a:rPr>
              <a:t>К А Б Е Л Ь Н Ы Е</a:t>
            </a:r>
            <a:r>
              <a:rPr lang="ru-RU" sz="1100" b="1">
                <a:solidFill>
                  <a:srgbClr val="003399"/>
                </a:solidFill>
                <a:latin typeface="Century Gothic" pitchFamily="34" charset="0"/>
              </a:rPr>
              <a:t> </a:t>
            </a:r>
            <a:br>
              <a:rPr lang="ru-RU" sz="1100" b="1">
                <a:solidFill>
                  <a:srgbClr val="003399"/>
                </a:solidFill>
                <a:latin typeface="Century Gothic" pitchFamily="34" charset="0"/>
              </a:rPr>
            </a:br>
            <a:r>
              <a:rPr lang="ru-RU" sz="1100" b="1">
                <a:solidFill>
                  <a:srgbClr val="003399"/>
                </a:solidFill>
                <a:latin typeface="Century Gothic" pitchFamily="34" charset="0"/>
              </a:rPr>
              <a:t>линии связи</a:t>
            </a:r>
          </a:p>
        </p:txBody>
      </p:sp>
      <p:sp>
        <p:nvSpPr>
          <p:cNvPr id="21513" name="Text Box 70"/>
          <p:cNvSpPr txBox="1">
            <a:spLocks noChangeArrowheads="1"/>
          </p:cNvSpPr>
          <p:nvPr/>
        </p:nvSpPr>
        <p:spPr bwMode="auto">
          <a:xfrm>
            <a:off x="414338" y="2224088"/>
            <a:ext cx="974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006699"/>
                </a:solidFill>
                <a:latin typeface="Century Gothic" pitchFamily="34" charset="0"/>
              </a:rPr>
              <a:t>Витая пара</a:t>
            </a:r>
          </a:p>
        </p:txBody>
      </p:sp>
      <p:sp>
        <p:nvSpPr>
          <p:cNvPr id="21514" name="Text Box 71"/>
          <p:cNvSpPr txBox="1">
            <a:spLocks noChangeArrowheads="1"/>
          </p:cNvSpPr>
          <p:nvPr/>
        </p:nvSpPr>
        <p:spPr bwMode="auto">
          <a:xfrm>
            <a:off x="1665288" y="2119313"/>
            <a:ext cx="1262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>
                <a:solidFill>
                  <a:srgbClr val="006699"/>
                </a:solidFill>
                <a:latin typeface="Century Gothic" pitchFamily="34" charset="0"/>
              </a:rPr>
              <a:t>Толстый коаксильный</a:t>
            </a:r>
          </a:p>
        </p:txBody>
      </p:sp>
      <p:sp>
        <p:nvSpPr>
          <p:cNvPr id="21515" name="Text Box 72"/>
          <p:cNvSpPr txBox="1">
            <a:spLocks noChangeArrowheads="1"/>
          </p:cNvSpPr>
          <p:nvPr/>
        </p:nvSpPr>
        <p:spPr bwMode="auto">
          <a:xfrm>
            <a:off x="3294063" y="2119313"/>
            <a:ext cx="107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>
                <a:solidFill>
                  <a:srgbClr val="006699"/>
                </a:solidFill>
                <a:latin typeface="Century Gothic" pitchFamily="34" charset="0"/>
              </a:rPr>
              <a:t>Тонкий коаксильный</a:t>
            </a:r>
          </a:p>
        </p:txBody>
      </p:sp>
      <p:sp>
        <p:nvSpPr>
          <p:cNvPr id="21516" name="Text Box 73"/>
          <p:cNvSpPr txBox="1">
            <a:spLocks noChangeArrowheads="1"/>
          </p:cNvSpPr>
          <p:nvPr/>
        </p:nvSpPr>
        <p:spPr bwMode="auto">
          <a:xfrm>
            <a:off x="4522788" y="2138363"/>
            <a:ext cx="100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>
                <a:latin typeface="Century Gothic" pitchFamily="34" charset="0"/>
              </a:rPr>
              <a:t>Оптоволо-</a:t>
            </a:r>
            <a:br>
              <a:rPr lang="ru-RU" sz="1000">
                <a:latin typeface="Century Gothic" pitchFamily="34" charset="0"/>
              </a:rPr>
            </a:br>
            <a:r>
              <a:rPr lang="ru-RU" sz="1000">
                <a:latin typeface="Century Gothic" pitchFamily="34" charset="0"/>
              </a:rPr>
              <a:t>конный</a:t>
            </a:r>
          </a:p>
        </p:txBody>
      </p:sp>
      <p:pic>
        <p:nvPicPr>
          <p:cNvPr id="21517" name="Picture 74" descr="оптоволокн"/>
          <p:cNvPicPr>
            <a:picLocks noChangeAspect="1" noChangeArrowheads="1"/>
          </p:cNvPicPr>
          <p:nvPr/>
        </p:nvPicPr>
        <p:blipFill>
          <a:blip r:embed="rId3"/>
          <a:srcRect l="14401" t="2606" r="12093" b="74011"/>
          <a:stretch>
            <a:fillRect/>
          </a:stretch>
        </p:blipFill>
        <p:spPr bwMode="auto">
          <a:xfrm>
            <a:off x="4511675" y="1755775"/>
            <a:ext cx="10017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Text Box 75"/>
          <p:cNvSpPr txBox="1">
            <a:spLocks noChangeArrowheads="1"/>
          </p:cNvSpPr>
          <p:nvPr/>
        </p:nvSpPr>
        <p:spPr bwMode="auto">
          <a:xfrm>
            <a:off x="396875" y="2673350"/>
            <a:ext cx="39211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0" rIns="54000" bIns="0"/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rgbClr val="006699"/>
                </a:solidFill>
                <a:latin typeface="Century Gothic" pitchFamily="34" charset="0"/>
              </a:rPr>
              <a:t>Медные  электрические кабели  </a:t>
            </a:r>
            <a:r>
              <a:rPr lang="ru-RU" sz="1000">
                <a:solidFill>
                  <a:srgbClr val="006699"/>
                </a:solidFill>
                <a:latin typeface="Arial" charset="0"/>
              </a:rPr>
              <a:t>(наиболее распространены)</a:t>
            </a:r>
          </a:p>
        </p:txBody>
      </p:sp>
      <p:sp>
        <p:nvSpPr>
          <p:cNvPr id="21519" name="AutoShape 76"/>
          <p:cNvSpPr>
            <a:spLocks/>
          </p:cNvSpPr>
          <p:nvPr/>
        </p:nvSpPr>
        <p:spPr bwMode="auto">
          <a:xfrm rot="-5400000">
            <a:off x="2251869" y="605631"/>
            <a:ext cx="152400" cy="3925888"/>
          </a:xfrm>
          <a:prstGeom prst="leftBracket">
            <a:avLst>
              <a:gd name="adj" fmla="val 53429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0" name="Rectangle 77"/>
          <p:cNvSpPr>
            <a:spLocks noChangeArrowheads="1"/>
          </p:cNvSpPr>
          <p:nvPr/>
        </p:nvSpPr>
        <p:spPr bwMode="auto">
          <a:xfrm>
            <a:off x="215900" y="1062038"/>
            <a:ext cx="5262563" cy="1881187"/>
          </a:xfrm>
          <a:prstGeom prst="rect">
            <a:avLst/>
          </a:prstGeom>
          <a:noFill/>
          <a:ln w="31750" algn="ctr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36271" name="Group 79"/>
          <p:cNvGraphicFramePr>
            <a:graphicFrameLocks noGrp="1"/>
          </p:cNvGraphicFramePr>
          <p:nvPr/>
        </p:nvGraphicFramePr>
        <p:xfrm>
          <a:off x="249238" y="4075113"/>
          <a:ext cx="8828087" cy="2447925"/>
        </p:xfrm>
        <a:graphic>
          <a:graphicData uri="http://schemas.openxmlformats.org/drawingml/2006/table">
            <a:tbl>
              <a:tblPr/>
              <a:tblGrid>
                <a:gridCol w="2149475"/>
                <a:gridCol w="798512"/>
                <a:gridCol w="1049338"/>
                <a:gridCol w="1246187"/>
                <a:gridCol w="3584575"/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Тип связи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Скорость,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Мбит/с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Скорость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Носители 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информации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Что собой представляет провод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entury Gothic" pitchFamily="34" charset="0"/>
                        </a:rPr>
                        <a:t>Витая пара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проводов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10-100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низкая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Переменный электрический ток разных частот и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форм сигнала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E7E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Пара  изолированных  скрученных  проводов 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(экранированная или неэкранированная)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E7EFFF"/>
                        </a:gs>
                      </a:gsLst>
                      <a:lin ang="5400000" scaled="1"/>
                    </a:gra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entury Gothic" pitchFamily="34" charset="0"/>
                        </a:rPr>
                        <a:t>Коаксиальный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кабель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до 10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высокая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Изолированная медная жила, экранированная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металлической оплеткой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E7EFFF"/>
                        </a:gs>
                      </a:gsLst>
                      <a:lin ang="5400000" scaled="1"/>
                    </a:gra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entury Gothic" pitchFamily="34" charset="0"/>
                        </a:rPr>
                        <a:t>Телефонная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линия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общего пользования - ТфОП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1-2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низкая</a:t>
                      </a:r>
                    </a:p>
                  </a:txBody>
                  <a:tcPr marL="36000" marR="36000" marT="36000" marB="36000" anchor="b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Двухжильные изолированные провода абонентских линий и многожильные кабели телефонных коммуникаций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E7EFFF"/>
                        </a:gs>
                      </a:gsLst>
                      <a:lin ang="5400000" scaled="1"/>
                    </a:gra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entury Gothic" pitchFamily="34" charset="0"/>
                        </a:rPr>
                        <a:t>Оптоволоконный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кабель 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(оптоволоконные линии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связи - ВОЛС)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10-200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абсолютная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Световой  луч (модулированный), 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испускаемый  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лазером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E7E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Полые гибкие проводники 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световоды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), покрытые 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изнутри отражающим веществом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E7E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36319" name="Text Box 127"/>
          <p:cNvSpPr txBox="1">
            <a:spLocks noChangeArrowheads="1"/>
          </p:cNvSpPr>
          <p:nvPr/>
        </p:nvSpPr>
        <p:spPr bwMode="auto">
          <a:xfrm>
            <a:off x="268288" y="3794125"/>
            <a:ext cx="87534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003B76"/>
                </a:solidFill>
                <a:latin typeface="Century Gothic" pitchFamily="34" charset="0"/>
              </a:rPr>
              <a:t> </a:t>
            </a:r>
            <a:r>
              <a:rPr lang="ru-RU" sz="1200" b="1">
                <a:solidFill>
                  <a:srgbClr val="A50021"/>
                </a:solidFill>
                <a:latin typeface="Century Gothic" pitchFamily="34" charset="0"/>
              </a:rPr>
              <a:t>Таблица  "Характеристики   кабельных   линий"</a:t>
            </a:r>
          </a:p>
        </p:txBody>
      </p:sp>
      <p:sp>
        <p:nvSpPr>
          <p:cNvPr id="21560" name="Freeform 128"/>
          <p:cNvSpPr>
            <a:spLocks/>
          </p:cNvSpPr>
          <p:nvPr/>
        </p:nvSpPr>
        <p:spPr bwMode="auto">
          <a:xfrm>
            <a:off x="6178550" y="-315913"/>
            <a:ext cx="3100388" cy="3009901"/>
          </a:xfrm>
          <a:custGeom>
            <a:avLst/>
            <a:gdLst>
              <a:gd name="T0" fmla="*/ 2037 w 2156"/>
              <a:gd name="T1" fmla="*/ 168 h 1382"/>
              <a:gd name="T2" fmla="*/ 1344 w 2156"/>
              <a:gd name="T3" fmla="*/ 168 h 1382"/>
              <a:gd name="T4" fmla="*/ 187 w 2156"/>
              <a:gd name="T5" fmla="*/ 217 h 1382"/>
              <a:gd name="T6" fmla="*/ 223 w 2156"/>
              <a:gd name="T7" fmla="*/ 1101 h 1382"/>
              <a:gd name="T8" fmla="*/ 740 w 2156"/>
              <a:gd name="T9" fmla="*/ 1141 h 1382"/>
              <a:gd name="T10" fmla="*/ 827 w 2156"/>
              <a:gd name="T11" fmla="*/ 1195 h 1382"/>
              <a:gd name="T12" fmla="*/ 923 w 2156"/>
              <a:gd name="T13" fmla="*/ 1258 h 1382"/>
              <a:gd name="T14" fmla="*/ 1814 w 2156"/>
              <a:gd name="T15" fmla="*/ 1366 h 1382"/>
              <a:gd name="T16" fmla="*/ 2056 w 2156"/>
              <a:gd name="T17" fmla="*/ 1183 h 1382"/>
              <a:gd name="T18" fmla="*/ 2037 w 2156"/>
              <a:gd name="T19" fmla="*/ 168 h 13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56"/>
              <a:gd name="T31" fmla="*/ 0 h 1382"/>
              <a:gd name="T32" fmla="*/ 2156 w 2156"/>
              <a:gd name="T33" fmla="*/ 1382 h 13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56" h="1382">
                <a:moveTo>
                  <a:pt x="2037" y="168"/>
                </a:moveTo>
                <a:cubicBezTo>
                  <a:pt x="1919" y="0"/>
                  <a:pt x="1652" y="160"/>
                  <a:pt x="1344" y="168"/>
                </a:cubicBezTo>
                <a:cubicBezTo>
                  <a:pt x="1035" y="177"/>
                  <a:pt x="373" y="61"/>
                  <a:pt x="187" y="217"/>
                </a:cubicBezTo>
                <a:cubicBezTo>
                  <a:pt x="0" y="372"/>
                  <a:pt x="131" y="947"/>
                  <a:pt x="223" y="1101"/>
                </a:cubicBezTo>
                <a:cubicBezTo>
                  <a:pt x="315" y="1255"/>
                  <a:pt x="639" y="1125"/>
                  <a:pt x="740" y="1141"/>
                </a:cubicBezTo>
                <a:cubicBezTo>
                  <a:pt x="841" y="1157"/>
                  <a:pt x="797" y="1176"/>
                  <a:pt x="827" y="1195"/>
                </a:cubicBezTo>
                <a:cubicBezTo>
                  <a:pt x="857" y="1214"/>
                  <a:pt x="759" y="1230"/>
                  <a:pt x="923" y="1258"/>
                </a:cubicBezTo>
                <a:cubicBezTo>
                  <a:pt x="1088" y="1287"/>
                  <a:pt x="1626" y="1379"/>
                  <a:pt x="1814" y="1366"/>
                </a:cubicBezTo>
                <a:cubicBezTo>
                  <a:pt x="2002" y="1354"/>
                  <a:pt x="2019" y="1382"/>
                  <a:pt x="2056" y="1183"/>
                </a:cubicBezTo>
                <a:cubicBezTo>
                  <a:pt x="2093" y="983"/>
                  <a:pt x="2156" y="338"/>
                  <a:pt x="2037" y="168"/>
                </a:cubicBezTo>
                <a:close/>
              </a:path>
            </a:pathLst>
          </a:custGeom>
          <a:solidFill>
            <a:srgbClr val="DDEDFB"/>
          </a:solidFill>
          <a:ln w="9525">
            <a:noFill/>
            <a:round/>
            <a:headEnd/>
            <a:tailEnd/>
          </a:ln>
        </p:spPr>
        <p:txBody>
          <a:bodyPr lIns="54000" tIns="0" rIns="0" bIns="10800"/>
          <a:lstStyle/>
          <a:p>
            <a:endParaRPr lang="ru-RU"/>
          </a:p>
        </p:txBody>
      </p:sp>
      <p:sp>
        <p:nvSpPr>
          <p:cNvPr id="21561" name="Freeform 129" descr="оптоволокно"/>
          <p:cNvSpPr>
            <a:spLocks/>
          </p:cNvSpPr>
          <p:nvPr/>
        </p:nvSpPr>
        <p:spPr bwMode="auto">
          <a:xfrm>
            <a:off x="6507163" y="127000"/>
            <a:ext cx="2701925" cy="2176463"/>
          </a:xfrm>
          <a:custGeom>
            <a:avLst/>
            <a:gdLst>
              <a:gd name="T0" fmla="*/ 1602 w 1702"/>
              <a:gd name="T1" fmla="*/ 180 h 1479"/>
              <a:gd name="T2" fmla="*/ 1020 w 1702"/>
              <a:gd name="T3" fmla="*/ 180 h 1479"/>
              <a:gd name="T4" fmla="*/ 264 w 1702"/>
              <a:gd name="T5" fmla="*/ 21 h 1479"/>
              <a:gd name="T6" fmla="*/ 49 w 1702"/>
              <a:gd name="T7" fmla="*/ 232 h 1479"/>
              <a:gd name="T8" fmla="*/ 79 w 1702"/>
              <a:gd name="T9" fmla="*/ 1179 h 1479"/>
              <a:gd name="T10" fmla="*/ 524 w 1702"/>
              <a:gd name="T11" fmla="*/ 1163 h 1479"/>
              <a:gd name="T12" fmla="*/ 586 w 1702"/>
              <a:gd name="T13" fmla="*/ 1279 h 1479"/>
              <a:gd name="T14" fmla="*/ 667 w 1702"/>
              <a:gd name="T15" fmla="*/ 1346 h 1479"/>
              <a:gd name="T16" fmla="*/ 1415 w 1702"/>
              <a:gd name="T17" fmla="*/ 1462 h 1479"/>
              <a:gd name="T18" fmla="*/ 1618 w 1702"/>
              <a:gd name="T19" fmla="*/ 1266 h 1479"/>
              <a:gd name="T20" fmla="*/ 1602 w 1702"/>
              <a:gd name="T21" fmla="*/ 180 h 14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02"/>
              <a:gd name="T34" fmla="*/ 0 h 1479"/>
              <a:gd name="T35" fmla="*/ 1702 w 1702"/>
              <a:gd name="T36" fmla="*/ 1479 h 14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02" h="1479">
                <a:moveTo>
                  <a:pt x="1602" y="180"/>
                </a:moveTo>
                <a:cubicBezTo>
                  <a:pt x="1503" y="0"/>
                  <a:pt x="1243" y="206"/>
                  <a:pt x="1020" y="180"/>
                </a:cubicBezTo>
                <a:cubicBezTo>
                  <a:pt x="797" y="154"/>
                  <a:pt x="426" y="12"/>
                  <a:pt x="264" y="21"/>
                </a:cubicBezTo>
                <a:cubicBezTo>
                  <a:pt x="102" y="30"/>
                  <a:pt x="80" y="39"/>
                  <a:pt x="49" y="232"/>
                </a:cubicBezTo>
                <a:cubicBezTo>
                  <a:pt x="18" y="425"/>
                  <a:pt x="0" y="1022"/>
                  <a:pt x="79" y="1179"/>
                </a:cubicBezTo>
                <a:cubicBezTo>
                  <a:pt x="159" y="1334"/>
                  <a:pt x="440" y="1147"/>
                  <a:pt x="524" y="1163"/>
                </a:cubicBezTo>
                <a:cubicBezTo>
                  <a:pt x="608" y="1180"/>
                  <a:pt x="562" y="1250"/>
                  <a:pt x="586" y="1279"/>
                </a:cubicBezTo>
                <a:cubicBezTo>
                  <a:pt x="609" y="1310"/>
                  <a:pt x="529" y="1316"/>
                  <a:pt x="667" y="1346"/>
                </a:cubicBezTo>
                <a:cubicBezTo>
                  <a:pt x="805" y="1377"/>
                  <a:pt x="1257" y="1476"/>
                  <a:pt x="1415" y="1462"/>
                </a:cubicBezTo>
                <a:cubicBezTo>
                  <a:pt x="1573" y="1449"/>
                  <a:pt x="1587" y="1479"/>
                  <a:pt x="1618" y="1266"/>
                </a:cubicBezTo>
                <a:cubicBezTo>
                  <a:pt x="1649" y="1052"/>
                  <a:pt x="1702" y="361"/>
                  <a:pt x="1602" y="18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1562" name="Text Box 130"/>
          <p:cNvSpPr txBox="1">
            <a:spLocks noChangeArrowheads="1"/>
          </p:cNvSpPr>
          <p:nvPr/>
        </p:nvSpPr>
        <p:spPr bwMode="auto">
          <a:xfrm>
            <a:off x="7542213" y="2260600"/>
            <a:ext cx="1476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900">
                <a:latin typeface="Century Gothic" pitchFamily="34" charset="0"/>
              </a:rPr>
              <a:t>Связка  </a:t>
            </a:r>
            <a:br>
              <a:rPr lang="ru-RU" sz="900">
                <a:latin typeface="Century Gothic" pitchFamily="34" charset="0"/>
              </a:rPr>
            </a:br>
            <a:r>
              <a:rPr lang="ru-RU" sz="900">
                <a:latin typeface="Century Gothic" pitchFamily="34" charset="0"/>
              </a:rPr>
              <a:t>оптоволокна</a:t>
            </a:r>
          </a:p>
        </p:txBody>
      </p:sp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293688" y="120650"/>
            <a:ext cx="5740400" cy="458788"/>
            <a:chOff x="185" y="76"/>
            <a:chExt cx="3616" cy="289"/>
          </a:xfrm>
        </p:grpSpPr>
        <p:sp>
          <p:nvSpPr>
            <p:cNvPr id="21566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85" y="76"/>
              <a:ext cx="2167" cy="2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Линии связи:</a:t>
              </a:r>
            </a:p>
          </p:txBody>
        </p:sp>
        <p:sp>
          <p:nvSpPr>
            <p:cNvPr id="21567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501" y="211"/>
              <a:ext cx="1300" cy="1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кабельные</a:t>
              </a:r>
            </a:p>
          </p:txBody>
        </p:sp>
      </p:grpSp>
      <p:sp>
        <p:nvSpPr>
          <p:cNvPr id="21564" name="Text Box 133"/>
          <p:cNvSpPr txBox="1">
            <a:spLocks noChangeArrowheads="1"/>
          </p:cNvSpPr>
          <p:nvPr/>
        </p:nvSpPr>
        <p:spPr bwMode="auto">
          <a:xfrm>
            <a:off x="7989888" y="3368675"/>
            <a:ext cx="1154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>
                <a:latin typeface="Century Gothic" pitchFamily="34" charset="0"/>
              </a:rPr>
              <a:t>Коаксильный кабель</a:t>
            </a:r>
          </a:p>
        </p:txBody>
      </p:sp>
      <p:sp>
        <p:nvSpPr>
          <p:cNvPr id="21565" name="Freeform 64"/>
          <p:cNvSpPr>
            <a:spLocks/>
          </p:cNvSpPr>
          <p:nvPr/>
        </p:nvSpPr>
        <p:spPr bwMode="auto">
          <a:xfrm>
            <a:off x="5237163" y="2246313"/>
            <a:ext cx="2873375" cy="1539875"/>
          </a:xfrm>
          <a:custGeom>
            <a:avLst/>
            <a:gdLst>
              <a:gd name="T0" fmla="*/ 1710 w 1810"/>
              <a:gd name="T1" fmla="*/ 118 h 970"/>
              <a:gd name="T2" fmla="*/ 1128 w 1810"/>
              <a:gd name="T3" fmla="*/ 118 h 970"/>
              <a:gd name="T4" fmla="*/ 157 w 1810"/>
              <a:gd name="T5" fmla="*/ 152 h 970"/>
              <a:gd name="T6" fmla="*/ 187 w 1810"/>
              <a:gd name="T7" fmla="*/ 773 h 970"/>
              <a:gd name="T8" fmla="*/ 632 w 1810"/>
              <a:gd name="T9" fmla="*/ 763 h 970"/>
              <a:gd name="T10" fmla="*/ 694 w 1810"/>
              <a:gd name="T11" fmla="*/ 839 h 970"/>
              <a:gd name="T12" fmla="*/ 775 w 1810"/>
              <a:gd name="T13" fmla="*/ 883 h 970"/>
              <a:gd name="T14" fmla="*/ 1523 w 1810"/>
              <a:gd name="T15" fmla="*/ 959 h 970"/>
              <a:gd name="T16" fmla="*/ 1726 w 1810"/>
              <a:gd name="T17" fmla="*/ 830 h 970"/>
              <a:gd name="T18" fmla="*/ 1710 w 1810"/>
              <a:gd name="T19" fmla="*/ 118 h 9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0"/>
              <a:gd name="T31" fmla="*/ 0 h 970"/>
              <a:gd name="T32" fmla="*/ 1810 w 1810"/>
              <a:gd name="T33" fmla="*/ 970 h 9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0" h="970">
                <a:moveTo>
                  <a:pt x="1710" y="118"/>
                </a:moveTo>
                <a:cubicBezTo>
                  <a:pt x="1611" y="0"/>
                  <a:pt x="1387" y="112"/>
                  <a:pt x="1128" y="118"/>
                </a:cubicBezTo>
                <a:cubicBezTo>
                  <a:pt x="869" y="124"/>
                  <a:pt x="313" y="43"/>
                  <a:pt x="157" y="152"/>
                </a:cubicBezTo>
                <a:cubicBezTo>
                  <a:pt x="0" y="261"/>
                  <a:pt x="108" y="670"/>
                  <a:pt x="187" y="773"/>
                </a:cubicBezTo>
                <a:cubicBezTo>
                  <a:pt x="267" y="875"/>
                  <a:pt x="548" y="752"/>
                  <a:pt x="632" y="763"/>
                </a:cubicBezTo>
                <a:cubicBezTo>
                  <a:pt x="716" y="774"/>
                  <a:pt x="670" y="820"/>
                  <a:pt x="694" y="839"/>
                </a:cubicBezTo>
                <a:cubicBezTo>
                  <a:pt x="717" y="859"/>
                  <a:pt x="637" y="863"/>
                  <a:pt x="775" y="883"/>
                </a:cubicBezTo>
                <a:cubicBezTo>
                  <a:pt x="913" y="903"/>
                  <a:pt x="1365" y="968"/>
                  <a:pt x="1523" y="959"/>
                </a:cubicBezTo>
                <a:cubicBezTo>
                  <a:pt x="1681" y="950"/>
                  <a:pt x="1695" y="970"/>
                  <a:pt x="1726" y="830"/>
                </a:cubicBezTo>
                <a:cubicBezTo>
                  <a:pt x="1757" y="690"/>
                  <a:pt x="1810" y="237"/>
                  <a:pt x="1710" y="118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3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8"/>
          <p:cNvSpPr>
            <a:spLocks noChangeArrowheads="1"/>
          </p:cNvSpPr>
          <p:nvPr/>
        </p:nvSpPr>
        <p:spPr bwMode="auto">
          <a:xfrm>
            <a:off x="0" y="6008688"/>
            <a:ext cx="2970213" cy="849312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 rot="16200000" flipV="1">
            <a:off x="-3387725" y="3387725"/>
            <a:ext cx="6837363" cy="61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9039225" y="1006475"/>
            <a:ext cx="66675" cy="327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533" name="Group 88"/>
          <p:cNvGrpSpPr>
            <a:grpSpLocks/>
          </p:cNvGrpSpPr>
          <p:nvPr/>
        </p:nvGrpSpPr>
        <p:grpSpPr bwMode="auto">
          <a:xfrm>
            <a:off x="142875" y="1797050"/>
            <a:ext cx="3954463" cy="1993900"/>
            <a:chOff x="78" y="1388"/>
            <a:chExt cx="2491" cy="1256"/>
          </a:xfrm>
        </p:grpSpPr>
        <p:sp>
          <p:nvSpPr>
            <p:cNvPr id="22551" name="Text Box 49"/>
            <p:cNvSpPr txBox="1">
              <a:spLocks noChangeArrowheads="1"/>
            </p:cNvSpPr>
            <p:nvPr/>
          </p:nvSpPr>
          <p:spPr bwMode="auto">
            <a:xfrm>
              <a:off x="78" y="1836"/>
              <a:ext cx="23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pic>
          <p:nvPicPr>
            <p:cNvPr id="22552" name="Picture 64" descr="Линии св беспроводные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24000"/>
            </a:blip>
            <a:srcRect t="9352"/>
            <a:stretch>
              <a:fillRect/>
            </a:stretch>
          </p:blipFill>
          <p:spPr bwMode="auto">
            <a:xfrm>
              <a:off x="188" y="1407"/>
              <a:ext cx="2364" cy="1072"/>
            </a:xfrm>
            <a:prstGeom prst="rect">
              <a:avLst/>
            </a:prstGeom>
            <a:gradFill rotWithShape="1">
              <a:gsLst>
                <a:gs pos="0">
                  <a:srgbClr val="4D80E5"/>
                </a:gs>
                <a:gs pos="100000">
                  <a:srgbClr val="E7EFFF"/>
                </a:gs>
              </a:gsLst>
              <a:lin ang="5400000" scaled="1"/>
            </a:gradFill>
            <a:ln w="28575" algn="ctr">
              <a:solidFill>
                <a:srgbClr val="FF6600"/>
              </a:solidFill>
              <a:miter lim="800000"/>
              <a:headEnd/>
              <a:tailEnd/>
            </a:ln>
          </p:spPr>
        </p:pic>
        <p:sp>
          <p:nvSpPr>
            <p:cNvPr id="134209" name="Text Box 65"/>
            <p:cNvSpPr txBox="1">
              <a:spLocks noChangeArrowheads="1"/>
            </p:cNvSpPr>
            <p:nvPr/>
          </p:nvSpPr>
          <p:spPr bwMode="auto">
            <a:xfrm>
              <a:off x="632" y="1388"/>
              <a:ext cx="1374" cy="3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50000"/>
                </a:spcBef>
                <a:defRPr/>
              </a:pPr>
              <a:r>
                <a:rPr lang="ru-RU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БЕСПРОВОДНЫЕ</a:t>
              </a:r>
              <a:r>
                <a:rPr lang="ru-RU" sz="11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 </a:t>
              </a:r>
              <a:br>
                <a:rPr lang="ru-RU" sz="11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</a:br>
              <a:r>
                <a:rPr lang="ru-RU" sz="11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линии связи</a:t>
              </a:r>
            </a:p>
          </p:txBody>
        </p:sp>
        <p:sp>
          <p:nvSpPr>
            <p:cNvPr id="22554" name="Text Box 66"/>
            <p:cNvSpPr txBox="1">
              <a:spLocks noChangeArrowheads="1"/>
            </p:cNvSpPr>
            <p:nvPr/>
          </p:nvSpPr>
          <p:spPr bwMode="auto">
            <a:xfrm>
              <a:off x="302" y="2516"/>
              <a:ext cx="226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>
                <a:spcBef>
                  <a:spcPct val="50000"/>
                </a:spcBef>
              </a:pPr>
              <a:r>
                <a:rPr lang="ru-RU" sz="1200">
                  <a:solidFill>
                    <a:srgbClr val="003B76"/>
                  </a:solidFill>
                  <a:latin typeface="Century Gothic" pitchFamily="34" charset="0"/>
                </a:rPr>
                <a:t>   Радиосвязь             	 Спутниковая  связь</a:t>
              </a:r>
            </a:p>
          </p:txBody>
        </p:sp>
      </p:grpSp>
      <p:sp>
        <p:nvSpPr>
          <p:cNvPr id="22534" name="Freeform 67"/>
          <p:cNvSpPr>
            <a:spLocks/>
          </p:cNvSpPr>
          <p:nvPr/>
        </p:nvSpPr>
        <p:spPr bwMode="auto">
          <a:xfrm>
            <a:off x="5473700" y="-315913"/>
            <a:ext cx="3805238" cy="2589213"/>
          </a:xfrm>
          <a:custGeom>
            <a:avLst/>
            <a:gdLst>
              <a:gd name="T0" fmla="*/ 2267 w 2397"/>
              <a:gd name="T1" fmla="*/ 194 h 1597"/>
              <a:gd name="T2" fmla="*/ 1508 w 2397"/>
              <a:gd name="T3" fmla="*/ 194 h 1597"/>
              <a:gd name="T4" fmla="*/ 403 w 2397"/>
              <a:gd name="T5" fmla="*/ 323 h 1597"/>
              <a:gd name="T6" fmla="*/ 53 w 2397"/>
              <a:gd name="T7" fmla="*/ 651 h 1597"/>
              <a:gd name="T8" fmla="*/ 87 w 2397"/>
              <a:gd name="T9" fmla="*/ 668 h 1597"/>
              <a:gd name="T10" fmla="*/ 280 w 2397"/>
              <a:gd name="T11" fmla="*/ 1272 h 1597"/>
              <a:gd name="T12" fmla="*/ 846 w 2397"/>
              <a:gd name="T13" fmla="*/ 1319 h 1597"/>
              <a:gd name="T14" fmla="*/ 942 w 2397"/>
              <a:gd name="T15" fmla="*/ 1381 h 1597"/>
              <a:gd name="T16" fmla="*/ 1047 w 2397"/>
              <a:gd name="T17" fmla="*/ 1454 h 1597"/>
              <a:gd name="T18" fmla="*/ 2022 w 2397"/>
              <a:gd name="T19" fmla="*/ 1579 h 1597"/>
              <a:gd name="T20" fmla="*/ 2287 w 2397"/>
              <a:gd name="T21" fmla="*/ 1367 h 1597"/>
              <a:gd name="T22" fmla="*/ 2267 w 2397"/>
              <a:gd name="T23" fmla="*/ 194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97"/>
              <a:gd name="T37" fmla="*/ 0 h 1597"/>
              <a:gd name="T38" fmla="*/ 2397 w 2397"/>
              <a:gd name="T39" fmla="*/ 1597 h 15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97" h="1597">
                <a:moveTo>
                  <a:pt x="2267" y="194"/>
                </a:moveTo>
                <a:cubicBezTo>
                  <a:pt x="2137" y="0"/>
                  <a:pt x="1819" y="173"/>
                  <a:pt x="1508" y="194"/>
                </a:cubicBezTo>
                <a:cubicBezTo>
                  <a:pt x="1197" y="215"/>
                  <a:pt x="645" y="247"/>
                  <a:pt x="403" y="323"/>
                </a:cubicBezTo>
                <a:cubicBezTo>
                  <a:pt x="161" y="399"/>
                  <a:pt x="106" y="593"/>
                  <a:pt x="53" y="651"/>
                </a:cubicBezTo>
                <a:cubicBezTo>
                  <a:pt x="0" y="709"/>
                  <a:pt x="49" y="565"/>
                  <a:pt x="87" y="668"/>
                </a:cubicBezTo>
                <a:cubicBezTo>
                  <a:pt x="125" y="771"/>
                  <a:pt x="154" y="1164"/>
                  <a:pt x="280" y="1272"/>
                </a:cubicBezTo>
                <a:cubicBezTo>
                  <a:pt x="406" y="1380"/>
                  <a:pt x="736" y="1300"/>
                  <a:pt x="846" y="1319"/>
                </a:cubicBezTo>
                <a:cubicBezTo>
                  <a:pt x="957" y="1337"/>
                  <a:pt x="909" y="1359"/>
                  <a:pt x="942" y="1381"/>
                </a:cubicBezTo>
                <a:cubicBezTo>
                  <a:pt x="974" y="1403"/>
                  <a:pt x="867" y="1421"/>
                  <a:pt x="1047" y="1454"/>
                </a:cubicBezTo>
                <a:cubicBezTo>
                  <a:pt x="1227" y="1487"/>
                  <a:pt x="1817" y="1594"/>
                  <a:pt x="2022" y="1579"/>
                </a:cubicBezTo>
                <a:cubicBezTo>
                  <a:pt x="2228" y="1565"/>
                  <a:pt x="2247" y="1597"/>
                  <a:pt x="2287" y="1367"/>
                </a:cubicBezTo>
                <a:cubicBezTo>
                  <a:pt x="2328" y="1136"/>
                  <a:pt x="2397" y="391"/>
                  <a:pt x="2267" y="194"/>
                </a:cubicBezTo>
                <a:close/>
              </a:path>
            </a:pathLst>
          </a:custGeom>
          <a:gradFill rotWithShape="1">
            <a:gsLst>
              <a:gs pos="0">
                <a:srgbClr val="EAF3FC"/>
              </a:gs>
              <a:gs pos="100000">
                <a:srgbClr val="C0DDF8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54000" tIns="0" rIns="0" bIns="10800"/>
          <a:lstStyle/>
          <a:p>
            <a:endParaRPr lang="ru-RU"/>
          </a:p>
        </p:txBody>
      </p:sp>
      <p:sp>
        <p:nvSpPr>
          <p:cNvPr id="22535" name="Line 60"/>
          <p:cNvSpPr>
            <a:spLocks noChangeShapeType="1"/>
          </p:cNvSpPr>
          <p:nvPr/>
        </p:nvSpPr>
        <p:spPr bwMode="auto">
          <a:xfrm>
            <a:off x="0" y="700088"/>
            <a:ext cx="7477125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4229" name="AutoShape 85"/>
          <p:cNvSpPr>
            <a:spLocks noChangeArrowheads="1"/>
          </p:cNvSpPr>
          <p:nvPr/>
        </p:nvSpPr>
        <p:spPr bwMode="auto">
          <a:xfrm>
            <a:off x="261938" y="871538"/>
            <a:ext cx="5622925" cy="9112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54000" tIns="0" rIns="0" bIns="10800"/>
          <a:lstStyle/>
          <a:p>
            <a:pPr marL="179388" indent="-3175">
              <a:lnSpc>
                <a:spcPct val="130000"/>
              </a:lnSpc>
            </a:pPr>
            <a:r>
              <a:rPr lang="ru-RU" sz="1200">
                <a:latin typeface="Arial" charset="0"/>
              </a:rPr>
              <a:t>В беспроводной связи</a:t>
            </a:r>
            <a:r>
              <a:rPr lang="ru-RU" sz="1200" b="1">
                <a:latin typeface="Arial" charset="0"/>
              </a:rPr>
              <a:t> </a:t>
            </a:r>
            <a:r>
              <a:rPr lang="ru-RU" sz="1200" b="1">
                <a:solidFill>
                  <a:srgbClr val="A50021"/>
                </a:solidFill>
                <a:latin typeface="Arial" charset="0"/>
              </a:rPr>
              <a:t>среда передачи</a:t>
            </a:r>
            <a:r>
              <a:rPr lang="ru-RU" sz="1200">
                <a:latin typeface="Arial" charset="0"/>
              </a:rPr>
              <a:t> - окружающий воздух, вода, вакуум или др. среда, не задерживающая электромагнитные волны  (они являются</a:t>
            </a:r>
            <a:r>
              <a:rPr lang="ru-RU" sz="1200" b="1">
                <a:latin typeface="Arial" charset="0"/>
              </a:rPr>
              <a:t> </a:t>
            </a:r>
            <a:r>
              <a:rPr lang="ru-RU" sz="1200">
                <a:latin typeface="Arial" charset="0"/>
              </a:rPr>
              <a:t>носителем информации). </a:t>
            </a:r>
          </a:p>
        </p:txBody>
      </p:sp>
      <p:sp>
        <p:nvSpPr>
          <p:cNvPr id="22537" name="Freeform 90" descr="satellite cgenybr"/>
          <p:cNvSpPr>
            <a:spLocks/>
          </p:cNvSpPr>
          <p:nvPr/>
        </p:nvSpPr>
        <p:spPr bwMode="auto">
          <a:xfrm>
            <a:off x="5707063" y="141288"/>
            <a:ext cx="3571875" cy="1665287"/>
          </a:xfrm>
          <a:custGeom>
            <a:avLst/>
            <a:gdLst>
              <a:gd name="T0" fmla="*/ 1710 w 1810"/>
              <a:gd name="T1" fmla="*/ 118 h 970"/>
              <a:gd name="T2" fmla="*/ 1128 w 1810"/>
              <a:gd name="T3" fmla="*/ 118 h 970"/>
              <a:gd name="T4" fmla="*/ 157 w 1810"/>
              <a:gd name="T5" fmla="*/ 152 h 970"/>
              <a:gd name="T6" fmla="*/ 187 w 1810"/>
              <a:gd name="T7" fmla="*/ 773 h 970"/>
              <a:gd name="T8" fmla="*/ 613 w 1810"/>
              <a:gd name="T9" fmla="*/ 804 h 970"/>
              <a:gd name="T10" fmla="*/ 694 w 1810"/>
              <a:gd name="T11" fmla="*/ 839 h 970"/>
              <a:gd name="T12" fmla="*/ 775 w 1810"/>
              <a:gd name="T13" fmla="*/ 883 h 970"/>
              <a:gd name="T14" fmla="*/ 1523 w 1810"/>
              <a:gd name="T15" fmla="*/ 959 h 970"/>
              <a:gd name="T16" fmla="*/ 1726 w 1810"/>
              <a:gd name="T17" fmla="*/ 830 h 970"/>
              <a:gd name="T18" fmla="*/ 1710 w 1810"/>
              <a:gd name="T19" fmla="*/ 118 h 9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0"/>
              <a:gd name="T31" fmla="*/ 0 h 970"/>
              <a:gd name="T32" fmla="*/ 1810 w 1810"/>
              <a:gd name="T33" fmla="*/ 970 h 9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0" h="970">
                <a:moveTo>
                  <a:pt x="1710" y="118"/>
                </a:moveTo>
                <a:cubicBezTo>
                  <a:pt x="1611" y="0"/>
                  <a:pt x="1387" y="112"/>
                  <a:pt x="1128" y="118"/>
                </a:cubicBezTo>
                <a:cubicBezTo>
                  <a:pt x="869" y="124"/>
                  <a:pt x="313" y="43"/>
                  <a:pt x="157" y="152"/>
                </a:cubicBezTo>
                <a:cubicBezTo>
                  <a:pt x="0" y="261"/>
                  <a:pt x="111" y="664"/>
                  <a:pt x="187" y="773"/>
                </a:cubicBezTo>
                <a:cubicBezTo>
                  <a:pt x="263" y="882"/>
                  <a:pt x="529" y="793"/>
                  <a:pt x="613" y="804"/>
                </a:cubicBezTo>
                <a:cubicBezTo>
                  <a:pt x="697" y="815"/>
                  <a:pt x="667" y="826"/>
                  <a:pt x="694" y="839"/>
                </a:cubicBezTo>
                <a:cubicBezTo>
                  <a:pt x="721" y="852"/>
                  <a:pt x="637" y="863"/>
                  <a:pt x="775" y="883"/>
                </a:cubicBezTo>
                <a:cubicBezTo>
                  <a:pt x="913" y="903"/>
                  <a:pt x="1365" y="968"/>
                  <a:pt x="1523" y="959"/>
                </a:cubicBezTo>
                <a:cubicBezTo>
                  <a:pt x="1681" y="950"/>
                  <a:pt x="1695" y="970"/>
                  <a:pt x="1726" y="830"/>
                </a:cubicBezTo>
                <a:cubicBezTo>
                  <a:pt x="1757" y="690"/>
                  <a:pt x="1810" y="237"/>
                  <a:pt x="1710" y="118"/>
                </a:cubicBezTo>
                <a:close/>
              </a:path>
            </a:pathLst>
          </a:custGeom>
          <a:blipFill dpi="0" rotWithShape="1">
            <a:blip r:embed="rId3">
              <a:lum bright="18000"/>
            </a:blip>
            <a:srcRect/>
            <a:stretch>
              <a:fillRect/>
            </a:stretch>
          </a:blip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2538" name="Picture 91" descr="satellite_GPR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42000"/>
          </a:blip>
          <a:srcRect l="2228" t="4816" r="2028" b="7777"/>
          <a:stretch>
            <a:fillRect/>
          </a:stretch>
        </p:blipFill>
        <p:spPr bwMode="auto">
          <a:xfrm>
            <a:off x="315913" y="3976688"/>
            <a:ext cx="3821112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92" descr="globspi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1825" y="59785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322263" y="149225"/>
            <a:ext cx="5765800" cy="419100"/>
            <a:chOff x="203" y="94"/>
            <a:chExt cx="3632" cy="264"/>
          </a:xfrm>
        </p:grpSpPr>
        <p:sp>
          <p:nvSpPr>
            <p:cNvPr id="2254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03" y="94"/>
              <a:ext cx="2178" cy="2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Линии связи:</a:t>
              </a:r>
            </a:p>
          </p:txBody>
        </p:sp>
        <p:sp>
          <p:nvSpPr>
            <p:cNvPr id="22550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489" y="201"/>
              <a:ext cx="1346" cy="1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беспроводная</a:t>
              </a:r>
            </a:p>
          </p:txBody>
        </p:sp>
      </p:grpSp>
      <p:sp>
        <p:nvSpPr>
          <p:cNvPr id="134239" name="AutoShape 95"/>
          <p:cNvSpPr>
            <a:spLocks noChangeArrowheads="1"/>
          </p:cNvSpPr>
          <p:nvPr/>
        </p:nvSpPr>
        <p:spPr bwMode="auto">
          <a:xfrm>
            <a:off x="4314825" y="2266950"/>
            <a:ext cx="4829175" cy="4057650"/>
          </a:xfrm>
          <a:prstGeom prst="roundRect">
            <a:avLst>
              <a:gd name="adj" fmla="val 6042"/>
            </a:avLst>
          </a:prstGeom>
          <a:solidFill>
            <a:srgbClr val="FFCC00">
              <a:alpha val="7059"/>
            </a:srgbClr>
          </a:solidFill>
          <a:ln w="19050" algn="ctr">
            <a:solidFill>
              <a:srgbClr val="FFCC66"/>
            </a:solidFill>
            <a:prstDash val="sysDot"/>
            <a:round/>
            <a:headEnd/>
            <a:tailEnd/>
          </a:ln>
        </p:spPr>
        <p:txBody>
          <a:bodyPr lIns="54000" tIns="0" rIns="54000" bIns="0"/>
          <a:lstStyle/>
          <a:p>
            <a:pPr marL="358775">
              <a:lnSpc>
                <a:spcPct val="130000"/>
              </a:lnSpc>
            </a:pPr>
            <a:r>
              <a:rPr lang="ru-RU" sz="1300">
                <a:solidFill>
                  <a:srgbClr val="002774"/>
                </a:solidFill>
                <a:latin typeface="Arial" charset="0"/>
              </a:rPr>
              <a:t>  По частотному диапазону </a:t>
            </a:r>
            <a:br>
              <a:rPr lang="ru-RU" sz="1300">
                <a:solidFill>
                  <a:srgbClr val="002774"/>
                </a:solidFill>
                <a:latin typeface="Arial" charset="0"/>
              </a:rPr>
            </a:br>
            <a:r>
              <a:rPr lang="ru-RU" sz="1300">
                <a:solidFill>
                  <a:srgbClr val="002774"/>
                </a:solidFill>
                <a:latin typeface="Arial" charset="0"/>
              </a:rPr>
              <a:t>  беспроводная связь разделяют на:</a:t>
            </a:r>
          </a:p>
        </p:txBody>
      </p:sp>
      <p:sp>
        <p:nvSpPr>
          <p:cNvPr id="134223" name="AutoShape 79"/>
          <p:cNvSpPr>
            <a:spLocks noChangeArrowheads="1"/>
          </p:cNvSpPr>
          <p:nvPr/>
        </p:nvSpPr>
        <p:spPr bwMode="auto">
          <a:xfrm>
            <a:off x="4321175" y="3074988"/>
            <a:ext cx="4008438" cy="704850"/>
          </a:xfrm>
          <a:prstGeom prst="roundRect">
            <a:avLst>
              <a:gd name="adj" fmla="val 16667"/>
            </a:avLst>
          </a:prstGeom>
          <a:solidFill>
            <a:srgbClr val="FFCC00">
              <a:alpha val="31000"/>
            </a:srgbClr>
          </a:solidFill>
          <a:ln w="38100" algn="ctr">
            <a:solidFill>
              <a:srgbClr val="FFCC66"/>
            </a:solidFill>
            <a:round/>
            <a:headEnd/>
            <a:tailEnd/>
          </a:ln>
          <a:effectLst/>
        </p:spPr>
        <p:txBody>
          <a:bodyPr lIns="54000" tIns="0" rIns="54000" bIns="0"/>
          <a:lstStyle/>
          <a:p>
            <a:pPr marL="179388" indent="-179388">
              <a:lnSpc>
                <a:spcPct val="140000"/>
              </a:lnSpc>
              <a:defRPr/>
            </a:pPr>
            <a:r>
              <a:rPr lang="ru-RU" sz="13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 sz="1300">
                <a:sym typeface="Symbol" pitchFamily="18" charset="2"/>
              </a:rPr>
              <a:t>  </a:t>
            </a:r>
            <a:r>
              <a:rPr lang="ru-RU" sz="1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радиосвязь</a:t>
            </a:r>
            <a:r>
              <a:rPr lang="ru-RU" sz="1300">
                <a:solidFill>
                  <a:srgbClr val="002774"/>
                </a:solidFill>
                <a:latin typeface="Arial" charset="0"/>
              </a:rPr>
              <a:t>  - используется в спутниковой связи и при удаленном доступе </a:t>
            </a:r>
          </a:p>
        </p:txBody>
      </p:sp>
      <p:sp>
        <p:nvSpPr>
          <p:cNvPr id="134224" name="AutoShape 80"/>
          <p:cNvSpPr>
            <a:spLocks noChangeArrowheads="1"/>
          </p:cNvSpPr>
          <p:nvPr/>
        </p:nvSpPr>
        <p:spPr bwMode="auto">
          <a:xfrm>
            <a:off x="4554538" y="3940175"/>
            <a:ext cx="4165600" cy="741363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38100" algn="ctr">
            <a:solidFill>
              <a:srgbClr val="0099CC"/>
            </a:solidFill>
            <a:round/>
            <a:headEnd/>
            <a:tailEnd/>
          </a:ln>
          <a:effectLst/>
        </p:spPr>
        <p:txBody>
          <a:bodyPr lIns="54000" tIns="10800" rIns="54000" anchor="ctr"/>
          <a:lstStyle/>
          <a:p>
            <a:pPr marL="179388" indent="-179388">
              <a:lnSpc>
                <a:spcPct val="130000"/>
              </a:lnSpc>
              <a:defRPr/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>
                <a:sym typeface="Symbol" pitchFamily="18" charset="2"/>
              </a:rPr>
              <a:t>  </a:t>
            </a:r>
            <a:r>
              <a:rPr lang="ru-RU" sz="1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инфракрасная</a:t>
            </a:r>
            <a:r>
              <a:rPr lang="ru-RU">
                <a:sym typeface="Symbol" pitchFamily="18" charset="2"/>
              </a:rPr>
              <a:t> – </a:t>
            </a:r>
            <a:r>
              <a:rPr lang="ru-RU" sz="1300">
                <a:solidFill>
                  <a:srgbClr val="002774"/>
                </a:solidFill>
                <a:latin typeface="Arial" charset="0"/>
              </a:rPr>
              <a:t>используют для связи с беспроводными периферийными устройствами</a:t>
            </a:r>
          </a:p>
        </p:txBody>
      </p:sp>
      <p:sp>
        <p:nvSpPr>
          <p:cNvPr id="134226" name="AutoShape 82"/>
          <p:cNvSpPr>
            <a:spLocks noChangeArrowheads="1"/>
          </p:cNvSpPr>
          <p:nvPr/>
        </p:nvSpPr>
        <p:spPr bwMode="auto">
          <a:xfrm>
            <a:off x="4756150" y="4854575"/>
            <a:ext cx="4206875" cy="655638"/>
          </a:xfrm>
          <a:prstGeom prst="roundRect">
            <a:avLst>
              <a:gd name="adj" fmla="val 19755"/>
            </a:avLst>
          </a:prstGeom>
          <a:solidFill>
            <a:srgbClr val="CCECFF">
              <a:alpha val="35001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9388" indent="-179388">
              <a:lnSpc>
                <a:spcPct val="130000"/>
              </a:lnSpc>
              <a:defRPr/>
            </a:pPr>
            <a:r>
              <a:rPr lang="ru-RU" sz="1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sym typeface="Symbol" pitchFamily="18" charset="2"/>
              </a:rPr>
              <a:t>   </a:t>
            </a:r>
            <a:r>
              <a:rPr lang="ru-RU" sz="1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оптическая </a:t>
            </a:r>
            <a:r>
              <a:rPr lang="ru-RU" sz="1300">
                <a:solidFill>
                  <a:srgbClr val="002774"/>
                </a:solidFill>
                <a:latin typeface="Arial" charset="0"/>
              </a:rPr>
              <a:t>– используется редко из-за наличия  </a:t>
            </a:r>
            <a:br>
              <a:rPr lang="ru-RU" sz="1300">
                <a:solidFill>
                  <a:srgbClr val="002774"/>
                </a:solidFill>
                <a:latin typeface="Arial" charset="0"/>
              </a:rPr>
            </a:br>
            <a:r>
              <a:rPr lang="ru-RU" sz="1300">
                <a:solidFill>
                  <a:srgbClr val="002774"/>
                </a:solidFill>
                <a:latin typeface="Arial" charset="0"/>
              </a:rPr>
              <a:t> помех на пути распространения сигнала</a:t>
            </a:r>
          </a:p>
        </p:txBody>
      </p:sp>
      <p:sp>
        <p:nvSpPr>
          <p:cNvPr id="134230" name="AutoShape 86"/>
          <p:cNvSpPr>
            <a:spLocks noChangeArrowheads="1"/>
          </p:cNvSpPr>
          <p:nvPr/>
        </p:nvSpPr>
        <p:spPr bwMode="auto">
          <a:xfrm>
            <a:off x="5575300" y="5683250"/>
            <a:ext cx="3460750" cy="688975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38100" algn="ctr">
            <a:solidFill>
              <a:srgbClr val="0099CC"/>
            </a:solidFill>
            <a:round/>
            <a:headEnd/>
            <a:tailEnd/>
          </a:ln>
          <a:effectLst/>
        </p:spPr>
        <p:txBody>
          <a:bodyPr lIns="54000" tIns="10800" rIns="54000" anchor="ctr"/>
          <a:lstStyle/>
          <a:p>
            <a:pPr marL="179388" indent="-179388">
              <a:lnSpc>
                <a:spcPct val="130000"/>
              </a:lnSpc>
              <a:defRPr/>
            </a:pPr>
            <a:r>
              <a:rPr lang="ru-RU" sz="1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sym typeface="Symbol" pitchFamily="18" charset="2"/>
              </a:rPr>
              <a:t>  </a:t>
            </a:r>
            <a:r>
              <a:rPr lang="ru-RU" sz="1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сверхвысокочастотная</a:t>
            </a:r>
            <a:r>
              <a:rPr lang="ru-RU" sz="1300">
                <a:solidFill>
                  <a:srgbClr val="002774"/>
                </a:solidFill>
                <a:latin typeface="Arial" charset="0"/>
              </a:rPr>
              <a:t> (СВЧ) - </a:t>
            </a:r>
            <a:br>
              <a:rPr lang="ru-RU" sz="1300">
                <a:solidFill>
                  <a:srgbClr val="002774"/>
                </a:solidFill>
                <a:latin typeface="Arial" charset="0"/>
              </a:rPr>
            </a:br>
            <a:r>
              <a:rPr lang="ru-RU" sz="1300">
                <a:solidFill>
                  <a:srgbClr val="002774"/>
                </a:solidFill>
                <a:latin typeface="Arial" charset="0"/>
              </a:rPr>
              <a:t>используется в локальных сетях</a:t>
            </a:r>
          </a:p>
        </p:txBody>
      </p:sp>
      <p:sp>
        <p:nvSpPr>
          <p:cNvPr id="22546" name="Text Box 97"/>
          <p:cNvSpPr txBox="1">
            <a:spLocks noChangeArrowheads="1"/>
          </p:cNvSpPr>
          <p:nvPr/>
        </p:nvSpPr>
        <p:spPr bwMode="auto">
          <a:xfrm>
            <a:off x="1685925" y="6580188"/>
            <a:ext cx="993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>
                <a:latin typeface="Verdana" pitchFamily="34" charset="0"/>
              </a:rPr>
              <a:t>Интернет</a:t>
            </a:r>
          </a:p>
        </p:txBody>
      </p:sp>
      <p:sp>
        <p:nvSpPr>
          <p:cNvPr id="22547" name="Rectangle 98"/>
          <p:cNvSpPr>
            <a:spLocks noChangeArrowheads="1"/>
          </p:cNvSpPr>
          <p:nvPr/>
        </p:nvSpPr>
        <p:spPr bwMode="auto">
          <a:xfrm>
            <a:off x="3209925" y="6059488"/>
            <a:ext cx="968375" cy="493712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Text Box 99"/>
          <p:cNvSpPr txBox="1">
            <a:spLocks noChangeArrowheads="1"/>
          </p:cNvSpPr>
          <p:nvPr/>
        </p:nvSpPr>
        <p:spPr bwMode="auto">
          <a:xfrm>
            <a:off x="7264400" y="1754188"/>
            <a:ext cx="17637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ru-RU" sz="900">
                <a:latin typeface="Century Gothic" pitchFamily="34" charset="0"/>
              </a:rPr>
              <a:t>Искусственный спутник Земли – спутник связи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4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29" grpId="0"/>
      <p:bldP spid="134239" grpId="0" animBg="1"/>
      <p:bldP spid="134223" grpId="0" animBg="1"/>
      <p:bldP spid="134224" grpId="0" animBg="1"/>
      <p:bldP spid="134226" grpId="0" animBg="1"/>
      <p:bldP spid="1342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3"/>
          <p:cNvSpPr>
            <a:spLocks noChangeArrowheads="1"/>
          </p:cNvSpPr>
          <p:nvPr/>
        </p:nvSpPr>
        <p:spPr bwMode="auto">
          <a:xfrm>
            <a:off x="2297113" y="2986088"/>
            <a:ext cx="4549775" cy="1987550"/>
          </a:xfrm>
          <a:prstGeom prst="rect">
            <a:avLst/>
          </a:prstGeom>
          <a:solidFill>
            <a:srgbClr val="99CCFF">
              <a:alpha val="20000"/>
            </a:srgbClr>
          </a:solidFill>
          <a:ln w="38100">
            <a:solidFill>
              <a:srgbClr val="CCECFF">
                <a:alpha val="20000"/>
              </a:srgbClr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369050" y="0"/>
            <a:ext cx="2774950" cy="2014538"/>
          </a:xfrm>
          <a:prstGeom prst="rect">
            <a:avLst/>
          </a:prstGeom>
          <a:gradFill rotWithShape="1">
            <a:gsLst>
              <a:gs pos="0">
                <a:srgbClr val="B9DC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 rot="16200000" flipV="1">
            <a:off x="-3387725" y="3387725"/>
            <a:ext cx="6837363" cy="6191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 w="12700" algn="ctr">
            <a:solidFill>
              <a:srgbClr val="78ADE8"/>
            </a:solidFill>
            <a:miter lim="800000"/>
            <a:headEnd/>
            <a:tailEnd/>
          </a:ln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7" name="Text Box 15"/>
          <p:cNvSpPr txBox="1">
            <a:spLocks noChangeArrowheads="1"/>
          </p:cNvSpPr>
          <p:nvPr/>
        </p:nvSpPr>
        <p:spPr bwMode="auto">
          <a:xfrm>
            <a:off x="347663" y="755650"/>
            <a:ext cx="77390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>
                <a:solidFill>
                  <a:srgbClr val="00255C"/>
                </a:solidFill>
                <a:latin typeface="Arial" charset="0"/>
              </a:rPr>
              <a:t>Сетевая топология – это граф связей компьютерной сети, т.е. тип соединения </a:t>
            </a:r>
            <a:br>
              <a:rPr lang="ru-RU" sz="1400">
                <a:solidFill>
                  <a:srgbClr val="00255C"/>
                </a:solidFill>
                <a:latin typeface="Arial" charset="0"/>
              </a:rPr>
            </a:br>
            <a:r>
              <a:rPr lang="ru-RU" sz="1400">
                <a:solidFill>
                  <a:srgbClr val="00255C"/>
                </a:solidFill>
                <a:latin typeface="Arial" charset="0"/>
              </a:rPr>
              <a:t>узлов и линий связи.   Различают 5 сетевых топологии: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6437313" y="1906588"/>
            <a:ext cx="2706687" cy="3554412"/>
          </a:xfrm>
          <a:prstGeom prst="rect">
            <a:avLst/>
          </a:prstGeom>
          <a:solidFill>
            <a:srgbClr val="FFCC00">
              <a:alpha val="30980"/>
            </a:srgbClr>
          </a:solidFill>
          <a:ln w="57150" algn="ctr">
            <a:solidFill>
              <a:srgbClr val="FF9933"/>
            </a:solidFill>
            <a:miter lim="800000"/>
            <a:headEnd/>
            <a:tailEnd/>
          </a:ln>
        </p:spPr>
        <p:txBody>
          <a:bodyPr lIns="0" tIns="0" rIns="54000" bIns="0"/>
          <a:lstStyle/>
          <a:p>
            <a:endParaRPr lang="ru-RU"/>
          </a:p>
        </p:txBody>
      </p:sp>
      <p:pic>
        <p:nvPicPr>
          <p:cNvPr id="23559" name="Picture 5" descr="tree-top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lum bright="-100000" contrast="100000"/>
          </a:blip>
          <a:srcRect r="2512" b="752"/>
          <a:stretch>
            <a:fillRect/>
          </a:stretch>
        </p:blipFill>
        <p:spPr bwMode="auto">
          <a:xfrm>
            <a:off x="6580188" y="3452813"/>
            <a:ext cx="24796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21"/>
          <p:cNvSpPr txBox="1">
            <a:spLocks noChangeArrowheads="1"/>
          </p:cNvSpPr>
          <p:nvPr/>
        </p:nvSpPr>
        <p:spPr bwMode="auto">
          <a:xfrm>
            <a:off x="6542088" y="2049463"/>
            <a:ext cx="26019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>
                <a:solidFill>
                  <a:srgbClr val="003399"/>
                </a:solidFill>
                <a:latin typeface="Arial" charset="0"/>
              </a:rPr>
              <a:t>На практике чаще всего встречаются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 </a:t>
            </a:r>
            <a:r>
              <a:rPr lang="ru-RU" sz="1300">
                <a:solidFill>
                  <a:srgbClr val="A50021"/>
                </a:solidFill>
                <a:latin typeface="Arial" charset="0"/>
              </a:rPr>
              <a:t>гибридные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 </a:t>
            </a:r>
            <a:r>
              <a:rPr lang="ru-RU" sz="1300">
                <a:solidFill>
                  <a:srgbClr val="003399"/>
                </a:solidFill>
                <a:latin typeface="Arial" charset="0"/>
              </a:rPr>
              <a:t>структуры. Так, к магистрали могут быть подключены кольца или звезды</a:t>
            </a:r>
          </a:p>
        </p:txBody>
      </p:sp>
      <p:sp>
        <p:nvSpPr>
          <p:cNvPr id="23561" name="Text Box 28"/>
          <p:cNvSpPr txBox="1">
            <a:spLocks noChangeArrowheads="1"/>
          </p:cNvSpPr>
          <p:nvPr/>
        </p:nvSpPr>
        <p:spPr bwMode="auto">
          <a:xfrm>
            <a:off x="8156575" y="4487863"/>
            <a:ext cx="969963" cy="112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ru-RU" sz="900">
                <a:solidFill>
                  <a:schemeClr val="tx2"/>
                </a:solidFill>
                <a:latin typeface="Arial" charset="0"/>
              </a:rPr>
              <a:t>Гибридная структура</a:t>
            </a:r>
            <a:endParaRPr lang="ru-RU" sz="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3562" name="Freeform 29"/>
          <p:cNvSpPr>
            <a:spLocks/>
          </p:cNvSpPr>
          <p:nvPr/>
        </p:nvSpPr>
        <p:spPr bwMode="auto">
          <a:xfrm>
            <a:off x="8594725" y="561975"/>
            <a:ext cx="463550" cy="268288"/>
          </a:xfrm>
          <a:custGeom>
            <a:avLst/>
            <a:gdLst>
              <a:gd name="T0" fmla="*/ 137 w 1221"/>
              <a:gd name="T1" fmla="*/ 179 h 1447"/>
              <a:gd name="T2" fmla="*/ 815 w 1221"/>
              <a:gd name="T3" fmla="*/ 173 h 1447"/>
              <a:gd name="T4" fmla="*/ 827 w 1221"/>
              <a:gd name="T5" fmla="*/ 269 h 1447"/>
              <a:gd name="T6" fmla="*/ 1127 w 1221"/>
              <a:gd name="T7" fmla="*/ 287 h 1447"/>
              <a:gd name="T8" fmla="*/ 1127 w 1221"/>
              <a:gd name="T9" fmla="*/ 413 h 1447"/>
              <a:gd name="T10" fmla="*/ 563 w 1221"/>
              <a:gd name="T11" fmla="*/ 419 h 1447"/>
              <a:gd name="T12" fmla="*/ 575 w 1221"/>
              <a:gd name="T13" fmla="*/ 497 h 1447"/>
              <a:gd name="T14" fmla="*/ 575 w 1221"/>
              <a:gd name="T15" fmla="*/ 563 h 1447"/>
              <a:gd name="T16" fmla="*/ 887 w 1221"/>
              <a:gd name="T17" fmla="*/ 545 h 1447"/>
              <a:gd name="T18" fmla="*/ 1031 w 1221"/>
              <a:gd name="T19" fmla="*/ 575 h 1447"/>
              <a:gd name="T20" fmla="*/ 1025 w 1221"/>
              <a:gd name="T21" fmla="*/ 671 h 1447"/>
              <a:gd name="T22" fmla="*/ 845 w 1221"/>
              <a:gd name="T23" fmla="*/ 671 h 1447"/>
              <a:gd name="T24" fmla="*/ 845 w 1221"/>
              <a:gd name="T25" fmla="*/ 749 h 1447"/>
              <a:gd name="T26" fmla="*/ 857 w 1221"/>
              <a:gd name="T27" fmla="*/ 839 h 1447"/>
              <a:gd name="T28" fmla="*/ 977 w 1221"/>
              <a:gd name="T29" fmla="*/ 851 h 1447"/>
              <a:gd name="T30" fmla="*/ 983 w 1221"/>
              <a:gd name="T31" fmla="*/ 923 h 1447"/>
              <a:gd name="T32" fmla="*/ 983 w 1221"/>
              <a:gd name="T33" fmla="*/ 977 h 1447"/>
              <a:gd name="T34" fmla="*/ 1145 w 1221"/>
              <a:gd name="T35" fmla="*/ 977 h 1447"/>
              <a:gd name="T36" fmla="*/ 1205 w 1221"/>
              <a:gd name="T37" fmla="*/ 1079 h 1447"/>
              <a:gd name="T38" fmla="*/ 1085 w 1221"/>
              <a:gd name="T39" fmla="*/ 1133 h 1447"/>
              <a:gd name="T40" fmla="*/ 1085 w 1221"/>
              <a:gd name="T41" fmla="*/ 1205 h 1447"/>
              <a:gd name="T42" fmla="*/ 929 w 1221"/>
              <a:gd name="T43" fmla="*/ 1217 h 1447"/>
              <a:gd name="T44" fmla="*/ 869 w 1221"/>
              <a:gd name="T45" fmla="*/ 1325 h 1447"/>
              <a:gd name="T46" fmla="*/ 929 w 1221"/>
              <a:gd name="T47" fmla="*/ 1349 h 1447"/>
              <a:gd name="T48" fmla="*/ 131 w 1221"/>
              <a:gd name="T49" fmla="*/ 1349 h 1447"/>
              <a:gd name="T50" fmla="*/ 143 w 1221"/>
              <a:gd name="T51" fmla="*/ 1247 h 1447"/>
              <a:gd name="T52" fmla="*/ 137 w 1221"/>
              <a:gd name="T53" fmla="*/ 179 h 14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21"/>
              <a:gd name="T82" fmla="*/ 0 h 1447"/>
              <a:gd name="T83" fmla="*/ 1221 w 1221"/>
              <a:gd name="T84" fmla="*/ 1447 h 144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21" h="1447">
                <a:moveTo>
                  <a:pt x="137" y="179"/>
                </a:moveTo>
                <a:cubicBezTo>
                  <a:pt x="249" y="0"/>
                  <a:pt x="700" y="158"/>
                  <a:pt x="815" y="173"/>
                </a:cubicBezTo>
                <a:cubicBezTo>
                  <a:pt x="930" y="188"/>
                  <a:pt x="775" y="250"/>
                  <a:pt x="827" y="269"/>
                </a:cubicBezTo>
                <a:cubicBezTo>
                  <a:pt x="879" y="288"/>
                  <a:pt x="1077" y="263"/>
                  <a:pt x="1127" y="287"/>
                </a:cubicBezTo>
                <a:cubicBezTo>
                  <a:pt x="1177" y="311"/>
                  <a:pt x="1221" y="391"/>
                  <a:pt x="1127" y="413"/>
                </a:cubicBezTo>
                <a:cubicBezTo>
                  <a:pt x="1033" y="435"/>
                  <a:pt x="655" y="405"/>
                  <a:pt x="563" y="419"/>
                </a:cubicBezTo>
                <a:cubicBezTo>
                  <a:pt x="471" y="433"/>
                  <a:pt x="573" y="473"/>
                  <a:pt x="575" y="497"/>
                </a:cubicBezTo>
                <a:cubicBezTo>
                  <a:pt x="577" y="521"/>
                  <a:pt x="523" y="555"/>
                  <a:pt x="575" y="563"/>
                </a:cubicBezTo>
                <a:cubicBezTo>
                  <a:pt x="627" y="571"/>
                  <a:pt x="811" y="543"/>
                  <a:pt x="887" y="545"/>
                </a:cubicBezTo>
                <a:cubicBezTo>
                  <a:pt x="963" y="547"/>
                  <a:pt x="1008" y="554"/>
                  <a:pt x="1031" y="575"/>
                </a:cubicBezTo>
                <a:cubicBezTo>
                  <a:pt x="1054" y="596"/>
                  <a:pt x="1056" y="655"/>
                  <a:pt x="1025" y="671"/>
                </a:cubicBezTo>
                <a:cubicBezTo>
                  <a:pt x="994" y="687"/>
                  <a:pt x="875" y="658"/>
                  <a:pt x="845" y="671"/>
                </a:cubicBezTo>
                <a:cubicBezTo>
                  <a:pt x="815" y="684"/>
                  <a:pt x="843" y="721"/>
                  <a:pt x="845" y="749"/>
                </a:cubicBezTo>
                <a:cubicBezTo>
                  <a:pt x="847" y="777"/>
                  <a:pt x="835" y="822"/>
                  <a:pt x="857" y="839"/>
                </a:cubicBezTo>
                <a:cubicBezTo>
                  <a:pt x="879" y="856"/>
                  <a:pt x="956" y="837"/>
                  <a:pt x="977" y="851"/>
                </a:cubicBezTo>
                <a:cubicBezTo>
                  <a:pt x="998" y="865"/>
                  <a:pt x="982" y="902"/>
                  <a:pt x="983" y="923"/>
                </a:cubicBezTo>
                <a:cubicBezTo>
                  <a:pt x="984" y="944"/>
                  <a:pt x="956" y="968"/>
                  <a:pt x="983" y="977"/>
                </a:cubicBezTo>
                <a:cubicBezTo>
                  <a:pt x="1010" y="986"/>
                  <a:pt x="1108" y="960"/>
                  <a:pt x="1145" y="977"/>
                </a:cubicBezTo>
                <a:cubicBezTo>
                  <a:pt x="1182" y="994"/>
                  <a:pt x="1215" y="1053"/>
                  <a:pt x="1205" y="1079"/>
                </a:cubicBezTo>
                <a:cubicBezTo>
                  <a:pt x="1195" y="1105"/>
                  <a:pt x="1105" y="1112"/>
                  <a:pt x="1085" y="1133"/>
                </a:cubicBezTo>
                <a:cubicBezTo>
                  <a:pt x="1065" y="1154"/>
                  <a:pt x="1111" y="1191"/>
                  <a:pt x="1085" y="1205"/>
                </a:cubicBezTo>
                <a:cubicBezTo>
                  <a:pt x="1059" y="1219"/>
                  <a:pt x="965" y="1197"/>
                  <a:pt x="929" y="1217"/>
                </a:cubicBezTo>
                <a:cubicBezTo>
                  <a:pt x="893" y="1237"/>
                  <a:pt x="869" y="1303"/>
                  <a:pt x="869" y="1325"/>
                </a:cubicBezTo>
                <a:cubicBezTo>
                  <a:pt x="869" y="1347"/>
                  <a:pt x="1052" y="1345"/>
                  <a:pt x="929" y="1349"/>
                </a:cubicBezTo>
                <a:cubicBezTo>
                  <a:pt x="806" y="1353"/>
                  <a:pt x="262" y="1366"/>
                  <a:pt x="131" y="1349"/>
                </a:cubicBezTo>
                <a:cubicBezTo>
                  <a:pt x="0" y="1332"/>
                  <a:pt x="145" y="1447"/>
                  <a:pt x="143" y="1247"/>
                </a:cubicBezTo>
                <a:cubicBezTo>
                  <a:pt x="141" y="1047"/>
                  <a:pt x="25" y="358"/>
                  <a:pt x="137" y="179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E7E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Freeform 30"/>
          <p:cNvSpPr>
            <a:spLocks/>
          </p:cNvSpPr>
          <p:nvPr/>
        </p:nvSpPr>
        <p:spPr bwMode="auto">
          <a:xfrm>
            <a:off x="7493000" y="590550"/>
            <a:ext cx="604838" cy="268288"/>
          </a:xfrm>
          <a:custGeom>
            <a:avLst/>
            <a:gdLst>
              <a:gd name="T0" fmla="*/ 137 w 1221"/>
              <a:gd name="T1" fmla="*/ 179 h 1447"/>
              <a:gd name="T2" fmla="*/ 815 w 1221"/>
              <a:gd name="T3" fmla="*/ 173 h 1447"/>
              <a:gd name="T4" fmla="*/ 827 w 1221"/>
              <a:gd name="T5" fmla="*/ 269 h 1447"/>
              <a:gd name="T6" fmla="*/ 1127 w 1221"/>
              <a:gd name="T7" fmla="*/ 287 h 1447"/>
              <a:gd name="T8" fmla="*/ 1127 w 1221"/>
              <a:gd name="T9" fmla="*/ 413 h 1447"/>
              <a:gd name="T10" fmla="*/ 563 w 1221"/>
              <a:gd name="T11" fmla="*/ 419 h 1447"/>
              <a:gd name="T12" fmla="*/ 575 w 1221"/>
              <a:gd name="T13" fmla="*/ 497 h 1447"/>
              <a:gd name="T14" fmla="*/ 575 w 1221"/>
              <a:gd name="T15" fmla="*/ 563 h 1447"/>
              <a:gd name="T16" fmla="*/ 887 w 1221"/>
              <a:gd name="T17" fmla="*/ 545 h 1447"/>
              <a:gd name="T18" fmla="*/ 1031 w 1221"/>
              <a:gd name="T19" fmla="*/ 575 h 1447"/>
              <a:gd name="T20" fmla="*/ 1025 w 1221"/>
              <a:gd name="T21" fmla="*/ 671 h 1447"/>
              <a:gd name="T22" fmla="*/ 845 w 1221"/>
              <a:gd name="T23" fmla="*/ 671 h 1447"/>
              <a:gd name="T24" fmla="*/ 845 w 1221"/>
              <a:gd name="T25" fmla="*/ 749 h 1447"/>
              <a:gd name="T26" fmla="*/ 857 w 1221"/>
              <a:gd name="T27" fmla="*/ 839 h 1447"/>
              <a:gd name="T28" fmla="*/ 977 w 1221"/>
              <a:gd name="T29" fmla="*/ 851 h 1447"/>
              <a:gd name="T30" fmla="*/ 983 w 1221"/>
              <a:gd name="T31" fmla="*/ 923 h 1447"/>
              <a:gd name="T32" fmla="*/ 983 w 1221"/>
              <a:gd name="T33" fmla="*/ 977 h 1447"/>
              <a:gd name="T34" fmla="*/ 1145 w 1221"/>
              <a:gd name="T35" fmla="*/ 977 h 1447"/>
              <a:gd name="T36" fmla="*/ 1205 w 1221"/>
              <a:gd name="T37" fmla="*/ 1079 h 1447"/>
              <a:gd name="T38" fmla="*/ 1085 w 1221"/>
              <a:gd name="T39" fmla="*/ 1133 h 1447"/>
              <a:gd name="T40" fmla="*/ 1085 w 1221"/>
              <a:gd name="T41" fmla="*/ 1205 h 1447"/>
              <a:gd name="T42" fmla="*/ 929 w 1221"/>
              <a:gd name="T43" fmla="*/ 1217 h 1447"/>
              <a:gd name="T44" fmla="*/ 869 w 1221"/>
              <a:gd name="T45" fmla="*/ 1325 h 1447"/>
              <a:gd name="T46" fmla="*/ 929 w 1221"/>
              <a:gd name="T47" fmla="*/ 1349 h 1447"/>
              <a:gd name="T48" fmla="*/ 131 w 1221"/>
              <a:gd name="T49" fmla="*/ 1349 h 1447"/>
              <a:gd name="T50" fmla="*/ 143 w 1221"/>
              <a:gd name="T51" fmla="*/ 1247 h 1447"/>
              <a:gd name="T52" fmla="*/ 137 w 1221"/>
              <a:gd name="T53" fmla="*/ 179 h 14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21"/>
              <a:gd name="T82" fmla="*/ 0 h 1447"/>
              <a:gd name="T83" fmla="*/ 1221 w 1221"/>
              <a:gd name="T84" fmla="*/ 1447 h 144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21" h="1447">
                <a:moveTo>
                  <a:pt x="137" y="179"/>
                </a:moveTo>
                <a:cubicBezTo>
                  <a:pt x="249" y="0"/>
                  <a:pt x="700" y="158"/>
                  <a:pt x="815" y="173"/>
                </a:cubicBezTo>
                <a:cubicBezTo>
                  <a:pt x="930" y="188"/>
                  <a:pt x="775" y="250"/>
                  <a:pt x="827" y="269"/>
                </a:cubicBezTo>
                <a:cubicBezTo>
                  <a:pt x="879" y="288"/>
                  <a:pt x="1077" y="263"/>
                  <a:pt x="1127" y="287"/>
                </a:cubicBezTo>
                <a:cubicBezTo>
                  <a:pt x="1177" y="311"/>
                  <a:pt x="1221" y="391"/>
                  <a:pt x="1127" y="413"/>
                </a:cubicBezTo>
                <a:cubicBezTo>
                  <a:pt x="1033" y="435"/>
                  <a:pt x="655" y="405"/>
                  <a:pt x="563" y="419"/>
                </a:cubicBezTo>
                <a:cubicBezTo>
                  <a:pt x="471" y="433"/>
                  <a:pt x="573" y="473"/>
                  <a:pt x="575" y="497"/>
                </a:cubicBezTo>
                <a:cubicBezTo>
                  <a:pt x="577" y="521"/>
                  <a:pt x="523" y="555"/>
                  <a:pt x="575" y="563"/>
                </a:cubicBezTo>
                <a:cubicBezTo>
                  <a:pt x="627" y="571"/>
                  <a:pt x="811" y="543"/>
                  <a:pt x="887" y="545"/>
                </a:cubicBezTo>
                <a:cubicBezTo>
                  <a:pt x="963" y="547"/>
                  <a:pt x="1008" y="554"/>
                  <a:pt x="1031" y="575"/>
                </a:cubicBezTo>
                <a:cubicBezTo>
                  <a:pt x="1054" y="596"/>
                  <a:pt x="1056" y="655"/>
                  <a:pt x="1025" y="671"/>
                </a:cubicBezTo>
                <a:cubicBezTo>
                  <a:pt x="994" y="687"/>
                  <a:pt x="875" y="658"/>
                  <a:pt x="845" y="671"/>
                </a:cubicBezTo>
                <a:cubicBezTo>
                  <a:pt x="815" y="684"/>
                  <a:pt x="843" y="721"/>
                  <a:pt x="845" y="749"/>
                </a:cubicBezTo>
                <a:cubicBezTo>
                  <a:pt x="847" y="777"/>
                  <a:pt x="835" y="822"/>
                  <a:pt x="857" y="839"/>
                </a:cubicBezTo>
                <a:cubicBezTo>
                  <a:pt x="879" y="856"/>
                  <a:pt x="956" y="837"/>
                  <a:pt x="977" y="851"/>
                </a:cubicBezTo>
                <a:cubicBezTo>
                  <a:pt x="998" y="865"/>
                  <a:pt x="982" y="902"/>
                  <a:pt x="983" y="923"/>
                </a:cubicBezTo>
                <a:cubicBezTo>
                  <a:pt x="984" y="944"/>
                  <a:pt x="956" y="968"/>
                  <a:pt x="983" y="977"/>
                </a:cubicBezTo>
                <a:cubicBezTo>
                  <a:pt x="1010" y="986"/>
                  <a:pt x="1108" y="960"/>
                  <a:pt x="1145" y="977"/>
                </a:cubicBezTo>
                <a:cubicBezTo>
                  <a:pt x="1182" y="994"/>
                  <a:pt x="1215" y="1053"/>
                  <a:pt x="1205" y="1079"/>
                </a:cubicBezTo>
                <a:cubicBezTo>
                  <a:pt x="1195" y="1105"/>
                  <a:pt x="1105" y="1112"/>
                  <a:pt x="1085" y="1133"/>
                </a:cubicBezTo>
                <a:cubicBezTo>
                  <a:pt x="1065" y="1154"/>
                  <a:pt x="1111" y="1191"/>
                  <a:pt x="1085" y="1205"/>
                </a:cubicBezTo>
                <a:cubicBezTo>
                  <a:pt x="1059" y="1219"/>
                  <a:pt x="965" y="1197"/>
                  <a:pt x="929" y="1217"/>
                </a:cubicBezTo>
                <a:cubicBezTo>
                  <a:pt x="893" y="1237"/>
                  <a:pt x="869" y="1303"/>
                  <a:pt x="869" y="1325"/>
                </a:cubicBezTo>
                <a:cubicBezTo>
                  <a:pt x="869" y="1347"/>
                  <a:pt x="1052" y="1345"/>
                  <a:pt x="929" y="1349"/>
                </a:cubicBezTo>
                <a:cubicBezTo>
                  <a:pt x="806" y="1353"/>
                  <a:pt x="262" y="1366"/>
                  <a:pt x="131" y="1349"/>
                </a:cubicBezTo>
                <a:cubicBezTo>
                  <a:pt x="0" y="1332"/>
                  <a:pt x="145" y="1447"/>
                  <a:pt x="143" y="1247"/>
                </a:cubicBezTo>
                <a:cubicBezTo>
                  <a:pt x="141" y="1047"/>
                  <a:pt x="25" y="358"/>
                  <a:pt x="137" y="179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E7E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64" name="Picture 31" descr="3 П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58496" t="14703" r="5969" b="46989"/>
          <a:stretch>
            <a:fillRect/>
          </a:stretch>
        </p:blipFill>
        <p:spPr bwMode="auto">
          <a:xfrm>
            <a:off x="7493000" y="273050"/>
            <a:ext cx="141763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010" name="WordArt 34"/>
          <p:cNvSpPr>
            <a:spLocks noChangeArrowheads="1" noChangeShapeType="1" noTextEdit="1"/>
          </p:cNvSpPr>
          <p:nvPr/>
        </p:nvSpPr>
        <p:spPr bwMode="auto">
          <a:xfrm>
            <a:off x="361950" y="114300"/>
            <a:ext cx="5516563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Сетевые топологии</a:t>
            </a:r>
          </a:p>
        </p:txBody>
      </p:sp>
      <p:grpSp>
        <p:nvGrpSpPr>
          <p:cNvPr id="23566" name="Group 62"/>
          <p:cNvGrpSpPr>
            <a:grpSpLocks/>
          </p:cNvGrpSpPr>
          <p:nvPr/>
        </p:nvGrpSpPr>
        <p:grpSpPr bwMode="auto">
          <a:xfrm>
            <a:off x="677863" y="2543175"/>
            <a:ext cx="3290887" cy="2082800"/>
            <a:chOff x="175" y="1602"/>
            <a:chExt cx="2073" cy="1312"/>
          </a:xfrm>
        </p:grpSpPr>
        <p:sp>
          <p:nvSpPr>
            <p:cNvPr id="23586" name="Rectangle 37"/>
            <p:cNvSpPr>
              <a:spLocks noChangeArrowheads="1"/>
            </p:cNvSpPr>
            <p:nvPr/>
          </p:nvSpPr>
          <p:spPr bwMode="auto">
            <a:xfrm>
              <a:off x="175" y="1602"/>
              <a:ext cx="2073" cy="1312"/>
            </a:xfrm>
            <a:prstGeom prst="rect">
              <a:avLst/>
            </a:prstGeom>
            <a:solidFill>
              <a:srgbClr val="99CCFF">
                <a:alpha val="39999"/>
              </a:srgbClr>
            </a:solidFill>
            <a:ln w="57150" algn="ctr">
              <a:solidFill>
                <a:srgbClr val="00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587" name="Group 22"/>
            <p:cNvGrpSpPr>
              <a:grpSpLocks/>
            </p:cNvGrpSpPr>
            <p:nvPr/>
          </p:nvGrpSpPr>
          <p:grpSpPr bwMode="auto">
            <a:xfrm>
              <a:off x="324" y="2452"/>
              <a:ext cx="1631" cy="371"/>
              <a:chOff x="3528" y="1321"/>
              <a:chExt cx="1631" cy="371"/>
            </a:xfrm>
          </p:grpSpPr>
          <p:pic>
            <p:nvPicPr>
              <p:cNvPr id="23589" name="Picture 23" descr="bus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DFDFE"/>
                  </a:clrFrom>
                  <a:clrTo>
                    <a:srgbClr val="FDFDFE">
                      <a:alpha val="0"/>
                    </a:srgbClr>
                  </a:clrTo>
                </a:clrChange>
                <a:lum bright="-12000" contrast="36000"/>
              </a:blip>
              <a:srcRect l="4620" t="10980" b="21176"/>
              <a:stretch>
                <a:fillRect/>
              </a:stretch>
            </p:blipFill>
            <p:spPr bwMode="auto">
              <a:xfrm>
                <a:off x="3528" y="1346"/>
                <a:ext cx="1631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23590" name="Text Box 24"/>
              <p:cNvSpPr txBox="1">
                <a:spLocks noChangeArrowheads="1"/>
              </p:cNvSpPr>
              <p:nvPr/>
            </p:nvSpPr>
            <p:spPr bwMode="auto">
              <a:xfrm>
                <a:off x="4030" y="1321"/>
                <a:ext cx="611" cy="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endParaRPr lang="ru-RU" sz="800">
                  <a:solidFill>
                    <a:schemeClr val="tx2"/>
                  </a:solidFill>
                  <a:latin typeface="Arial" charset="0"/>
                </a:endParaRPr>
              </a:p>
            </p:txBody>
          </p:sp>
        </p:grpSp>
        <p:sp>
          <p:nvSpPr>
            <p:cNvPr id="127011" name="Text Box 35"/>
            <p:cNvSpPr txBox="1">
              <a:spLocks noChangeArrowheads="1"/>
            </p:cNvSpPr>
            <p:nvPr/>
          </p:nvSpPr>
          <p:spPr bwMode="auto">
            <a:xfrm>
              <a:off x="182" y="1635"/>
              <a:ext cx="2034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9388" indent="-179388">
                <a:lnSpc>
                  <a:spcPct val="120000"/>
                </a:lnSpc>
                <a:defRPr/>
              </a:pPr>
              <a:r>
                <a:rPr lang="ru-RU" sz="1300">
                  <a:solidFill>
                    <a:srgbClr val="FF0000"/>
                  </a:solidFill>
                  <a:sym typeface="Symbol" pitchFamily="18" charset="2"/>
                </a:rPr>
                <a:t>  </a:t>
              </a:r>
              <a:r>
                <a:rPr lang="ru-RU" sz="14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шина (линейная сеть)</a:t>
              </a:r>
              <a:r>
                <a:rPr lang="ru-RU" sz="13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 </a:t>
              </a:r>
              <a:r>
                <a:rPr lang="ru-RU" sz="1300">
                  <a:solidFill>
                    <a:srgbClr val="003399"/>
                  </a:solidFill>
                  <a:latin typeface="Arial" charset="0"/>
                </a:rPr>
                <a:t>– содержит только 2 оконечных узла, </a:t>
              </a:r>
              <a:br>
                <a:rPr lang="ru-RU" sz="1300">
                  <a:solidFill>
                    <a:srgbClr val="003399"/>
                  </a:solidFill>
                  <a:latin typeface="Arial" charset="0"/>
                </a:rPr>
              </a:br>
              <a:r>
                <a:rPr lang="ru-RU" sz="1300">
                  <a:solidFill>
                    <a:srgbClr val="003399"/>
                  </a:solidFill>
                  <a:latin typeface="Arial" charset="0"/>
                </a:rPr>
                <a:t>любое число промежуточных узлов и имеет только 1 путь между любыми двумя узлами </a:t>
              </a:r>
            </a:p>
          </p:txBody>
        </p:sp>
      </p:grpSp>
      <p:grpSp>
        <p:nvGrpSpPr>
          <p:cNvPr id="23567" name="Group 61"/>
          <p:cNvGrpSpPr>
            <a:grpSpLocks/>
          </p:cNvGrpSpPr>
          <p:nvPr/>
        </p:nvGrpSpPr>
        <p:grpSpPr bwMode="auto">
          <a:xfrm>
            <a:off x="4178300" y="1681163"/>
            <a:ext cx="2182813" cy="2119312"/>
            <a:chOff x="2338" y="1059"/>
            <a:chExt cx="1375" cy="1335"/>
          </a:xfrm>
        </p:grpSpPr>
        <p:sp>
          <p:nvSpPr>
            <p:cNvPr id="23583" name="Rectangle 38"/>
            <p:cNvSpPr>
              <a:spLocks noChangeArrowheads="1"/>
            </p:cNvSpPr>
            <p:nvPr/>
          </p:nvSpPr>
          <p:spPr bwMode="auto">
            <a:xfrm>
              <a:off x="2338" y="1059"/>
              <a:ext cx="1288" cy="1324"/>
            </a:xfrm>
            <a:prstGeom prst="rect">
              <a:avLst/>
            </a:prstGeom>
            <a:solidFill>
              <a:srgbClr val="99CCFF">
                <a:alpha val="39999"/>
              </a:srgbClr>
            </a:solidFill>
            <a:ln w="57150" algn="ctr">
              <a:solidFill>
                <a:srgbClr val="00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018" name="Text Box 42"/>
            <p:cNvSpPr txBox="1">
              <a:spLocks noChangeArrowheads="1"/>
            </p:cNvSpPr>
            <p:nvPr/>
          </p:nvSpPr>
          <p:spPr bwMode="auto">
            <a:xfrm>
              <a:off x="2345" y="1126"/>
              <a:ext cx="1368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9388" indent="-179388">
                <a:lnSpc>
                  <a:spcPct val="120000"/>
                </a:lnSpc>
                <a:defRPr/>
              </a:pPr>
              <a:r>
                <a:rPr lang="ru-RU" sz="14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  </a:t>
              </a:r>
              <a:r>
                <a:rPr lang="ru-RU" sz="14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звезда</a:t>
              </a:r>
              <a:r>
                <a:rPr lang="en-US" sz="1400">
                  <a:solidFill>
                    <a:srgbClr val="CC0000"/>
                  </a:solidFill>
                  <a:latin typeface="Arial" charset="0"/>
                </a:rPr>
                <a:t> </a:t>
              </a:r>
              <a:r>
                <a:rPr lang="ru-RU" sz="130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ru-RU" sz="1300">
                  <a:solidFill>
                    <a:srgbClr val="003399"/>
                  </a:solidFill>
                  <a:latin typeface="Arial" charset="0"/>
                </a:rPr>
                <a:t>– сеть, </a:t>
              </a:r>
              <a:br>
                <a:rPr lang="ru-RU" sz="1300">
                  <a:solidFill>
                    <a:srgbClr val="003399"/>
                  </a:solidFill>
                  <a:latin typeface="Arial" charset="0"/>
                </a:rPr>
              </a:br>
              <a:r>
                <a:rPr lang="ru-RU" sz="1300">
                  <a:solidFill>
                    <a:srgbClr val="003399"/>
                  </a:solidFill>
                  <a:latin typeface="Arial" charset="0"/>
                </a:rPr>
                <a:t>в которой имеется только 1 промежу-точный </a:t>
              </a:r>
              <a:br>
                <a:rPr lang="ru-RU" sz="1300">
                  <a:solidFill>
                    <a:srgbClr val="003399"/>
                  </a:solidFill>
                  <a:latin typeface="Arial" charset="0"/>
                </a:rPr>
              </a:br>
              <a:r>
                <a:rPr lang="ru-RU" sz="1300">
                  <a:solidFill>
                    <a:srgbClr val="003399"/>
                  </a:solidFill>
                  <a:latin typeface="Arial" charset="0"/>
                </a:rPr>
                <a:t>узел </a:t>
              </a:r>
            </a:p>
          </p:txBody>
        </p:sp>
        <p:pic>
          <p:nvPicPr>
            <p:cNvPr id="23585" name="Picture 43" descr="sta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DFDFE"/>
                </a:clrFrom>
                <a:clrTo>
                  <a:srgbClr val="FDFDFE">
                    <a:alpha val="0"/>
                  </a:srgbClr>
                </a:clrTo>
              </a:clrChange>
              <a:lum bright="-12000" contrast="36000"/>
            </a:blip>
            <a:srcRect l="3482" r="12563"/>
            <a:stretch>
              <a:fillRect/>
            </a:stretch>
          </p:blipFill>
          <p:spPr bwMode="auto">
            <a:xfrm rot="1410315">
              <a:off x="2809" y="1734"/>
              <a:ext cx="675" cy="6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23568" name="Group 60"/>
          <p:cNvGrpSpPr>
            <a:grpSpLocks/>
          </p:cNvGrpSpPr>
          <p:nvPr/>
        </p:nvGrpSpPr>
        <p:grpSpPr bwMode="auto">
          <a:xfrm>
            <a:off x="439738" y="1419225"/>
            <a:ext cx="3140075" cy="954088"/>
            <a:chOff x="90" y="894"/>
            <a:chExt cx="1978" cy="601"/>
          </a:xfrm>
        </p:grpSpPr>
        <p:sp>
          <p:nvSpPr>
            <p:cNvPr id="23576" name="Rectangle 19"/>
            <p:cNvSpPr>
              <a:spLocks noChangeArrowheads="1"/>
            </p:cNvSpPr>
            <p:nvPr/>
          </p:nvSpPr>
          <p:spPr bwMode="auto">
            <a:xfrm>
              <a:off x="90" y="894"/>
              <a:ext cx="1978" cy="601"/>
            </a:xfrm>
            <a:prstGeom prst="rect">
              <a:avLst/>
            </a:prstGeom>
            <a:solidFill>
              <a:srgbClr val="99CCFF">
                <a:alpha val="39999"/>
              </a:srgbClr>
            </a:solidFill>
            <a:ln w="57150" algn="ctr">
              <a:solidFill>
                <a:srgbClr val="00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577" name="Group 36"/>
            <p:cNvGrpSpPr>
              <a:grpSpLocks/>
            </p:cNvGrpSpPr>
            <p:nvPr/>
          </p:nvGrpSpPr>
          <p:grpSpPr bwMode="auto">
            <a:xfrm>
              <a:off x="297" y="1175"/>
              <a:ext cx="1631" cy="269"/>
              <a:chOff x="2087" y="989"/>
              <a:chExt cx="1631" cy="269"/>
            </a:xfrm>
          </p:grpSpPr>
          <p:grpSp>
            <p:nvGrpSpPr>
              <p:cNvPr id="23579" name="Group 7"/>
              <p:cNvGrpSpPr>
                <a:grpSpLocks/>
              </p:cNvGrpSpPr>
              <p:nvPr/>
            </p:nvGrpSpPr>
            <p:grpSpPr bwMode="auto">
              <a:xfrm>
                <a:off x="2087" y="989"/>
                <a:ext cx="1631" cy="269"/>
                <a:chOff x="3234" y="1040"/>
                <a:chExt cx="1631" cy="269"/>
              </a:xfrm>
            </p:grpSpPr>
            <p:pic>
              <p:nvPicPr>
                <p:cNvPr id="23581" name="Picture 8" descr="bus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DFDFE"/>
                    </a:clrFrom>
                    <a:clrTo>
                      <a:srgbClr val="FDFDFE">
                        <a:alpha val="0"/>
                      </a:srgbClr>
                    </a:clrTo>
                  </a:clrChange>
                  <a:lum bright="-12000" contrast="36000"/>
                </a:blip>
                <a:srcRect l="4620" t="10980" b="39999"/>
                <a:stretch>
                  <a:fillRect/>
                </a:stretch>
              </p:blipFill>
              <p:spPr bwMode="auto">
                <a:xfrm>
                  <a:off x="3234" y="1040"/>
                  <a:ext cx="1631" cy="2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82" name="Rectangle 9"/>
                <p:cNvSpPr>
                  <a:spLocks noChangeArrowheads="1"/>
                </p:cNvSpPr>
                <p:nvPr/>
              </p:nvSpPr>
              <p:spPr bwMode="auto">
                <a:xfrm>
                  <a:off x="3536" y="1146"/>
                  <a:ext cx="1016" cy="163"/>
                </a:xfrm>
                <a:prstGeom prst="rect">
                  <a:avLst/>
                </a:prstGeom>
                <a:solidFill>
                  <a:srgbClr val="D9EA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3580" name="Text Box 32"/>
              <p:cNvSpPr txBox="1">
                <a:spLocks noChangeArrowheads="1"/>
              </p:cNvSpPr>
              <p:nvPr/>
            </p:nvSpPr>
            <p:spPr bwMode="auto">
              <a:xfrm>
                <a:off x="2439" y="1114"/>
                <a:ext cx="877" cy="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endParaRPr lang="ru-RU" sz="800">
                  <a:solidFill>
                    <a:schemeClr val="tx2"/>
                  </a:solidFill>
                  <a:latin typeface="Arial" charset="0"/>
                </a:endParaRPr>
              </a:p>
            </p:txBody>
          </p:sp>
        </p:grpSp>
        <p:sp>
          <p:nvSpPr>
            <p:cNvPr id="126993" name="Text Box 17"/>
            <p:cNvSpPr txBox="1">
              <a:spLocks noChangeArrowheads="1"/>
            </p:cNvSpPr>
            <p:nvPr/>
          </p:nvSpPr>
          <p:spPr bwMode="auto">
            <a:xfrm>
              <a:off x="181" y="957"/>
              <a:ext cx="1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9388" indent="-179388">
                <a:defRPr/>
              </a:pPr>
              <a:r>
                <a:rPr lang="ru-RU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  </a:t>
              </a:r>
              <a:r>
                <a:rPr lang="ru-RU" sz="14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точка-точка</a:t>
              </a:r>
              <a:r>
                <a:rPr lang="ru-RU" sz="1400">
                  <a:solidFill>
                    <a:srgbClr val="00255C"/>
                  </a:solidFill>
                  <a:latin typeface="Arial" charset="0"/>
                </a:rPr>
                <a:t> </a:t>
              </a:r>
              <a:r>
                <a:rPr lang="ru-RU" sz="1400">
                  <a:solidFill>
                    <a:srgbClr val="003399"/>
                  </a:solidFill>
                  <a:latin typeface="Arial" charset="0"/>
                </a:rPr>
                <a:t>– содержит 2 узла </a:t>
              </a:r>
            </a:p>
          </p:txBody>
        </p:sp>
      </p:grpSp>
      <p:sp>
        <p:nvSpPr>
          <p:cNvPr id="23569" name="Rectangle 45"/>
          <p:cNvSpPr>
            <a:spLocks noChangeArrowheads="1"/>
          </p:cNvSpPr>
          <p:nvPr/>
        </p:nvSpPr>
        <p:spPr bwMode="auto">
          <a:xfrm>
            <a:off x="3136900" y="4513263"/>
            <a:ext cx="3417888" cy="2082800"/>
          </a:xfrm>
          <a:prstGeom prst="rect">
            <a:avLst/>
          </a:prstGeom>
          <a:solidFill>
            <a:srgbClr val="99CCFF">
              <a:alpha val="39999"/>
            </a:srgbClr>
          </a:solidFill>
          <a:ln w="57150" algn="ctr">
            <a:solidFill>
              <a:srgbClr val="00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7025" name="Text Box 49"/>
          <p:cNvSpPr txBox="1">
            <a:spLocks noChangeArrowheads="1"/>
          </p:cNvSpPr>
          <p:nvPr/>
        </p:nvSpPr>
        <p:spPr bwMode="auto">
          <a:xfrm>
            <a:off x="3194050" y="4583113"/>
            <a:ext cx="3273425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>
              <a:lnSpc>
                <a:spcPct val="120000"/>
              </a:lnSpc>
              <a:defRPr/>
            </a:pPr>
            <a:r>
              <a:rPr lang="ru-RU" sz="1300">
                <a:solidFill>
                  <a:srgbClr val="CC0000"/>
                </a:solidFill>
                <a:sym typeface="Symbol" pitchFamily="18" charset="2"/>
              </a:rPr>
              <a:t>  </a:t>
            </a:r>
            <a:r>
              <a:rPr lang="ru-RU" sz="1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дерево</a:t>
            </a:r>
            <a:r>
              <a:rPr lang="ru-RU" sz="13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(иерархическая звезда)</a:t>
            </a:r>
            <a:r>
              <a:rPr lang="ru-RU">
                <a:solidFill>
                  <a:srgbClr val="00255C"/>
                </a:solidFill>
              </a:rPr>
              <a:t> </a:t>
            </a:r>
            <a:r>
              <a:rPr lang="ru-RU" sz="1300">
                <a:solidFill>
                  <a:srgbClr val="003399"/>
                </a:solidFill>
                <a:latin typeface="Arial" charset="0"/>
              </a:rPr>
              <a:t>– сеть, содержащая более 2 оконечных узлов и 2 промежуточных, </a:t>
            </a:r>
            <a:br>
              <a:rPr lang="ru-RU" sz="1300">
                <a:solidFill>
                  <a:srgbClr val="003399"/>
                </a:solidFill>
                <a:latin typeface="Arial" charset="0"/>
              </a:rPr>
            </a:br>
            <a:r>
              <a:rPr lang="ru-RU" sz="1300">
                <a:solidFill>
                  <a:srgbClr val="003399"/>
                </a:solidFill>
                <a:latin typeface="Arial" charset="0"/>
              </a:rPr>
              <a:t>и в которой между </a:t>
            </a:r>
            <a:br>
              <a:rPr lang="ru-RU" sz="1300">
                <a:solidFill>
                  <a:srgbClr val="003399"/>
                </a:solidFill>
                <a:latin typeface="Arial" charset="0"/>
              </a:rPr>
            </a:br>
            <a:r>
              <a:rPr lang="ru-RU" sz="1300">
                <a:solidFill>
                  <a:srgbClr val="003399"/>
                </a:solidFill>
                <a:latin typeface="Arial" charset="0"/>
              </a:rPr>
              <a:t>2 узлами есть </a:t>
            </a:r>
            <a:br>
              <a:rPr lang="ru-RU" sz="1300">
                <a:solidFill>
                  <a:srgbClr val="003399"/>
                </a:solidFill>
                <a:latin typeface="Arial" charset="0"/>
              </a:rPr>
            </a:br>
            <a:r>
              <a:rPr lang="ru-RU" sz="1300">
                <a:solidFill>
                  <a:srgbClr val="003399"/>
                </a:solidFill>
                <a:latin typeface="Arial" charset="0"/>
              </a:rPr>
              <a:t>только один путь </a:t>
            </a:r>
          </a:p>
        </p:txBody>
      </p:sp>
      <p:pic>
        <p:nvPicPr>
          <p:cNvPr id="23571" name="Picture 50" descr="mesh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lum bright="-12000" contrast="36000"/>
          </a:blip>
          <a:srcRect l="2068" t="4762" r="10341"/>
          <a:stretch>
            <a:fillRect/>
          </a:stretch>
        </p:blipFill>
        <p:spPr bwMode="auto">
          <a:xfrm>
            <a:off x="5083175" y="5472113"/>
            <a:ext cx="1143000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72" name="Rectangle 52"/>
          <p:cNvSpPr>
            <a:spLocks noChangeArrowheads="1"/>
          </p:cNvSpPr>
          <p:nvPr/>
        </p:nvSpPr>
        <p:spPr bwMode="auto">
          <a:xfrm>
            <a:off x="260350" y="4837113"/>
            <a:ext cx="2287588" cy="2020887"/>
          </a:xfrm>
          <a:prstGeom prst="rect">
            <a:avLst/>
          </a:prstGeom>
          <a:solidFill>
            <a:srgbClr val="99CCFF">
              <a:alpha val="39999"/>
            </a:srgbClr>
          </a:solidFill>
          <a:ln w="57150" algn="ctr">
            <a:solidFill>
              <a:srgbClr val="00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7029" name="Text Box 53"/>
          <p:cNvSpPr txBox="1">
            <a:spLocks noChangeArrowheads="1"/>
          </p:cNvSpPr>
          <p:nvPr/>
        </p:nvSpPr>
        <p:spPr bwMode="auto">
          <a:xfrm>
            <a:off x="271463" y="4943475"/>
            <a:ext cx="2181225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>
              <a:lnSpc>
                <a:spcPct val="120000"/>
              </a:lnSpc>
              <a:defRPr/>
            </a:pPr>
            <a:r>
              <a:rPr lang="ru-RU" sz="1400">
                <a:solidFill>
                  <a:srgbClr val="CC0000"/>
                </a:solidFill>
                <a:latin typeface="Arial" charset="0"/>
                <a:sym typeface="Symbol" pitchFamily="18" charset="2"/>
              </a:rPr>
              <a:t>  </a:t>
            </a:r>
            <a:r>
              <a:rPr lang="ru-RU" sz="1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кольцо</a:t>
            </a:r>
            <a:r>
              <a:rPr lang="en-US" sz="1400">
                <a:solidFill>
                  <a:srgbClr val="CC0000"/>
                </a:solidFill>
                <a:latin typeface="Arial" charset="0"/>
              </a:rPr>
              <a:t> </a:t>
            </a:r>
            <a:r>
              <a:rPr lang="ru-RU" sz="13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300">
                <a:solidFill>
                  <a:srgbClr val="003399"/>
                </a:solidFill>
                <a:latin typeface="Arial" charset="0"/>
              </a:rPr>
              <a:t>– сеть, </a:t>
            </a:r>
            <a:br>
              <a:rPr lang="ru-RU" sz="1300">
                <a:solidFill>
                  <a:srgbClr val="003399"/>
                </a:solidFill>
                <a:latin typeface="Arial" charset="0"/>
              </a:rPr>
            </a:br>
            <a:r>
              <a:rPr lang="ru-RU" sz="1300">
                <a:solidFill>
                  <a:srgbClr val="003399"/>
                </a:solidFill>
                <a:latin typeface="Arial" charset="0"/>
              </a:rPr>
              <a:t>в которой к каждому </a:t>
            </a:r>
            <a:br>
              <a:rPr lang="ru-RU" sz="1300">
                <a:solidFill>
                  <a:srgbClr val="003399"/>
                </a:solidFill>
                <a:latin typeface="Arial" charset="0"/>
              </a:rPr>
            </a:br>
            <a:r>
              <a:rPr lang="ru-RU" sz="1300">
                <a:solidFill>
                  <a:srgbClr val="003399"/>
                </a:solidFill>
                <a:latin typeface="Arial" charset="0"/>
              </a:rPr>
              <a:t>узлу присоединены </a:t>
            </a:r>
            <a:br>
              <a:rPr lang="ru-RU" sz="1300">
                <a:solidFill>
                  <a:srgbClr val="003399"/>
                </a:solidFill>
                <a:latin typeface="Arial" charset="0"/>
              </a:rPr>
            </a:br>
            <a:r>
              <a:rPr lang="ru-RU" sz="1300">
                <a:solidFill>
                  <a:srgbClr val="003399"/>
                </a:solidFill>
                <a:latin typeface="Arial" charset="0"/>
              </a:rPr>
              <a:t>только </a:t>
            </a:r>
            <a:br>
              <a:rPr lang="ru-RU" sz="1300">
                <a:solidFill>
                  <a:srgbClr val="003399"/>
                </a:solidFill>
                <a:latin typeface="Arial" charset="0"/>
              </a:rPr>
            </a:br>
            <a:r>
              <a:rPr lang="ru-RU" sz="1300">
                <a:solidFill>
                  <a:srgbClr val="003399"/>
                </a:solidFill>
                <a:latin typeface="Arial" charset="0"/>
              </a:rPr>
              <a:t>две ветви</a:t>
            </a:r>
          </a:p>
        </p:txBody>
      </p:sp>
      <p:pic>
        <p:nvPicPr>
          <p:cNvPr id="23574" name="Picture 55" descr="r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lum bright="-12000" contrast="36000"/>
          </a:blip>
          <a:srcRect t="5000" r="4462" b="9358"/>
          <a:stretch>
            <a:fillRect/>
          </a:stretch>
        </p:blipFill>
        <p:spPr bwMode="auto">
          <a:xfrm>
            <a:off x="1328738" y="5757863"/>
            <a:ext cx="11557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5" name="Line 64"/>
          <p:cNvSpPr>
            <a:spLocks noChangeShapeType="1"/>
          </p:cNvSpPr>
          <p:nvPr/>
        </p:nvSpPr>
        <p:spPr bwMode="auto">
          <a:xfrm>
            <a:off x="0" y="658813"/>
            <a:ext cx="7477125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5"/>
          <p:cNvSpPr>
            <a:spLocks noChangeArrowheads="1"/>
          </p:cNvSpPr>
          <p:nvPr/>
        </p:nvSpPr>
        <p:spPr bwMode="auto">
          <a:xfrm>
            <a:off x="0" y="6072188"/>
            <a:ext cx="3932238" cy="785812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AutoShape 64"/>
          <p:cNvSpPr>
            <a:spLocks noChangeArrowheads="1"/>
          </p:cNvSpPr>
          <p:nvPr/>
        </p:nvSpPr>
        <p:spPr bwMode="auto">
          <a:xfrm>
            <a:off x="4297363" y="3990975"/>
            <a:ext cx="4684712" cy="2532063"/>
          </a:xfrm>
          <a:prstGeom prst="roundRect">
            <a:avLst>
              <a:gd name="adj" fmla="val 9593"/>
            </a:avLst>
          </a:prstGeom>
          <a:solidFill>
            <a:srgbClr val="99CCFF">
              <a:alpha val="20000"/>
            </a:srgbClr>
          </a:solidFill>
          <a:ln w="38100">
            <a:solidFill>
              <a:srgbClr val="CCECFF">
                <a:alpha val="20000"/>
              </a:srgb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185025" y="0"/>
            <a:ext cx="1958975" cy="2193925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AutoShape 24"/>
          <p:cNvSpPr>
            <a:spLocks noChangeArrowheads="1"/>
          </p:cNvSpPr>
          <p:nvPr/>
        </p:nvSpPr>
        <p:spPr bwMode="auto">
          <a:xfrm>
            <a:off x="325438" y="4052888"/>
            <a:ext cx="3500437" cy="2084387"/>
          </a:xfrm>
          <a:prstGeom prst="roundRect">
            <a:avLst>
              <a:gd name="adj" fmla="val 16667"/>
            </a:avLst>
          </a:prstGeom>
          <a:solidFill>
            <a:srgbClr val="99CCFF">
              <a:alpha val="20000"/>
            </a:srgbClr>
          </a:solidFill>
          <a:ln w="38100">
            <a:solidFill>
              <a:srgbClr val="CCECFF">
                <a:alpha val="20000"/>
              </a:srgb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 rot="16200000" flipV="1">
            <a:off x="-3387725" y="3387725"/>
            <a:ext cx="6837363" cy="6191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 w="12700" algn="ctr">
            <a:solidFill>
              <a:srgbClr val="78ADE8"/>
            </a:solidFill>
            <a:miter lim="800000"/>
            <a:headEnd/>
            <a:tailEnd/>
          </a:ln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4583" name="Group 11"/>
          <p:cNvGrpSpPr>
            <a:grpSpLocks/>
          </p:cNvGrpSpPr>
          <p:nvPr/>
        </p:nvGrpSpPr>
        <p:grpSpPr bwMode="auto">
          <a:xfrm>
            <a:off x="7683500" y="273050"/>
            <a:ext cx="1565275" cy="1141413"/>
            <a:chOff x="4774" y="136"/>
            <a:chExt cx="986" cy="719"/>
          </a:xfrm>
        </p:grpSpPr>
        <p:sp>
          <p:nvSpPr>
            <p:cNvPr id="24622" name="Freeform 12"/>
            <p:cNvSpPr>
              <a:spLocks/>
            </p:cNvSpPr>
            <p:nvPr/>
          </p:nvSpPr>
          <p:spPr bwMode="auto">
            <a:xfrm>
              <a:off x="5468" y="318"/>
              <a:ext cx="292" cy="169"/>
            </a:xfrm>
            <a:custGeom>
              <a:avLst/>
              <a:gdLst>
                <a:gd name="T0" fmla="*/ 137 w 1221"/>
                <a:gd name="T1" fmla="*/ 179 h 1447"/>
                <a:gd name="T2" fmla="*/ 815 w 1221"/>
                <a:gd name="T3" fmla="*/ 173 h 1447"/>
                <a:gd name="T4" fmla="*/ 827 w 1221"/>
                <a:gd name="T5" fmla="*/ 269 h 1447"/>
                <a:gd name="T6" fmla="*/ 1127 w 1221"/>
                <a:gd name="T7" fmla="*/ 287 h 1447"/>
                <a:gd name="T8" fmla="*/ 1127 w 1221"/>
                <a:gd name="T9" fmla="*/ 413 h 1447"/>
                <a:gd name="T10" fmla="*/ 563 w 1221"/>
                <a:gd name="T11" fmla="*/ 419 h 1447"/>
                <a:gd name="T12" fmla="*/ 575 w 1221"/>
                <a:gd name="T13" fmla="*/ 497 h 1447"/>
                <a:gd name="T14" fmla="*/ 575 w 1221"/>
                <a:gd name="T15" fmla="*/ 563 h 1447"/>
                <a:gd name="T16" fmla="*/ 887 w 1221"/>
                <a:gd name="T17" fmla="*/ 545 h 1447"/>
                <a:gd name="T18" fmla="*/ 1031 w 1221"/>
                <a:gd name="T19" fmla="*/ 575 h 1447"/>
                <a:gd name="T20" fmla="*/ 1025 w 1221"/>
                <a:gd name="T21" fmla="*/ 671 h 1447"/>
                <a:gd name="T22" fmla="*/ 845 w 1221"/>
                <a:gd name="T23" fmla="*/ 671 h 1447"/>
                <a:gd name="T24" fmla="*/ 845 w 1221"/>
                <a:gd name="T25" fmla="*/ 749 h 1447"/>
                <a:gd name="T26" fmla="*/ 857 w 1221"/>
                <a:gd name="T27" fmla="*/ 839 h 1447"/>
                <a:gd name="T28" fmla="*/ 977 w 1221"/>
                <a:gd name="T29" fmla="*/ 851 h 1447"/>
                <a:gd name="T30" fmla="*/ 983 w 1221"/>
                <a:gd name="T31" fmla="*/ 923 h 1447"/>
                <a:gd name="T32" fmla="*/ 983 w 1221"/>
                <a:gd name="T33" fmla="*/ 977 h 1447"/>
                <a:gd name="T34" fmla="*/ 1145 w 1221"/>
                <a:gd name="T35" fmla="*/ 977 h 1447"/>
                <a:gd name="T36" fmla="*/ 1205 w 1221"/>
                <a:gd name="T37" fmla="*/ 1079 h 1447"/>
                <a:gd name="T38" fmla="*/ 1085 w 1221"/>
                <a:gd name="T39" fmla="*/ 1133 h 1447"/>
                <a:gd name="T40" fmla="*/ 1085 w 1221"/>
                <a:gd name="T41" fmla="*/ 1205 h 1447"/>
                <a:gd name="T42" fmla="*/ 929 w 1221"/>
                <a:gd name="T43" fmla="*/ 1217 h 1447"/>
                <a:gd name="T44" fmla="*/ 869 w 1221"/>
                <a:gd name="T45" fmla="*/ 1325 h 1447"/>
                <a:gd name="T46" fmla="*/ 929 w 1221"/>
                <a:gd name="T47" fmla="*/ 1349 h 1447"/>
                <a:gd name="T48" fmla="*/ 131 w 1221"/>
                <a:gd name="T49" fmla="*/ 1349 h 1447"/>
                <a:gd name="T50" fmla="*/ 143 w 1221"/>
                <a:gd name="T51" fmla="*/ 1247 h 1447"/>
                <a:gd name="T52" fmla="*/ 137 w 1221"/>
                <a:gd name="T53" fmla="*/ 179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21"/>
                <a:gd name="T82" fmla="*/ 0 h 1447"/>
                <a:gd name="T83" fmla="*/ 1221 w 1221"/>
                <a:gd name="T84" fmla="*/ 1447 h 1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23" name="Freeform 13"/>
            <p:cNvSpPr>
              <a:spLocks/>
            </p:cNvSpPr>
            <p:nvPr/>
          </p:nvSpPr>
          <p:spPr bwMode="auto">
            <a:xfrm>
              <a:off x="4774" y="336"/>
              <a:ext cx="381" cy="169"/>
            </a:xfrm>
            <a:custGeom>
              <a:avLst/>
              <a:gdLst>
                <a:gd name="T0" fmla="*/ 137 w 1221"/>
                <a:gd name="T1" fmla="*/ 179 h 1447"/>
                <a:gd name="T2" fmla="*/ 815 w 1221"/>
                <a:gd name="T3" fmla="*/ 173 h 1447"/>
                <a:gd name="T4" fmla="*/ 827 w 1221"/>
                <a:gd name="T5" fmla="*/ 269 h 1447"/>
                <a:gd name="T6" fmla="*/ 1127 w 1221"/>
                <a:gd name="T7" fmla="*/ 287 h 1447"/>
                <a:gd name="T8" fmla="*/ 1127 w 1221"/>
                <a:gd name="T9" fmla="*/ 413 h 1447"/>
                <a:gd name="T10" fmla="*/ 563 w 1221"/>
                <a:gd name="T11" fmla="*/ 419 h 1447"/>
                <a:gd name="T12" fmla="*/ 575 w 1221"/>
                <a:gd name="T13" fmla="*/ 497 h 1447"/>
                <a:gd name="T14" fmla="*/ 575 w 1221"/>
                <a:gd name="T15" fmla="*/ 563 h 1447"/>
                <a:gd name="T16" fmla="*/ 887 w 1221"/>
                <a:gd name="T17" fmla="*/ 545 h 1447"/>
                <a:gd name="T18" fmla="*/ 1031 w 1221"/>
                <a:gd name="T19" fmla="*/ 575 h 1447"/>
                <a:gd name="T20" fmla="*/ 1025 w 1221"/>
                <a:gd name="T21" fmla="*/ 671 h 1447"/>
                <a:gd name="T22" fmla="*/ 845 w 1221"/>
                <a:gd name="T23" fmla="*/ 671 h 1447"/>
                <a:gd name="T24" fmla="*/ 845 w 1221"/>
                <a:gd name="T25" fmla="*/ 749 h 1447"/>
                <a:gd name="T26" fmla="*/ 857 w 1221"/>
                <a:gd name="T27" fmla="*/ 839 h 1447"/>
                <a:gd name="T28" fmla="*/ 977 w 1221"/>
                <a:gd name="T29" fmla="*/ 851 h 1447"/>
                <a:gd name="T30" fmla="*/ 983 w 1221"/>
                <a:gd name="T31" fmla="*/ 923 h 1447"/>
                <a:gd name="T32" fmla="*/ 983 w 1221"/>
                <a:gd name="T33" fmla="*/ 977 h 1447"/>
                <a:gd name="T34" fmla="*/ 1145 w 1221"/>
                <a:gd name="T35" fmla="*/ 977 h 1447"/>
                <a:gd name="T36" fmla="*/ 1205 w 1221"/>
                <a:gd name="T37" fmla="*/ 1079 h 1447"/>
                <a:gd name="T38" fmla="*/ 1085 w 1221"/>
                <a:gd name="T39" fmla="*/ 1133 h 1447"/>
                <a:gd name="T40" fmla="*/ 1085 w 1221"/>
                <a:gd name="T41" fmla="*/ 1205 h 1447"/>
                <a:gd name="T42" fmla="*/ 929 w 1221"/>
                <a:gd name="T43" fmla="*/ 1217 h 1447"/>
                <a:gd name="T44" fmla="*/ 869 w 1221"/>
                <a:gd name="T45" fmla="*/ 1325 h 1447"/>
                <a:gd name="T46" fmla="*/ 929 w 1221"/>
                <a:gd name="T47" fmla="*/ 1349 h 1447"/>
                <a:gd name="T48" fmla="*/ 131 w 1221"/>
                <a:gd name="T49" fmla="*/ 1349 h 1447"/>
                <a:gd name="T50" fmla="*/ 143 w 1221"/>
                <a:gd name="T51" fmla="*/ 1247 h 1447"/>
                <a:gd name="T52" fmla="*/ 137 w 1221"/>
                <a:gd name="T53" fmla="*/ 179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21"/>
                <a:gd name="T82" fmla="*/ 0 h 1447"/>
                <a:gd name="T83" fmla="*/ 1221 w 1221"/>
                <a:gd name="T84" fmla="*/ 1447 h 1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624" name="Picture 14" descr="3 ПК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 l="58496" t="14703" r="5969" b="46989"/>
            <a:stretch>
              <a:fillRect/>
            </a:stretch>
          </p:blipFill>
          <p:spPr bwMode="auto">
            <a:xfrm>
              <a:off x="4774" y="136"/>
              <a:ext cx="893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9040" name="WordArt 16"/>
          <p:cNvSpPr>
            <a:spLocks noChangeArrowheads="1" noChangeShapeType="1" noTextEdit="1"/>
          </p:cNvSpPr>
          <p:nvPr/>
        </p:nvSpPr>
        <p:spPr bwMode="auto">
          <a:xfrm>
            <a:off x="276225" y="203200"/>
            <a:ext cx="7300913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Одноранговые, двуранговые сети</a:t>
            </a:r>
          </a:p>
        </p:txBody>
      </p:sp>
      <p:sp>
        <p:nvSpPr>
          <p:cNvPr id="129046" name="AutoShape 22"/>
          <p:cNvSpPr>
            <a:spLocks noChangeArrowheads="1"/>
          </p:cNvSpPr>
          <p:nvPr/>
        </p:nvSpPr>
        <p:spPr bwMode="auto">
          <a:xfrm>
            <a:off x="338138" y="1500188"/>
            <a:ext cx="3370262" cy="2081212"/>
          </a:xfrm>
          <a:prstGeom prst="roundRect">
            <a:avLst>
              <a:gd name="adj" fmla="val 8111"/>
            </a:avLst>
          </a:prstGeom>
          <a:solidFill>
            <a:srgbClr val="FFCC00">
              <a:alpha val="31000"/>
            </a:srgbClr>
          </a:solidFill>
          <a:ln w="88900" algn="ctr">
            <a:solidFill>
              <a:srgbClr val="FFCC66"/>
            </a:solidFill>
            <a:round/>
            <a:headEnd/>
            <a:tailEnd/>
          </a:ln>
          <a:effectLst/>
        </p:spPr>
        <p:txBody>
          <a:bodyPr lIns="0" tIns="0" rIns="54000" bIns="0"/>
          <a:lstStyle/>
          <a:p>
            <a:pPr marL="179388" indent="-179388">
              <a:lnSpc>
                <a:spcPct val="140000"/>
              </a:lnSpc>
              <a:defRPr/>
            </a:pP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  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Одноранговые </a:t>
            </a:r>
            <a:r>
              <a:rPr lang="ru-RU" sz="1400">
                <a:solidFill>
                  <a:srgbClr val="002774"/>
                </a:solidFill>
                <a:latin typeface="Arial" charset="0"/>
              </a:rPr>
              <a:t>сети –</a:t>
            </a:r>
            <a:r>
              <a:rPr lang="ru-RU" b="1"/>
              <a:t> </a:t>
            </a:r>
            <a:r>
              <a:rPr lang="ru-RU" sz="1400">
                <a:solidFill>
                  <a:srgbClr val="002774"/>
                </a:solidFill>
                <a:latin typeface="Arial" charset="0"/>
              </a:rPr>
              <a:t>небольшие локальные сети, в которых все компьютеры являются функционально равноправными. </a:t>
            </a:r>
            <a:br>
              <a:rPr lang="ru-RU" sz="1400">
                <a:solidFill>
                  <a:srgbClr val="002774"/>
                </a:solidFill>
                <a:latin typeface="Arial" charset="0"/>
              </a:rPr>
            </a:br>
            <a:r>
              <a:rPr lang="ru-RU" sz="1400">
                <a:solidFill>
                  <a:srgbClr val="002774"/>
                </a:solidFill>
                <a:latin typeface="Arial" charset="0"/>
              </a:rPr>
              <a:t>Обычно включают в себя до 15 станций</a:t>
            </a:r>
          </a:p>
          <a:p>
            <a:pPr marL="179388" indent="-179388">
              <a:lnSpc>
                <a:spcPct val="140000"/>
              </a:lnSpc>
              <a:defRPr/>
            </a:pPr>
            <a:endParaRPr lang="ru-RU" sz="1300">
              <a:solidFill>
                <a:srgbClr val="002774"/>
              </a:solidFill>
              <a:latin typeface="Arial" charset="0"/>
            </a:endParaRPr>
          </a:p>
        </p:txBody>
      </p:sp>
      <p:sp>
        <p:nvSpPr>
          <p:cNvPr id="129047" name="AutoShape 23"/>
          <p:cNvSpPr>
            <a:spLocks noChangeArrowheads="1"/>
          </p:cNvSpPr>
          <p:nvPr/>
        </p:nvSpPr>
        <p:spPr bwMode="auto">
          <a:xfrm>
            <a:off x="4302125" y="1516063"/>
            <a:ext cx="4686300" cy="2024062"/>
          </a:xfrm>
          <a:prstGeom prst="roundRect">
            <a:avLst>
              <a:gd name="adj" fmla="val 5935"/>
            </a:avLst>
          </a:prstGeom>
          <a:solidFill>
            <a:srgbClr val="99CCFF">
              <a:alpha val="39999"/>
            </a:srgbClr>
          </a:solidFill>
          <a:ln w="57150" algn="ctr">
            <a:solidFill>
              <a:srgbClr val="0099CC"/>
            </a:solidFill>
            <a:round/>
            <a:headEnd/>
            <a:tailEnd/>
          </a:ln>
          <a:effectLst/>
        </p:spPr>
        <p:txBody>
          <a:bodyPr lIns="54000" tIns="10800" rIns="54000"/>
          <a:lstStyle/>
          <a:p>
            <a:pPr marL="179388" indent="-179388">
              <a:lnSpc>
                <a:spcPct val="140000"/>
              </a:lnSpc>
              <a:defRPr/>
            </a:pP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</a:t>
            </a:r>
            <a:r>
              <a:rPr lang="ru-RU">
                <a:sym typeface="Symbol" pitchFamily="18" charset="2"/>
              </a:rPr>
              <a:t>  </a:t>
            </a:r>
            <a:r>
              <a:rPr lang="ru-RU" sz="1400">
                <a:solidFill>
                  <a:srgbClr val="002774"/>
                </a:solidFill>
                <a:latin typeface="Arial" charset="0"/>
              </a:rPr>
              <a:t>Сети  с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выделенными  серверами</a:t>
            </a:r>
            <a:r>
              <a:rPr lang="ru-RU" b="1"/>
              <a:t> </a:t>
            </a:r>
            <a:r>
              <a:rPr lang="ru-RU" sz="1400">
                <a:solidFill>
                  <a:srgbClr val="002774"/>
                </a:solidFill>
                <a:latin typeface="Arial" charset="0"/>
              </a:rPr>
              <a:t>(</a:t>
            </a:r>
            <a:r>
              <a:rPr lang="ru-R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двуранговые</a:t>
            </a:r>
            <a:r>
              <a:rPr lang="ru-RU" sz="1400">
                <a:solidFill>
                  <a:srgbClr val="002774"/>
                </a:solidFill>
                <a:latin typeface="Arial" charset="0"/>
              </a:rPr>
              <a:t>) – средние и крупные сети, в которых часть выполняемых функций по обслуживанию станций возложена на серверы.</a:t>
            </a:r>
          </a:p>
          <a:p>
            <a:pPr marL="179388" indent="-179388">
              <a:lnSpc>
                <a:spcPct val="140000"/>
              </a:lnSpc>
              <a:defRPr/>
            </a:pPr>
            <a:r>
              <a:rPr lang="ru-RU" sz="1400">
                <a:solidFill>
                  <a:srgbClr val="002774"/>
                </a:solidFill>
                <a:latin typeface="Arial" charset="0"/>
              </a:rPr>
              <a:t>    Сети с серверами характеризуются типами используемых в них сетевых служб (серверов).</a:t>
            </a:r>
          </a:p>
        </p:txBody>
      </p:sp>
      <p:sp>
        <p:nvSpPr>
          <p:cNvPr id="24587" name="Text Box 25"/>
          <p:cNvSpPr txBox="1">
            <a:spLocks noChangeArrowheads="1"/>
          </p:cNvSpPr>
          <p:nvPr/>
        </p:nvSpPr>
        <p:spPr bwMode="auto">
          <a:xfrm>
            <a:off x="319088" y="890588"/>
            <a:ext cx="773906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>
                <a:solidFill>
                  <a:srgbClr val="00255C"/>
                </a:solidFill>
                <a:latin typeface="Arial" charset="0"/>
              </a:rPr>
              <a:t>По характеру распределения функций выделяют 2 типа сетей: </a:t>
            </a:r>
          </a:p>
        </p:txBody>
      </p:sp>
      <p:sp>
        <p:nvSpPr>
          <p:cNvPr id="24588" name="Line 26"/>
          <p:cNvSpPr>
            <a:spLocks noChangeShapeType="1"/>
          </p:cNvSpPr>
          <p:nvPr/>
        </p:nvSpPr>
        <p:spPr bwMode="auto">
          <a:xfrm>
            <a:off x="1584325" y="3525838"/>
            <a:ext cx="20638" cy="536575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 type="oval" w="sm" len="sm"/>
            <a:tailEnd type="arrow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Line 27"/>
          <p:cNvSpPr>
            <a:spLocks noChangeShapeType="1"/>
          </p:cNvSpPr>
          <p:nvPr/>
        </p:nvSpPr>
        <p:spPr bwMode="auto">
          <a:xfrm>
            <a:off x="6430963" y="3576638"/>
            <a:ext cx="6350" cy="528637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 type="oval" w="sm" len="sm"/>
            <a:tailEnd type="arrow" w="lg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4590" name="Picture 30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7935913" y="5478463"/>
            <a:ext cx="9493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32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7808913" y="4591050"/>
            <a:ext cx="825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33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4530725" y="5532438"/>
            <a:ext cx="9493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39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430213" y="5254625"/>
            <a:ext cx="9493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40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1511300" y="5273675"/>
            <a:ext cx="9493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43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4537075" y="4249738"/>
            <a:ext cx="700088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46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5407025" y="4025900"/>
            <a:ext cx="7016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7" name="Line 48"/>
          <p:cNvSpPr>
            <a:spLocks noChangeShapeType="1"/>
          </p:cNvSpPr>
          <p:nvPr/>
        </p:nvSpPr>
        <p:spPr bwMode="auto">
          <a:xfrm>
            <a:off x="1344613" y="4538663"/>
            <a:ext cx="52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4598" name="Picture 36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1570038" y="4133850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41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473075" y="4141788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0" name="Line 49"/>
          <p:cNvSpPr>
            <a:spLocks noChangeShapeType="1"/>
          </p:cNvSpPr>
          <p:nvPr/>
        </p:nvSpPr>
        <p:spPr bwMode="auto">
          <a:xfrm>
            <a:off x="2428875" y="4538663"/>
            <a:ext cx="52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4601" name="Picture 38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2640013" y="4179888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2" name="Line 50"/>
          <p:cNvSpPr>
            <a:spLocks noChangeShapeType="1"/>
          </p:cNvSpPr>
          <p:nvPr/>
        </p:nvSpPr>
        <p:spPr bwMode="auto">
          <a:xfrm>
            <a:off x="1093788" y="4760913"/>
            <a:ext cx="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03" name="Line 51"/>
          <p:cNvSpPr>
            <a:spLocks noChangeShapeType="1"/>
          </p:cNvSpPr>
          <p:nvPr/>
        </p:nvSpPr>
        <p:spPr bwMode="auto">
          <a:xfrm>
            <a:off x="3271838" y="4833938"/>
            <a:ext cx="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4604" name="Picture 37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2560638" y="5262563"/>
            <a:ext cx="9493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5" name="Line 52"/>
          <p:cNvSpPr>
            <a:spLocks noChangeShapeType="1"/>
          </p:cNvSpPr>
          <p:nvPr/>
        </p:nvSpPr>
        <p:spPr bwMode="auto">
          <a:xfrm>
            <a:off x="1327150" y="57102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06" name="Line 53"/>
          <p:cNvSpPr>
            <a:spLocks noChangeShapeType="1"/>
          </p:cNvSpPr>
          <p:nvPr/>
        </p:nvSpPr>
        <p:spPr bwMode="auto">
          <a:xfrm>
            <a:off x="2420938" y="5702300"/>
            <a:ext cx="430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07" name="Line 54"/>
          <p:cNvSpPr>
            <a:spLocks noChangeShapeType="1"/>
          </p:cNvSpPr>
          <p:nvPr/>
        </p:nvSpPr>
        <p:spPr bwMode="auto">
          <a:xfrm flipV="1">
            <a:off x="5200650" y="4473575"/>
            <a:ext cx="276225" cy="1079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08" name="Line 56"/>
          <p:cNvSpPr>
            <a:spLocks noChangeShapeType="1"/>
          </p:cNvSpPr>
          <p:nvPr/>
        </p:nvSpPr>
        <p:spPr bwMode="auto">
          <a:xfrm>
            <a:off x="5002213" y="4724400"/>
            <a:ext cx="1157287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4609" name="Picture 44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4889500" y="4606925"/>
            <a:ext cx="79057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0" name="Picture 45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5334000" y="4964113"/>
            <a:ext cx="8445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1" name="Picture 34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5788025" y="5454650"/>
            <a:ext cx="9493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2" name="Line 57"/>
          <p:cNvSpPr>
            <a:spLocks noChangeShapeType="1"/>
          </p:cNvSpPr>
          <p:nvPr/>
        </p:nvSpPr>
        <p:spPr bwMode="auto">
          <a:xfrm flipV="1">
            <a:off x="5343525" y="5638800"/>
            <a:ext cx="223838" cy="16986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13" name="Line 58"/>
          <p:cNvSpPr>
            <a:spLocks noChangeShapeType="1"/>
          </p:cNvSpPr>
          <p:nvPr/>
        </p:nvSpPr>
        <p:spPr bwMode="auto">
          <a:xfrm flipV="1">
            <a:off x="6688138" y="5916613"/>
            <a:ext cx="15240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4614" name="Picture 31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6842125" y="5540375"/>
            <a:ext cx="9493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5" name="Line 59"/>
          <p:cNvSpPr>
            <a:spLocks noChangeShapeType="1"/>
          </p:cNvSpPr>
          <p:nvPr/>
        </p:nvSpPr>
        <p:spPr bwMode="auto">
          <a:xfrm>
            <a:off x="6069013" y="4365625"/>
            <a:ext cx="2952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4616" name="Picture 42" descr="Узлы_сеть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953" t="371" r="25000" b="75700"/>
          <a:stretch>
            <a:fillRect/>
          </a:stretch>
        </p:blipFill>
        <p:spPr bwMode="auto">
          <a:xfrm>
            <a:off x="6334125" y="4130675"/>
            <a:ext cx="11017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7" name="Line 61"/>
          <p:cNvSpPr>
            <a:spLocks noChangeShapeType="1"/>
          </p:cNvSpPr>
          <p:nvPr/>
        </p:nvSpPr>
        <p:spPr bwMode="auto">
          <a:xfrm flipH="1">
            <a:off x="7305675" y="4608513"/>
            <a:ext cx="25082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4618" name="Picture 35" descr="сеть схема Интер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14" t="84763" r="810" b="514"/>
          <a:stretch>
            <a:fillRect/>
          </a:stretch>
        </p:blipFill>
        <p:spPr bwMode="auto">
          <a:xfrm>
            <a:off x="7431088" y="4124325"/>
            <a:ext cx="6826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9" name="Line 62"/>
          <p:cNvSpPr>
            <a:spLocks noChangeShapeType="1"/>
          </p:cNvSpPr>
          <p:nvPr/>
        </p:nvSpPr>
        <p:spPr bwMode="auto">
          <a:xfrm>
            <a:off x="7888288" y="4589463"/>
            <a:ext cx="225425" cy="12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20" name="Line 63"/>
          <p:cNvSpPr>
            <a:spLocks noChangeShapeType="1"/>
          </p:cNvSpPr>
          <p:nvPr/>
        </p:nvSpPr>
        <p:spPr bwMode="auto">
          <a:xfrm>
            <a:off x="8355013" y="5164138"/>
            <a:ext cx="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621" name="Line 66"/>
          <p:cNvSpPr>
            <a:spLocks noChangeShapeType="1"/>
          </p:cNvSpPr>
          <p:nvPr/>
        </p:nvSpPr>
        <p:spPr bwMode="auto">
          <a:xfrm>
            <a:off x="0" y="717550"/>
            <a:ext cx="7477125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81"/>
          <p:cNvSpPr>
            <a:spLocks noChangeArrowheads="1"/>
          </p:cNvSpPr>
          <p:nvPr/>
        </p:nvSpPr>
        <p:spPr bwMode="auto">
          <a:xfrm>
            <a:off x="1492250" y="2284413"/>
            <a:ext cx="4622800" cy="2201862"/>
          </a:xfrm>
          <a:prstGeom prst="roundRect">
            <a:avLst>
              <a:gd name="adj" fmla="val 6042"/>
            </a:avLst>
          </a:prstGeom>
          <a:solidFill>
            <a:srgbClr val="E5F5FF">
              <a:alpha val="0"/>
            </a:srgbClr>
          </a:solidFill>
          <a:ln w="28575" algn="ctr">
            <a:solidFill>
              <a:srgbClr val="99CC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marL="358775">
              <a:lnSpc>
                <a:spcPct val="130000"/>
              </a:lnSpc>
            </a:pPr>
            <a:endParaRPr lang="ru-RU" sz="1300">
              <a:solidFill>
                <a:srgbClr val="002774"/>
              </a:solidFill>
              <a:latin typeface="Arial" charset="0"/>
            </a:endParaRPr>
          </a:p>
        </p:txBody>
      </p:sp>
      <p:pic>
        <p:nvPicPr>
          <p:cNvPr id="25603" name="Picture 68" descr="Клиент-Серве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6525" y="2255838"/>
            <a:ext cx="492601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929" name="Text Box 73"/>
          <p:cNvSpPr txBox="1">
            <a:spLocks noChangeArrowheads="1"/>
          </p:cNvSpPr>
          <p:nvPr/>
        </p:nvSpPr>
        <p:spPr bwMode="auto">
          <a:xfrm>
            <a:off x="1547813" y="3262313"/>
            <a:ext cx="6413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000" b="1" i="1">
                <a:solidFill>
                  <a:srgbClr val="A50021"/>
                </a:solidFill>
                <a:latin typeface="Century Gothic" pitchFamily="34" charset="0"/>
              </a:rPr>
              <a:t>Клиент</a:t>
            </a:r>
          </a:p>
        </p:txBody>
      </p:sp>
      <p:sp>
        <p:nvSpPr>
          <p:cNvPr id="121930" name="Text Box 74"/>
          <p:cNvSpPr txBox="1">
            <a:spLocks noChangeArrowheads="1"/>
          </p:cNvSpPr>
          <p:nvPr/>
        </p:nvSpPr>
        <p:spPr bwMode="auto">
          <a:xfrm>
            <a:off x="4984750" y="3384550"/>
            <a:ext cx="6413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000" b="1" i="1">
                <a:solidFill>
                  <a:srgbClr val="A50021"/>
                </a:solidFill>
                <a:latin typeface="Century Gothic" pitchFamily="34" charset="0"/>
              </a:rPr>
              <a:t>Сервер</a:t>
            </a:r>
          </a:p>
        </p:txBody>
      </p:sp>
      <p:sp>
        <p:nvSpPr>
          <p:cNvPr id="25606" name="Text Box 75"/>
          <p:cNvSpPr txBox="1">
            <a:spLocks noChangeArrowheads="1"/>
          </p:cNvSpPr>
          <p:nvPr/>
        </p:nvSpPr>
        <p:spPr bwMode="auto">
          <a:xfrm>
            <a:off x="3549650" y="4322763"/>
            <a:ext cx="6429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800" i="1">
                <a:solidFill>
                  <a:schemeClr val="tx2"/>
                </a:solidFill>
                <a:latin typeface="Century Gothic" pitchFamily="34" charset="0"/>
              </a:rPr>
              <a:t>Модем</a:t>
            </a:r>
            <a:endParaRPr lang="ru-RU" sz="900" i="1">
              <a:solidFill>
                <a:srgbClr val="4200B8"/>
              </a:solidFill>
              <a:latin typeface="Century Gothic" pitchFamily="34" charset="0"/>
            </a:endParaRPr>
          </a:p>
        </p:txBody>
      </p:sp>
      <p:sp>
        <p:nvSpPr>
          <p:cNvPr id="25607" name="Text Box 76"/>
          <p:cNvSpPr txBox="1">
            <a:spLocks noChangeArrowheads="1"/>
          </p:cNvSpPr>
          <p:nvPr/>
        </p:nvSpPr>
        <p:spPr bwMode="auto">
          <a:xfrm>
            <a:off x="3024188" y="2373313"/>
            <a:ext cx="64135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800" i="1">
                <a:solidFill>
                  <a:schemeClr val="tx2"/>
                </a:solidFill>
                <a:latin typeface="Century Gothic" pitchFamily="34" charset="0"/>
              </a:rPr>
              <a:t>Линия связи</a:t>
            </a:r>
            <a:endParaRPr lang="ru-RU" sz="900" i="1">
              <a:solidFill>
                <a:srgbClr val="4200B8"/>
              </a:solidFill>
              <a:latin typeface="Century Gothic" pitchFamily="34" charset="0"/>
            </a:endParaRPr>
          </a:p>
        </p:txBody>
      </p:sp>
      <p:sp>
        <p:nvSpPr>
          <p:cNvPr id="25608" name="AutoShape 64"/>
          <p:cNvSpPr>
            <a:spLocks noChangeArrowheads="1"/>
          </p:cNvSpPr>
          <p:nvPr/>
        </p:nvSpPr>
        <p:spPr bwMode="auto">
          <a:xfrm>
            <a:off x="7296150" y="0"/>
            <a:ext cx="1847850" cy="2120900"/>
          </a:xfrm>
          <a:prstGeom prst="roundRect">
            <a:avLst>
              <a:gd name="adj" fmla="val 11889"/>
            </a:avLst>
          </a:prstGeom>
          <a:solidFill>
            <a:srgbClr val="99CCFF">
              <a:alpha val="39999"/>
            </a:srgbClr>
          </a:solidFill>
          <a:ln w="28575" algn="ctr">
            <a:solidFill>
              <a:srgbClr val="0099CC"/>
            </a:solidFill>
            <a:round/>
            <a:headEnd/>
            <a:tailEnd/>
          </a:ln>
        </p:spPr>
        <p:txBody>
          <a:bodyPr lIns="54000" tIns="10800" rIns="54000" anchor="ctr"/>
          <a:lstStyle/>
          <a:p>
            <a:pPr marL="179388" indent="-179388">
              <a:lnSpc>
                <a:spcPct val="130000"/>
              </a:lnSpc>
            </a:pPr>
            <a:endParaRPr lang="ru-RU" sz="1300">
              <a:solidFill>
                <a:srgbClr val="002774"/>
              </a:solidFill>
              <a:latin typeface="Arial" charset="0"/>
            </a:endParaRPr>
          </a:p>
        </p:txBody>
      </p:sp>
      <p:sp>
        <p:nvSpPr>
          <p:cNvPr id="121863" name="WordArt 7"/>
          <p:cNvSpPr>
            <a:spLocks noChangeArrowheads="1" noChangeShapeType="1" noTextEdit="1"/>
          </p:cNvSpPr>
          <p:nvPr/>
        </p:nvSpPr>
        <p:spPr bwMode="auto">
          <a:xfrm>
            <a:off x="381000" y="247650"/>
            <a:ext cx="6662738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Технология "клиент-сервер"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 rot="16200000" flipV="1">
            <a:off x="-3425825" y="3387725"/>
            <a:ext cx="6837363" cy="61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wrap="none"/>
          <a:lstStyle/>
          <a:p>
            <a:pPr marL="180975">
              <a:lnSpc>
                <a:spcPct val="110000"/>
              </a:lnSpc>
              <a:spcBef>
                <a:spcPct val="50000"/>
              </a:spcBef>
            </a:pPr>
            <a:endParaRPr lang="ru-RU" sz="14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5611" name="Picture 27" descr="3 П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96" t="14703" r="5969" b="46989"/>
          <a:stretch>
            <a:fillRect/>
          </a:stretch>
        </p:blipFill>
        <p:spPr bwMode="auto">
          <a:xfrm>
            <a:off x="7510463" y="1149350"/>
            <a:ext cx="1417637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Line 57"/>
          <p:cNvSpPr>
            <a:spLocks noChangeShapeType="1"/>
          </p:cNvSpPr>
          <p:nvPr/>
        </p:nvSpPr>
        <p:spPr bwMode="auto">
          <a:xfrm>
            <a:off x="0" y="757238"/>
            <a:ext cx="7477125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21882" name="AutoShape 26"/>
          <p:cNvSpPr>
            <a:spLocks noChangeArrowheads="1"/>
          </p:cNvSpPr>
          <p:nvPr/>
        </p:nvSpPr>
        <p:spPr bwMode="auto">
          <a:xfrm>
            <a:off x="7207250" y="493713"/>
            <a:ext cx="1211263" cy="482600"/>
          </a:xfrm>
          <a:prstGeom prst="wedgeRectCallout">
            <a:avLst>
              <a:gd name="adj1" fmla="val 64023"/>
              <a:gd name="adj2" fmla="val -56250"/>
            </a:avLst>
          </a:prstGeom>
          <a:solidFill>
            <a:srgbClr val="A50021">
              <a:alpha val="94116"/>
            </a:srgbClr>
          </a:solidFill>
          <a:ln w="28575" algn="ctr">
            <a:solidFill>
              <a:srgbClr val="FFCC66"/>
            </a:solidFill>
            <a:miter lim="800000"/>
            <a:headEnd/>
            <a:tailEnd/>
          </a:ln>
        </p:spPr>
        <p:txBody>
          <a:bodyPr lIns="72000" tIns="0" rIns="0" bIns="0"/>
          <a:lstStyle/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ru-RU" sz="1000" b="1" i="1">
                <a:solidFill>
                  <a:schemeClr val="bg1"/>
                </a:solidFill>
                <a:latin typeface="Arial" charset="0"/>
              </a:rPr>
              <a:t>Просите – и дано будет вам</a:t>
            </a:r>
          </a:p>
        </p:txBody>
      </p:sp>
      <p:sp>
        <p:nvSpPr>
          <p:cNvPr id="25614" name="Text Box 56"/>
          <p:cNvSpPr txBox="1">
            <a:spLocks noChangeArrowheads="1"/>
          </p:cNvSpPr>
          <p:nvPr/>
        </p:nvSpPr>
        <p:spPr bwMode="auto">
          <a:xfrm>
            <a:off x="300038" y="882650"/>
            <a:ext cx="715327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Допустим Вы – пользователь, входите в сеть. Программа на Вашем  ПК –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клиентская 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– подключается к серверу и посылает ему </a:t>
            </a:r>
            <a:r>
              <a:rPr lang="ru-RU" sz="1300">
                <a:solidFill>
                  <a:srgbClr val="FF6600"/>
                </a:solidFill>
                <a:latin typeface="Arial" charset="0"/>
              </a:rPr>
              <a:t>запрос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 на получение информации. </a:t>
            </a:r>
            <a:br>
              <a:rPr lang="ru-RU" sz="1300">
                <a:solidFill>
                  <a:schemeClr val="tx2"/>
                </a:solidFill>
                <a:latin typeface="Arial" charset="0"/>
              </a:rPr>
            </a:br>
            <a:r>
              <a:rPr lang="ru-RU" sz="1300">
                <a:solidFill>
                  <a:schemeClr val="tx2"/>
                </a:solidFill>
                <a:latin typeface="Arial" charset="0"/>
              </a:rPr>
              <a:t>В свою очередь,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программа на сервере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 вышлет её и будет ожидать </a:t>
            </a:r>
            <a:br>
              <a:rPr lang="ru-RU" sz="1300">
                <a:solidFill>
                  <a:schemeClr val="tx2"/>
                </a:solidFill>
                <a:latin typeface="Arial" charset="0"/>
              </a:rPr>
            </a:br>
            <a:r>
              <a:rPr lang="ru-RU" sz="1300">
                <a:solidFill>
                  <a:schemeClr val="tx2"/>
                </a:solidFill>
                <a:latin typeface="Arial" charset="0"/>
              </a:rPr>
              <a:t>следующего запроса.  То есть </a:t>
            </a:r>
            <a:endParaRPr lang="ru-RU" sz="5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Ваш ПК выступает </a:t>
            </a:r>
            <a:r>
              <a:rPr lang="ru-RU" sz="1300">
                <a:solidFill>
                  <a:srgbClr val="CC0000"/>
                </a:solidFill>
                <a:latin typeface="Arial" charset="0"/>
              </a:rPr>
              <a:t>клиентом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, запрашивающим нужную Вам информацию на сервере.</a:t>
            </a:r>
          </a:p>
        </p:txBody>
      </p:sp>
      <p:sp>
        <p:nvSpPr>
          <p:cNvPr id="25615" name="Text Box 62"/>
          <p:cNvSpPr txBox="1">
            <a:spLocks noChangeArrowheads="1"/>
          </p:cNvSpPr>
          <p:nvPr/>
        </p:nvSpPr>
        <p:spPr bwMode="auto">
          <a:xfrm>
            <a:off x="6489700" y="2825750"/>
            <a:ext cx="2447925" cy="1520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>
                <a:solidFill>
                  <a:schemeClr val="tx2"/>
                </a:solidFill>
                <a:latin typeface="Arial" charset="0"/>
              </a:rPr>
              <a:t>Компьютер-сервер и компьютер-клиент могут </a:t>
            </a:r>
            <a:r>
              <a:rPr lang="ru-RU" sz="1200" i="1">
                <a:solidFill>
                  <a:schemeClr val="tx2"/>
                </a:solidFill>
                <a:latin typeface="Arial" charset="0"/>
              </a:rPr>
              <a:t>меняться ролями</a:t>
            </a:r>
            <a:r>
              <a:rPr lang="ru-RU" sz="1200">
                <a:solidFill>
                  <a:schemeClr val="tx2"/>
                </a:solidFill>
                <a:latin typeface="Arial" charset="0"/>
              </a:rPr>
              <a:t>. </a:t>
            </a:r>
            <a:br>
              <a:rPr lang="ru-RU" sz="1200">
                <a:solidFill>
                  <a:schemeClr val="tx2"/>
                </a:solidFill>
                <a:latin typeface="Arial" charset="0"/>
              </a:rPr>
            </a:br>
            <a:r>
              <a:rPr lang="ru-RU" sz="1200">
                <a:solidFill>
                  <a:schemeClr val="tx2"/>
                </a:solidFill>
                <a:latin typeface="Arial" charset="0"/>
              </a:rPr>
              <a:t>Любой компьютер может быть и клиентом, и сервером для разных услуг.</a:t>
            </a:r>
          </a:p>
        </p:txBody>
      </p:sp>
      <p:sp>
        <p:nvSpPr>
          <p:cNvPr id="25616" name="Text Box 66"/>
          <p:cNvSpPr txBox="1">
            <a:spLocks noChangeArrowheads="1"/>
          </p:cNvSpPr>
          <p:nvPr/>
        </p:nvSpPr>
        <p:spPr bwMode="auto">
          <a:xfrm>
            <a:off x="7451725" y="1901825"/>
            <a:ext cx="6096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800" b="1">
                <a:solidFill>
                  <a:schemeClr val="tx2"/>
                </a:solidFill>
                <a:latin typeface="Verdana" pitchFamily="34" charset="0"/>
              </a:rPr>
              <a:t>Клиенты</a:t>
            </a:r>
            <a:endParaRPr lang="ru-RU" sz="900" b="1">
              <a:solidFill>
                <a:schemeClr val="tx2"/>
              </a:solidFill>
              <a:latin typeface="Verdana" pitchFamily="34" charset="0"/>
            </a:endParaRPr>
          </a:p>
        </p:txBody>
      </p:sp>
      <p:grpSp>
        <p:nvGrpSpPr>
          <p:cNvPr id="25617" name="Group 83"/>
          <p:cNvGrpSpPr>
            <a:grpSpLocks/>
          </p:cNvGrpSpPr>
          <p:nvPr/>
        </p:nvGrpSpPr>
        <p:grpSpPr bwMode="auto">
          <a:xfrm>
            <a:off x="5654675" y="4521200"/>
            <a:ext cx="3602038" cy="2298700"/>
            <a:chOff x="3562" y="2872"/>
            <a:chExt cx="2269" cy="1448"/>
          </a:xfrm>
        </p:grpSpPr>
        <p:pic>
          <p:nvPicPr>
            <p:cNvPr id="25622" name="Picture 29" descr="ЛВС_сет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49" r="6995" b="-10309"/>
            <a:stretch>
              <a:fillRect/>
            </a:stretch>
          </p:blipFill>
          <p:spPr bwMode="auto">
            <a:xfrm>
              <a:off x="3562" y="3175"/>
              <a:ext cx="2198" cy="1145"/>
            </a:xfrm>
            <a:prstGeom prst="rect">
              <a:avLst/>
            </a:prstGeom>
            <a:noFill/>
            <a:ln w="9525">
              <a:solidFill>
                <a:srgbClr val="7E9EDE"/>
              </a:solidFill>
              <a:miter lim="800000"/>
              <a:headEnd/>
              <a:tailEnd/>
            </a:ln>
          </p:spPr>
        </p:pic>
        <p:sp>
          <p:nvSpPr>
            <p:cNvPr id="25623" name="Text Box 30"/>
            <p:cNvSpPr txBox="1">
              <a:spLocks noChangeArrowheads="1"/>
            </p:cNvSpPr>
            <p:nvPr/>
          </p:nvSpPr>
          <p:spPr bwMode="auto">
            <a:xfrm>
              <a:off x="3624" y="3571"/>
              <a:ext cx="39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endParaRPr lang="ru-RU" sz="900" i="1">
                <a:solidFill>
                  <a:srgbClr val="4200B8"/>
                </a:solidFill>
                <a:latin typeface="Century Gothic" pitchFamily="34" charset="0"/>
              </a:endParaRPr>
            </a:p>
          </p:txBody>
        </p:sp>
        <p:sp>
          <p:nvSpPr>
            <p:cNvPr id="25624" name="Text Box 31"/>
            <p:cNvSpPr txBox="1">
              <a:spLocks noChangeArrowheads="1"/>
            </p:cNvSpPr>
            <p:nvPr/>
          </p:nvSpPr>
          <p:spPr bwMode="auto">
            <a:xfrm>
              <a:off x="3594" y="4152"/>
              <a:ext cx="39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ru-RU" sz="800" i="1">
                  <a:solidFill>
                    <a:schemeClr val="tx2"/>
                  </a:solidFill>
                  <a:latin typeface="Century Gothic" pitchFamily="34" charset="0"/>
                </a:rPr>
                <a:t>Клиент</a:t>
              </a:r>
              <a:endParaRPr lang="ru-RU" sz="900" i="1">
                <a:solidFill>
                  <a:srgbClr val="4200B8"/>
                </a:solidFill>
                <a:latin typeface="Century Gothic" pitchFamily="34" charset="0"/>
              </a:endParaRPr>
            </a:p>
          </p:txBody>
        </p:sp>
        <p:sp>
          <p:nvSpPr>
            <p:cNvPr id="25625" name="Text Box 32"/>
            <p:cNvSpPr txBox="1">
              <a:spLocks noChangeArrowheads="1"/>
            </p:cNvSpPr>
            <p:nvPr/>
          </p:nvSpPr>
          <p:spPr bwMode="auto">
            <a:xfrm>
              <a:off x="5111" y="3565"/>
              <a:ext cx="492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ru-RU" sz="800" b="1" i="1">
                  <a:solidFill>
                    <a:srgbClr val="FF6600"/>
                  </a:solidFill>
                  <a:latin typeface="Century Gothic" pitchFamily="34" charset="0"/>
                </a:rPr>
                <a:t>Сервер</a:t>
              </a:r>
              <a:endParaRPr lang="ru-RU" sz="900" b="1" i="1">
                <a:solidFill>
                  <a:srgbClr val="FF6600"/>
                </a:solidFill>
                <a:latin typeface="Century Gothic" pitchFamily="34" charset="0"/>
              </a:endParaRPr>
            </a:p>
          </p:txBody>
        </p:sp>
        <p:sp>
          <p:nvSpPr>
            <p:cNvPr id="25626" name="Line 33"/>
            <p:cNvSpPr>
              <a:spLocks noChangeShapeType="1"/>
            </p:cNvSpPr>
            <p:nvPr/>
          </p:nvSpPr>
          <p:spPr bwMode="auto">
            <a:xfrm>
              <a:off x="3954" y="3488"/>
              <a:ext cx="249" cy="0"/>
            </a:xfrm>
            <a:prstGeom prst="line">
              <a:avLst/>
            </a:prstGeom>
            <a:noFill/>
            <a:ln w="9525">
              <a:solidFill>
                <a:srgbClr val="A3BAE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27" name="Line 34"/>
            <p:cNvSpPr>
              <a:spLocks noChangeShapeType="1"/>
            </p:cNvSpPr>
            <p:nvPr/>
          </p:nvSpPr>
          <p:spPr bwMode="auto">
            <a:xfrm>
              <a:off x="4920" y="3466"/>
              <a:ext cx="311" cy="0"/>
            </a:xfrm>
            <a:prstGeom prst="line">
              <a:avLst/>
            </a:prstGeom>
            <a:noFill/>
            <a:ln w="9525">
              <a:solidFill>
                <a:srgbClr val="A3BAE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28" name="Line 35"/>
            <p:cNvSpPr>
              <a:spLocks noChangeShapeType="1"/>
            </p:cNvSpPr>
            <p:nvPr/>
          </p:nvSpPr>
          <p:spPr bwMode="auto">
            <a:xfrm>
              <a:off x="3711" y="3742"/>
              <a:ext cx="780" cy="0"/>
            </a:xfrm>
            <a:prstGeom prst="line">
              <a:avLst/>
            </a:prstGeom>
            <a:noFill/>
            <a:ln w="9525">
              <a:solidFill>
                <a:srgbClr val="A3BAE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29" name="Line 36"/>
            <p:cNvSpPr>
              <a:spLocks noChangeShapeType="1"/>
            </p:cNvSpPr>
            <p:nvPr/>
          </p:nvSpPr>
          <p:spPr bwMode="auto">
            <a:xfrm>
              <a:off x="4152" y="3821"/>
              <a:ext cx="373" cy="0"/>
            </a:xfrm>
            <a:prstGeom prst="line">
              <a:avLst/>
            </a:prstGeom>
            <a:noFill/>
            <a:ln w="9525">
              <a:solidFill>
                <a:srgbClr val="A3BAE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30" name="Line 37"/>
            <p:cNvSpPr>
              <a:spLocks noChangeShapeType="1"/>
            </p:cNvSpPr>
            <p:nvPr/>
          </p:nvSpPr>
          <p:spPr bwMode="auto">
            <a:xfrm>
              <a:off x="4603" y="3815"/>
              <a:ext cx="577" cy="0"/>
            </a:xfrm>
            <a:prstGeom prst="line">
              <a:avLst/>
            </a:prstGeom>
            <a:noFill/>
            <a:ln w="9525">
              <a:solidFill>
                <a:srgbClr val="A3BAE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31" name="Line 38"/>
            <p:cNvSpPr>
              <a:spLocks noChangeShapeType="1"/>
            </p:cNvSpPr>
            <p:nvPr/>
          </p:nvSpPr>
          <p:spPr bwMode="auto">
            <a:xfrm>
              <a:off x="4631" y="3742"/>
              <a:ext cx="977" cy="0"/>
            </a:xfrm>
            <a:prstGeom prst="line">
              <a:avLst/>
            </a:prstGeom>
            <a:noFill/>
            <a:ln w="9525">
              <a:solidFill>
                <a:srgbClr val="A3BAE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32" name="Line 39"/>
            <p:cNvSpPr>
              <a:spLocks noChangeShapeType="1"/>
            </p:cNvSpPr>
            <p:nvPr/>
          </p:nvSpPr>
          <p:spPr bwMode="auto">
            <a:xfrm>
              <a:off x="4665" y="3708"/>
              <a:ext cx="881" cy="0"/>
            </a:xfrm>
            <a:prstGeom prst="line">
              <a:avLst/>
            </a:prstGeom>
            <a:noFill/>
            <a:ln w="9525">
              <a:solidFill>
                <a:srgbClr val="A3BAE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33" name="Line 40"/>
            <p:cNvSpPr>
              <a:spLocks noChangeShapeType="1"/>
            </p:cNvSpPr>
            <p:nvPr/>
          </p:nvSpPr>
          <p:spPr bwMode="auto">
            <a:xfrm flipV="1">
              <a:off x="4570" y="3537"/>
              <a:ext cx="0" cy="418"/>
            </a:xfrm>
            <a:prstGeom prst="line">
              <a:avLst/>
            </a:prstGeom>
            <a:noFill/>
            <a:ln w="9525">
              <a:solidFill>
                <a:srgbClr val="7E9EDE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34" name="Line 41"/>
            <p:cNvSpPr>
              <a:spLocks noChangeShapeType="1"/>
            </p:cNvSpPr>
            <p:nvPr/>
          </p:nvSpPr>
          <p:spPr bwMode="auto">
            <a:xfrm flipV="1">
              <a:off x="4536" y="3554"/>
              <a:ext cx="0" cy="265"/>
            </a:xfrm>
            <a:prstGeom prst="line">
              <a:avLst/>
            </a:prstGeom>
            <a:noFill/>
            <a:ln w="9525">
              <a:solidFill>
                <a:srgbClr val="A3BAE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35" name="Line 42"/>
            <p:cNvSpPr>
              <a:spLocks noChangeShapeType="1"/>
            </p:cNvSpPr>
            <p:nvPr/>
          </p:nvSpPr>
          <p:spPr bwMode="auto">
            <a:xfrm flipV="1">
              <a:off x="4604" y="3531"/>
              <a:ext cx="0" cy="282"/>
            </a:xfrm>
            <a:prstGeom prst="line">
              <a:avLst/>
            </a:prstGeom>
            <a:noFill/>
            <a:ln w="9525">
              <a:solidFill>
                <a:srgbClr val="A3BAE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36" name="Line 43"/>
            <p:cNvSpPr>
              <a:spLocks noChangeShapeType="1"/>
            </p:cNvSpPr>
            <p:nvPr/>
          </p:nvSpPr>
          <p:spPr bwMode="auto">
            <a:xfrm flipV="1">
              <a:off x="4660" y="3548"/>
              <a:ext cx="0" cy="164"/>
            </a:xfrm>
            <a:prstGeom prst="line">
              <a:avLst/>
            </a:prstGeom>
            <a:noFill/>
            <a:ln w="9525">
              <a:solidFill>
                <a:srgbClr val="7E9EDE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37" name="Line 44"/>
            <p:cNvSpPr>
              <a:spLocks noChangeShapeType="1"/>
            </p:cNvSpPr>
            <p:nvPr/>
          </p:nvSpPr>
          <p:spPr bwMode="auto">
            <a:xfrm flipV="1">
              <a:off x="4496" y="3548"/>
              <a:ext cx="0" cy="198"/>
            </a:xfrm>
            <a:prstGeom prst="line">
              <a:avLst/>
            </a:prstGeom>
            <a:noFill/>
            <a:ln w="9525">
              <a:solidFill>
                <a:srgbClr val="A3BAE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38" name="Line 45"/>
            <p:cNvSpPr>
              <a:spLocks noChangeShapeType="1"/>
            </p:cNvSpPr>
            <p:nvPr/>
          </p:nvSpPr>
          <p:spPr bwMode="auto">
            <a:xfrm flipV="1">
              <a:off x="3706" y="3747"/>
              <a:ext cx="0" cy="198"/>
            </a:xfrm>
            <a:prstGeom prst="line">
              <a:avLst/>
            </a:prstGeom>
            <a:noFill/>
            <a:ln w="9525">
              <a:solidFill>
                <a:srgbClr val="7E9EDE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39" name="Line 46"/>
            <p:cNvSpPr>
              <a:spLocks noChangeShapeType="1"/>
            </p:cNvSpPr>
            <p:nvPr/>
          </p:nvSpPr>
          <p:spPr bwMode="auto">
            <a:xfrm flipV="1">
              <a:off x="4151" y="3824"/>
              <a:ext cx="0" cy="136"/>
            </a:xfrm>
            <a:prstGeom prst="line">
              <a:avLst/>
            </a:prstGeom>
            <a:noFill/>
            <a:ln w="9525">
              <a:solidFill>
                <a:srgbClr val="A3BAE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40" name="Line 47"/>
            <p:cNvSpPr>
              <a:spLocks noChangeShapeType="1"/>
            </p:cNvSpPr>
            <p:nvPr/>
          </p:nvSpPr>
          <p:spPr bwMode="auto">
            <a:xfrm flipV="1">
              <a:off x="5190" y="3819"/>
              <a:ext cx="0" cy="152"/>
            </a:xfrm>
            <a:prstGeom prst="line">
              <a:avLst/>
            </a:prstGeom>
            <a:noFill/>
            <a:ln w="9525">
              <a:solidFill>
                <a:srgbClr val="A3BAE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41" name="Line 48"/>
            <p:cNvSpPr>
              <a:spLocks noChangeShapeType="1"/>
            </p:cNvSpPr>
            <p:nvPr/>
          </p:nvSpPr>
          <p:spPr bwMode="auto">
            <a:xfrm flipV="1">
              <a:off x="5609" y="3748"/>
              <a:ext cx="0" cy="209"/>
            </a:xfrm>
            <a:prstGeom prst="line">
              <a:avLst/>
            </a:prstGeom>
            <a:noFill/>
            <a:ln w="9525">
              <a:solidFill>
                <a:srgbClr val="A3BAE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42" name="Line 49"/>
            <p:cNvSpPr>
              <a:spLocks noChangeShapeType="1"/>
            </p:cNvSpPr>
            <p:nvPr/>
          </p:nvSpPr>
          <p:spPr bwMode="auto">
            <a:xfrm flipV="1">
              <a:off x="4632" y="3532"/>
              <a:ext cx="0" cy="214"/>
            </a:xfrm>
            <a:prstGeom prst="line">
              <a:avLst/>
            </a:prstGeom>
            <a:noFill/>
            <a:ln w="9525">
              <a:solidFill>
                <a:srgbClr val="A3BAE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43" name="Line 50"/>
            <p:cNvSpPr>
              <a:spLocks noChangeShapeType="1"/>
            </p:cNvSpPr>
            <p:nvPr/>
          </p:nvSpPr>
          <p:spPr bwMode="auto">
            <a:xfrm flipV="1">
              <a:off x="4576" y="3238"/>
              <a:ext cx="0" cy="153"/>
            </a:xfrm>
            <a:prstGeom prst="line">
              <a:avLst/>
            </a:prstGeom>
            <a:noFill/>
            <a:ln w="9525">
              <a:solidFill>
                <a:srgbClr val="7E9EDE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pic>
          <p:nvPicPr>
            <p:cNvPr id="25644" name="Picture 51" descr="cервер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35" y="2872"/>
              <a:ext cx="25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5" name="Text Box 52"/>
            <p:cNvSpPr txBox="1">
              <a:spLocks noChangeArrowheads="1"/>
            </p:cNvSpPr>
            <p:nvPr/>
          </p:nvSpPr>
          <p:spPr bwMode="auto">
            <a:xfrm>
              <a:off x="4244" y="3248"/>
              <a:ext cx="633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ru-RU" sz="800" b="1" i="1">
                  <a:solidFill>
                    <a:srgbClr val="FF6600"/>
                  </a:solidFill>
                  <a:latin typeface="Century Gothic" pitchFamily="34" charset="0"/>
                </a:rPr>
                <a:t>Сервер</a:t>
              </a:r>
              <a:endParaRPr lang="ru-RU" sz="900" b="1" i="1">
                <a:solidFill>
                  <a:srgbClr val="FF6600"/>
                </a:solidFill>
                <a:latin typeface="Century Gothic" pitchFamily="34" charset="0"/>
              </a:endParaRPr>
            </a:p>
          </p:txBody>
        </p:sp>
        <p:sp>
          <p:nvSpPr>
            <p:cNvPr id="25646" name="Text Box 69"/>
            <p:cNvSpPr txBox="1">
              <a:spLocks noChangeArrowheads="1"/>
            </p:cNvSpPr>
            <p:nvPr/>
          </p:nvSpPr>
          <p:spPr bwMode="auto">
            <a:xfrm>
              <a:off x="4034" y="4164"/>
              <a:ext cx="39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ru-RU" sz="800" i="1">
                  <a:solidFill>
                    <a:schemeClr val="tx2"/>
                  </a:solidFill>
                  <a:latin typeface="Century Gothic" pitchFamily="34" charset="0"/>
                </a:rPr>
                <a:t>Клиент</a:t>
              </a:r>
              <a:endParaRPr lang="ru-RU" sz="900" i="1">
                <a:solidFill>
                  <a:srgbClr val="4200B8"/>
                </a:solidFill>
                <a:latin typeface="Century Gothic" pitchFamily="34" charset="0"/>
              </a:endParaRPr>
            </a:p>
          </p:txBody>
        </p:sp>
        <p:sp>
          <p:nvSpPr>
            <p:cNvPr id="25647" name="Text Box 70"/>
            <p:cNvSpPr txBox="1">
              <a:spLocks noChangeArrowheads="1"/>
            </p:cNvSpPr>
            <p:nvPr/>
          </p:nvSpPr>
          <p:spPr bwMode="auto">
            <a:xfrm>
              <a:off x="4513" y="4164"/>
              <a:ext cx="39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ru-RU" sz="800" i="1">
                  <a:solidFill>
                    <a:schemeClr val="tx2"/>
                  </a:solidFill>
                  <a:latin typeface="Century Gothic" pitchFamily="34" charset="0"/>
                </a:rPr>
                <a:t>Клиент</a:t>
              </a:r>
              <a:endParaRPr lang="ru-RU" sz="900" i="1">
                <a:solidFill>
                  <a:srgbClr val="4200B8"/>
                </a:solidFill>
                <a:latin typeface="Century Gothic" pitchFamily="34" charset="0"/>
              </a:endParaRPr>
            </a:p>
          </p:txBody>
        </p:sp>
        <p:sp>
          <p:nvSpPr>
            <p:cNvPr id="25648" name="Text Box 71"/>
            <p:cNvSpPr txBox="1">
              <a:spLocks noChangeArrowheads="1"/>
            </p:cNvSpPr>
            <p:nvPr/>
          </p:nvSpPr>
          <p:spPr bwMode="auto">
            <a:xfrm>
              <a:off x="5043" y="4175"/>
              <a:ext cx="39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ru-RU" sz="800" i="1">
                  <a:solidFill>
                    <a:schemeClr val="tx2"/>
                  </a:solidFill>
                  <a:latin typeface="Century Gothic" pitchFamily="34" charset="0"/>
                </a:rPr>
                <a:t>Клиент</a:t>
              </a:r>
              <a:endParaRPr lang="ru-RU" sz="900" i="1">
                <a:solidFill>
                  <a:srgbClr val="4200B8"/>
                </a:solidFill>
                <a:latin typeface="Century Gothic" pitchFamily="34" charset="0"/>
              </a:endParaRPr>
            </a:p>
          </p:txBody>
        </p:sp>
        <p:sp>
          <p:nvSpPr>
            <p:cNvPr id="25649" name="Text Box 72"/>
            <p:cNvSpPr txBox="1">
              <a:spLocks noChangeArrowheads="1"/>
            </p:cNvSpPr>
            <p:nvPr/>
          </p:nvSpPr>
          <p:spPr bwMode="auto">
            <a:xfrm>
              <a:off x="5441" y="4176"/>
              <a:ext cx="39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ru-RU" sz="800" i="1">
                  <a:solidFill>
                    <a:schemeClr val="tx2"/>
                  </a:solidFill>
                  <a:latin typeface="Century Gothic" pitchFamily="34" charset="0"/>
                </a:rPr>
                <a:t>Клиент</a:t>
              </a:r>
              <a:endParaRPr lang="ru-RU" sz="900" i="1">
                <a:solidFill>
                  <a:srgbClr val="4200B8"/>
                </a:solidFill>
                <a:latin typeface="Century Gothic" pitchFamily="34" charset="0"/>
              </a:endParaRPr>
            </a:p>
          </p:txBody>
        </p:sp>
      </p:grpSp>
      <p:sp>
        <p:nvSpPr>
          <p:cNvPr id="121935" name="AutoShape 79"/>
          <p:cNvSpPr>
            <a:spLocks noChangeArrowheads="1"/>
          </p:cNvSpPr>
          <p:nvPr/>
        </p:nvSpPr>
        <p:spPr bwMode="auto">
          <a:xfrm>
            <a:off x="131763" y="4738688"/>
            <a:ext cx="5372100" cy="1541462"/>
          </a:xfrm>
          <a:prstGeom prst="roundRect">
            <a:avLst>
              <a:gd name="adj" fmla="val 11491"/>
            </a:avLst>
          </a:prstGeom>
          <a:solidFill>
            <a:srgbClr val="FFCC00">
              <a:alpha val="21001"/>
            </a:srgbClr>
          </a:solidFill>
          <a:ln w="57150" algn="ctr">
            <a:solidFill>
              <a:srgbClr val="FFCC66"/>
            </a:solidFill>
            <a:round/>
            <a:headEnd/>
            <a:tailEnd/>
          </a:ln>
          <a:effectLst/>
        </p:spPr>
        <p:txBody>
          <a:bodyPr lIns="54000" tIns="0" rIns="54000" bIns="0" anchor="ctr"/>
          <a:lstStyle/>
          <a:p>
            <a:pPr>
              <a:lnSpc>
                <a:spcPct val="120000"/>
              </a:lnSpc>
              <a:defRPr/>
            </a:pPr>
            <a:r>
              <a:rPr lang="ru-RU" sz="1300">
                <a:solidFill>
                  <a:schemeClr val="tx2"/>
                </a:solidFill>
                <a:latin typeface="Arial" charset="0"/>
              </a:rPr>
              <a:t>Клиент-сервер – это</a:t>
            </a:r>
            <a:r>
              <a:rPr lang="ru-RU">
                <a:solidFill>
                  <a:schemeClr val="tx2"/>
                </a:solidFill>
              </a:rPr>
              <a:t> </a:t>
            </a:r>
            <a:r>
              <a:rPr lang="ru-RU" sz="13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модель взаимодействия процессов</a:t>
            </a:r>
            <a:r>
              <a:rPr lang="ru-RU">
                <a:solidFill>
                  <a:schemeClr val="tx2"/>
                </a:solidFill>
              </a:rPr>
              <a:t>  </a:t>
            </a:r>
            <a:br>
              <a:rPr lang="ru-RU">
                <a:solidFill>
                  <a:schemeClr val="tx2"/>
                </a:solidFill>
              </a:rPr>
            </a:br>
            <a:r>
              <a:rPr lang="ru-RU" sz="1300">
                <a:solidFill>
                  <a:schemeClr val="tx2"/>
                </a:solidFill>
                <a:latin typeface="Arial" charset="0"/>
              </a:rPr>
              <a:t>в сети. </a:t>
            </a:r>
            <a:br>
              <a:rPr lang="ru-RU" sz="1300">
                <a:solidFill>
                  <a:schemeClr val="tx2"/>
                </a:solidFill>
                <a:latin typeface="Arial" charset="0"/>
              </a:rPr>
            </a:br>
            <a:r>
              <a:rPr lang="ru-RU" sz="1300">
                <a:solidFill>
                  <a:schemeClr val="tx2"/>
                </a:solidFill>
                <a:latin typeface="Arial" charset="0"/>
              </a:rPr>
              <a:t>Суть:  один процесс (</a:t>
            </a:r>
            <a:r>
              <a:rPr lang="ru-RU" sz="1400" i="1">
                <a:solidFill>
                  <a:schemeClr val="tx2"/>
                </a:solidFill>
              </a:rPr>
              <a:t>клиент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) делает запрос,  другой процесс (</a:t>
            </a:r>
            <a:r>
              <a:rPr lang="ru-RU" sz="1400" i="1">
                <a:solidFill>
                  <a:schemeClr val="tx2"/>
                </a:solidFill>
              </a:rPr>
              <a:t>сервер</a:t>
            </a:r>
            <a:r>
              <a:rPr lang="ru-RU" sz="1300">
                <a:solidFill>
                  <a:schemeClr val="tx2"/>
                </a:solidFill>
                <a:latin typeface="Arial" charset="0"/>
              </a:rPr>
              <a:t>) обрабатывает запрос и  возвращает ответ или  предо-ставляет услугу  (в виде каких-либо данных, вычислений и т.п.)</a:t>
            </a:r>
          </a:p>
        </p:txBody>
      </p:sp>
      <p:cxnSp>
        <p:nvCxnSpPr>
          <p:cNvPr id="25619" name="AutoShape 85"/>
          <p:cNvCxnSpPr>
            <a:cxnSpLocks noChangeShapeType="1"/>
          </p:cNvCxnSpPr>
          <p:nvPr/>
        </p:nvCxnSpPr>
        <p:spPr bwMode="auto">
          <a:xfrm flipH="1" flipV="1">
            <a:off x="8693150" y="682625"/>
            <a:ext cx="165100" cy="887413"/>
          </a:xfrm>
          <a:prstGeom prst="curvedConnector4">
            <a:avLst>
              <a:gd name="adj1" fmla="val -300963"/>
              <a:gd name="adj2" fmla="val 82292"/>
            </a:avLst>
          </a:prstGeom>
          <a:noFill/>
          <a:ln w="19050">
            <a:solidFill>
              <a:srgbClr val="91B26A"/>
            </a:solidFill>
            <a:round/>
            <a:headEnd/>
            <a:tailEnd/>
          </a:ln>
        </p:spPr>
      </p:cxnSp>
      <p:pic>
        <p:nvPicPr>
          <p:cNvPr id="25620" name="Picture 53" descr="cервер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0000"/>
          </a:blip>
          <a:srcRect/>
          <a:stretch>
            <a:fillRect/>
          </a:stretch>
        </p:blipFill>
        <p:spPr bwMode="auto">
          <a:xfrm>
            <a:off x="8558213" y="242888"/>
            <a:ext cx="409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1" name="Text Box 54"/>
          <p:cNvSpPr txBox="1">
            <a:spLocks noChangeArrowheads="1"/>
          </p:cNvSpPr>
          <p:nvPr/>
        </p:nvSpPr>
        <p:spPr bwMode="auto">
          <a:xfrm>
            <a:off x="8415338" y="873125"/>
            <a:ext cx="700087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800" b="1">
                <a:solidFill>
                  <a:schemeClr val="tx2"/>
                </a:solidFill>
                <a:latin typeface="Verdana" pitchFamily="34" charset="0"/>
              </a:rPr>
              <a:t>Сервер</a:t>
            </a:r>
            <a:endParaRPr lang="ru-RU" sz="900" b="1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7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121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121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121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00"/>
                            </p:stCondLst>
                            <p:childTnLst>
                              <p:par>
                                <p:cTn id="15" presetID="35" presetClass="emph" presetSubtype="0" repeatCount="2000" fill="hold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121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" presetID="3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1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2"/>
          <p:cNvSpPr>
            <a:spLocks noChangeArrowheads="1"/>
          </p:cNvSpPr>
          <p:nvPr/>
        </p:nvSpPr>
        <p:spPr bwMode="auto">
          <a:xfrm>
            <a:off x="7185025" y="0"/>
            <a:ext cx="1958975" cy="2193925"/>
          </a:xfrm>
          <a:prstGeom prst="rect">
            <a:avLst/>
          </a:prstGeom>
          <a:gradFill rotWithShape="1">
            <a:gsLst>
              <a:gs pos="0">
                <a:srgbClr val="C9E4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9269" name="WordArt 5"/>
          <p:cNvSpPr>
            <a:spLocks noChangeArrowheads="1" noChangeShapeType="1" noTextEdit="1"/>
          </p:cNvSpPr>
          <p:nvPr/>
        </p:nvSpPr>
        <p:spPr bwMode="auto">
          <a:xfrm>
            <a:off x="381000" y="161925"/>
            <a:ext cx="7129463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Характеристики сетевых технологий</a:t>
            </a:r>
          </a:p>
        </p:txBody>
      </p:sp>
      <p:sp>
        <p:nvSpPr>
          <p:cNvPr id="2662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81913" y="6638925"/>
            <a:ext cx="1095375" cy="219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4DCF0"/>
              </a:gs>
            </a:gsLst>
            <a:lin ang="5400000" scaled="1"/>
          </a:gradFill>
          <a:ln w="9525">
            <a:solidFill>
              <a:srgbClr val="819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33CC"/>
                </a:solidFill>
                <a:latin typeface="Century Gothic" pitchFamily="34" charset="0"/>
              </a:rPr>
              <a:t>Содержание</a:t>
            </a:r>
          </a:p>
        </p:txBody>
      </p:sp>
      <p:sp>
        <p:nvSpPr>
          <p:cNvPr id="26629" name="Line 36"/>
          <p:cNvSpPr>
            <a:spLocks noChangeShapeType="1"/>
          </p:cNvSpPr>
          <p:nvPr/>
        </p:nvSpPr>
        <p:spPr bwMode="auto">
          <a:xfrm>
            <a:off x="0" y="671513"/>
            <a:ext cx="7477125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6630" name="AutoShape 39"/>
          <p:cNvSpPr>
            <a:spLocks noChangeArrowheads="1"/>
          </p:cNvSpPr>
          <p:nvPr/>
        </p:nvSpPr>
        <p:spPr bwMode="auto">
          <a:xfrm>
            <a:off x="0" y="4833938"/>
            <a:ext cx="9007475" cy="2024062"/>
          </a:xfrm>
          <a:prstGeom prst="roundRect">
            <a:avLst>
              <a:gd name="adj" fmla="val 4093"/>
            </a:avLst>
          </a:prstGeom>
          <a:solidFill>
            <a:srgbClr val="E5F5FF"/>
          </a:solidFill>
          <a:ln w="57150" algn="ctr">
            <a:solidFill>
              <a:srgbClr val="99CCFF"/>
            </a:solidFill>
            <a:round/>
            <a:headEnd/>
            <a:tailEnd/>
          </a:ln>
        </p:spPr>
        <p:txBody>
          <a:bodyPr lIns="54000" tIns="0" rIns="54000" bIns="0" anchor="ctr"/>
          <a:lstStyle/>
          <a:p>
            <a:pPr marL="179388">
              <a:lnSpc>
                <a:spcPct val="130000"/>
              </a:lnSpc>
            </a:pPr>
            <a:endParaRPr lang="ru-RU" sz="130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139484" name="Group 220"/>
          <p:cNvGraphicFramePr>
            <a:graphicFrameLocks noGrp="1"/>
          </p:cNvGraphicFramePr>
          <p:nvPr/>
        </p:nvGraphicFramePr>
        <p:xfrm>
          <a:off x="160338" y="1357313"/>
          <a:ext cx="8875712" cy="3073400"/>
        </p:xfrm>
        <a:graphic>
          <a:graphicData uri="http://schemas.openxmlformats.org/drawingml/2006/table">
            <a:tbl>
              <a:tblPr/>
              <a:tblGrid>
                <a:gridCol w="1457325"/>
                <a:gridCol w="1304925"/>
                <a:gridCol w="1155700"/>
                <a:gridCol w="1408112"/>
                <a:gridCol w="806450"/>
                <a:gridCol w="2743200"/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Технологии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Топология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Среды передачи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Активное оборудование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Пропуск. способ-ность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</a:rPr>
                        <a:t>Протоколы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entury Gothic" pitchFamily="34" charset="0"/>
                        </a:rPr>
                        <a:t>ЛОКАЛЬНЫХ 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entury Gothic" pitchFamily="34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сетей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8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Шина, звезда, кольцо, дерево, смешанная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Витая пара, коаксильный кабель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Сетевые карты, концентраторы, коммутаторы, реже маршру-тизаторы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E7E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10-100 Мбит/с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E7E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793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</a:t>
                      </a: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уровни</a:t>
                      </a: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Ethernet, Token Ring, FDDI;</a:t>
                      </a:r>
                      <a:endParaRPr kumimoji="0" lang="en-US" sz="1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793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3-7 </a:t>
                      </a: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уровни</a:t>
                      </a: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TCP/IP,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NetBIOS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SMB,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IPX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SPX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E7EFFF"/>
                        </a:gs>
                      </a:gsLst>
                      <a:lin ang="5400000" scaled="1"/>
                    </a:gra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entury Gothic" pitchFamily="34" charset="0"/>
                        </a:rPr>
                        <a:t>ГЛОБАЛЬНЫХ 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entury Gothic" pitchFamily="34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сетей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8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Смешанная, ячеистая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Волоконно-оптические, спутниковые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Маршрутизаторы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спутники связи, антенны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 Мбит/с - 100 Гбит/с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</a:t>
                      </a: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уровни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X.25, ISDN, ATM, frame relay;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3-7 уровни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TCP/IP, ATM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D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entury Gothic" pitchFamily="34" charset="0"/>
                        </a:rPr>
                        <a:t>УДАЛЁННОГО доступа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8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Точка - точка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Телефонные линии общ. пользования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7E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889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Модемы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E7E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33,6 кбит/с -10 Мбит/с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E7E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</a:t>
                      </a: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уровни</a:t>
                      </a: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ISDN, SLIP, PPP, RS-232, V.34, V.90;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3-7 </a:t>
                      </a: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уровни</a:t>
                      </a: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TCP/IP, IPX/SPX, NetBIOS/SMB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E7E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39359" name="Text Box 95"/>
          <p:cNvSpPr txBox="1">
            <a:spLocks noChangeArrowheads="1"/>
          </p:cNvSpPr>
          <p:nvPr/>
        </p:nvSpPr>
        <p:spPr bwMode="auto">
          <a:xfrm>
            <a:off x="169863" y="1076325"/>
            <a:ext cx="87534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14000" bIns="0" anchor="ctr"/>
          <a:lstStyle/>
          <a:p>
            <a:pPr marL="88900">
              <a:spcBef>
                <a:spcPct val="50000"/>
              </a:spcBef>
            </a:pPr>
            <a:r>
              <a:rPr lang="ru-RU" sz="1200">
                <a:solidFill>
                  <a:srgbClr val="003B76"/>
                </a:solidFill>
                <a:latin typeface="Century Gothic" pitchFamily="34" charset="0"/>
              </a:rPr>
              <a:t> </a:t>
            </a:r>
            <a:r>
              <a:rPr lang="ru-RU" sz="1200" b="1">
                <a:solidFill>
                  <a:srgbClr val="A50021"/>
                </a:solidFill>
                <a:latin typeface="Century Gothic" pitchFamily="34" charset="0"/>
              </a:rPr>
              <a:t>Таблица  "Сводные характеристики   сетевых технологий"</a:t>
            </a:r>
          </a:p>
        </p:txBody>
      </p:sp>
      <p:pic>
        <p:nvPicPr>
          <p:cNvPr id="26669" name="Picture 221" descr="Лок"/>
          <p:cNvPicPr>
            <a:picLocks noChangeAspect="1" noChangeArrowheads="1"/>
          </p:cNvPicPr>
          <p:nvPr/>
        </p:nvPicPr>
        <p:blipFill>
          <a:blip r:embed="rId3">
            <a:lum bright="12000" contrast="18000"/>
          </a:blip>
          <a:srcRect t="18520"/>
          <a:stretch>
            <a:fillRect/>
          </a:stretch>
        </p:blipFill>
        <p:spPr bwMode="auto">
          <a:xfrm>
            <a:off x="423863" y="4529138"/>
            <a:ext cx="1905000" cy="23288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grpSp>
        <p:nvGrpSpPr>
          <p:cNvPr id="26670" name="Group 43"/>
          <p:cNvGrpSpPr>
            <a:grpSpLocks/>
          </p:cNvGrpSpPr>
          <p:nvPr/>
        </p:nvGrpSpPr>
        <p:grpSpPr bwMode="auto">
          <a:xfrm>
            <a:off x="7654925" y="300038"/>
            <a:ext cx="1565275" cy="1141412"/>
            <a:chOff x="4774" y="136"/>
            <a:chExt cx="986" cy="719"/>
          </a:xfrm>
        </p:grpSpPr>
        <p:sp>
          <p:nvSpPr>
            <p:cNvPr id="26678" name="Freeform 44"/>
            <p:cNvSpPr>
              <a:spLocks/>
            </p:cNvSpPr>
            <p:nvPr/>
          </p:nvSpPr>
          <p:spPr bwMode="auto">
            <a:xfrm>
              <a:off x="5468" y="318"/>
              <a:ext cx="292" cy="169"/>
            </a:xfrm>
            <a:custGeom>
              <a:avLst/>
              <a:gdLst>
                <a:gd name="T0" fmla="*/ 137 w 1221"/>
                <a:gd name="T1" fmla="*/ 179 h 1447"/>
                <a:gd name="T2" fmla="*/ 815 w 1221"/>
                <a:gd name="T3" fmla="*/ 173 h 1447"/>
                <a:gd name="T4" fmla="*/ 827 w 1221"/>
                <a:gd name="T5" fmla="*/ 269 h 1447"/>
                <a:gd name="T6" fmla="*/ 1127 w 1221"/>
                <a:gd name="T7" fmla="*/ 287 h 1447"/>
                <a:gd name="T8" fmla="*/ 1127 w 1221"/>
                <a:gd name="T9" fmla="*/ 413 h 1447"/>
                <a:gd name="T10" fmla="*/ 563 w 1221"/>
                <a:gd name="T11" fmla="*/ 419 h 1447"/>
                <a:gd name="T12" fmla="*/ 575 w 1221"/>
                <a:gd name="T13" fmla="*/ 497 h 1447"/>
                <a:gd name="T14" fmla="*/ 575 w 1221"/>
                <a:gd name="T15" fmla="*/ 563 h 1447"/>
                <a:gd name="T16" fmla="*/ 887 w 1221"/>
                <a:gd name="T17" fmla="*/ 545 h 1447"/>
                <a:gd name="T18" fmla="*/ 1031 w 1221"/>
                <a:gd name="T19" fmla="*/ 575 h 1447"/>
                <a:gd name="T20" fmla="*/ 1025 w 1221"/>
                <a:gd name="T21" fmla="*/ 671 h 1447"/>
                <a:gd name="T22" fmla="*/ 845 w 1221"/>
                <a:gd name="T23" fmla="*/ 671 h 1447"/>
                <a:gd name="T24" fmla="*/ 845 w 1221"/>
                <a:gd name="T25" fmla="*/ 749 h 1447"/>
                <a:gd name="T26" fmla="*/ 857 w 1221"/>
                <a:gd name="T27" fmla="*/ 839 h 1447"/>
                <a:gd name="T28" fmla="*/ 977 w 1221"/>
                <a:gd name="T29" fmla="*/ 851 h 1447"/>
                <a:gd name="T30" fmla="*/ 983 w 1221"/>
                <a:gd name="T31" fmla="*/ 923 h 1447"/>
                <a:gd name="T32" fmla="*/ 983 w 1221"/>
                <a:gd name="T33" fmla="*/ 977 h 1447"/>
                <a:gd name="T34" fmla="*/ 1145 w 1221"/>
                <a:gd name="T35" fmla="*/ 977 h 1447"/>
                <a:gd name="T36" fmla="*/ 1205 w 1221"/>
                <a:gd name="T37" fmla="*/ 1079 h 1447"/>
                <a:gd name="T38" fmla="*/ 1085 w 1221"/>
                <a:gd name="T39" fmla="*/ 1133 h 1447"/>
                <a:gd name="T40" fmla="*/ 1085 w 1221"/>
                <a:gd name="T41" fmla="*/ 1205 h 1447"/>
                <a:gd name="T42" fmla="*/ 929 w 1221"/>
                <a:gd name="T43" fmla="*/ 1217 h 1447"/>
                <a:gd name="T44" fmla="*/ 869 w 1221"/>
                <a:gd name="T45" fmla="*/ 1325 h 1447"/>
                <a:gd name="T46" fmla="*/ 929 w 1221"/>
                <a:gd name="T47" fmla="*/ 1349 h 1447"/>
                <a:gd name="T48" fmla="*/ 131 w 1221"/>
                <a:gd name="T49" fmla="*/ 1349 h 1447"/>
                <a:gd name="T50" fmla="*/ 143 w 1221"/>
                <a:gd name="T51" fmla="*/ 1247 h 1447"/>
                <a:gd name="T52" fmla="*/ 137 w 1221"/>
                <a:gd name="T53" fmla="*/ 179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21"/>
                <a:gd name="T82" fmla="*/ 0 h 1447"/>
                <a:gd name="T83" fmla="*/ 1221 w 1221"/>
                <a:gd name="T84" fmla="*/ 1447 h 1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9" name="Freeform 45"/>
            <p:cNvSpPr>
              <a:spLocks/>
            </p:cNvSpPr>
            <p:nvPr/>
          </p:nvSpPr>
          <p:spPr bwMode="auto">
            <a:xfrm>
              <a:off x="4774" y="336"/>
              <a:ext cx="381" cy="169"/>
            </a:xfrm>
            <a:custGeom>
              <a:avLst/>
              <a:gdLst>
                <a:gd name="T0" fmla="*/ 137 w 1221"/>
                <a:gd name="T1" fmla="*/ 179 h 1447"/>
                <a:gd name="T2" fmla="*/ 815 w 1221"/>
                <a:gd name="T3" fmla="*/ 173 h 1447"/>
                <a:gd name="T4" fmla="*/ 827 w 1221"/>
                <a:gd name="T5" fmla="*/ 269 h 1447"/>
                <a:gd name="T6" fmla="*/ 1127 w 1221"/>
                <a:gd name="T7" fmla="*/ 287 h 1447"/>
                <a:gd name="T8" fmla="*/ 1127 w 1221"/>
                <a:gd name="T9" fmla="*/ 413 h 1447"/>
                <a:gd name="T10" fmla="*/ 563 w 1221"/>
                <a:gd name="T11" fmla="*/ 419 h 1447"/>
                <a:gd name="T12" fmla="*/ 575 w 1221"/>
                <a:gd name="T13" fmla="*/ 497 h 1447"/>
                <a:gd name="T14" fmla="*/ 575 w 1221"/>
                <a:gd name="T15" fmla="*/ 563 h 1447"/>
                <a:gd name="T16" fmla="*/ 887 w 1221"/>
                <a:gd name="T17" fmla="*/ 545 h 1447"/>
                <a:gd name="T18" fmla="*/ 1031 w 1221"/>
                <a:gd name="T19" fmla="*/ 575 h 1447"/>
                <a:gd name="T20" fmla="*/ 1025 w 1221"/>
                <a:gd name="T21" fmla="*/ 671 h 1447"/>
                <a:gd name="T22" fmla="*/ 845 w 1221"/>
                <a:gd name="T23" fmla="*/ 671 h 1447"/>
                <a:gd name="T24" fmla="*/ 845 w 1221"/>
                <a:gd name="T25" fmla="*/ 749 h 1447"/>
                <a:gd name="T26" fmla="*/ 857 w 1221"/>
                <a:gd name="T27" fmla="*/ 839 h 1447"/>
                <a:gd name="T28" fmla="*/ 977 w 1221"/>
                <a:gd name="T29" fmla="*/ 851 h 1447"/>
                <a:gd name="T30" fmla="*/ 983 w 1221"/>
                <a:gd name="T31" fmla="*/ 923 h 1447"/>
                <a:gd name="T32" fmla="*/ 983 w 1221"/>
                <a:gd name="T33" fmla="*/ 977 h 1447"/>
                <a:gd name="T34" fmla="*/ 1145 w 1221"/>
                <a:gd name="T35" fmla="*/ 977 h 1447"/>
                <a:gd name="T36" fmla="*/ 1205 w 1221"/>
                <a:gd name="T37" fmla="*/ 1079 h 1447"/>
                <a:gd name="T38" fmla="*/ 1085 w 1221"/>
                <a:gd name="T39" fmla="*/ 1133 h 1447"/>
                <a:gd name="T40" fmla="*/ 1085 w 1221"/>
                <a:gd name="T41" fmla="*/ 1205 h 1447"/>
                <a:gd name="T42" fmla="*/ 929 w 1221"/>
                <a:gd name="T43" fmla="*/ 1217 h 1447"/>
                <a:gd name="T44" fmla="*/ 869 w 1221"/>
                <a:gd name="T45" fmla="*/ 1325 h 1447"/>
                <a:gd name="T46" fmla="*/ 929 w 1221"/>
                <a:gd name="T47" fmla="*/ 1349 h 1447"/>
                <a:gd name="T48" fmla="*/ 131 w 1221"/>
                <a:gd name="T49" fmla="*/ 1349 h 1447"/>
                <a:gd name="T50" fmla="*/ 143 w 1221"/>
                <a:gd name="T51" fmla="*/ 1247 h 1447"/>
                <a:gd name="T52" fmla="*/ 137 w 1221"/>
                <a:gd name="T53" fmla="*/ 179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21"/>
                <a:gd name="T82" fmla="*/ 0 h 1447"/>
                <a:gd name="T83" fmla="*/ 1221 w 1221"/>
                <a:gd name="T84" fmla="*/ 1447 h 1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80" name="Picture 46" descr="3 ПК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 l="58496" t="14703" r="5969" b="46989"/>
            <a:stretch>
              <a:fillRect/>
            </a:stretch>
          </p:blipFill>
          <p:spPr bwMode="auto">
            <a:xfrm>
              <a:off x="4774" y="136"/>
              <a:ext cx="893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71" name="Freeform 224"/>
          <p:cNvSpPr>
            <a:spLocks/>
          </p:cNvSpPr>
          <p:nvPr/>
        </p:nvSpPr>
        <p:spPr bwMode="auto">
          <a:xfrm>
            <a:off x="0" y="6034088"/>
            <a:ext cx="604838" cy="268287"/>
          </a:xfrm>
          <a:custGeom>
            <a:avLst/>
            <a:gdLst>
              <a:gd name="T0" fmla="*/ 137 w 1221"/>
              <a:gd name="T1" fmla="*/ 179 h 1447"/>
              <a:gd name="T2" fmla="*/ 815 w 1221"/>
              <a:gd name="T3" fmla="*/ 173 h 1447"/>
              <a:gd name="T4" fmla="*/ 827 w 1221"/>
              <a:gd name="T5" fmla="*/ 269 h 1447"/>
              <a:gd name="T6" fmla="*/ 1127 w 1221"/>
              <a:gd name="T7" fmla="*/ 287 h 1447"/>
              <a:gd name="T8" fmla="*/ 1127 w 1221"/>
              <a:gd name="T9" fmla="*/ 413 h 1447"/>
              <a:gd name="T10" fmla="*/ 563 w 1221"/>
              <a:gd name="T11" fmla="*/ 419 h 1447"/>
              <a:gd name="T12" fmla="*/ 575 w 1221"/>
              <a:gd name="T13" fmla="*/ 497 h 1447"/>
              <a:gd name="T14" fmla="*/ 575 w 1221"/>
              <a:gd name="T15" fmla="*/ 563 h 1447"/>
              <a:gd name="T16" fmla="*/ 887 w 1221"/>
              <a:gd name="T17" fmla="*/ 545 h 1447"/>
              <a:gd name="T18" fmla="*/ 1031 w 1221"/>
              <a:gd name="T19" fmla="*/ 575 h 1447"/>
              <a:gd name="T20" fmla="*/ 1025 w 1221"/>
              <a:gd name="T21" fmla="*/ 671 h 1447"/>
              <a:gd name="T22" fmla="*/ 845 w 1221"/>
              <a:gd name="T23" fmla="*/ 671 h 1447"/>
              <a:gd name="T24" fmla="*/ 845 w 1221"/>
              <a:gd name="T25" fmla="*/ 749 h 1447"/>
              <a:gd name="T26" fmla="*/ 857 w 1221"/>
              <a:gd name="T27" fmla="*/ 839 h 1447"/>
              <a:gd name="T28" fmla="*/ 977 w 1221"/>
              <a:gd name="T29" fmla="*/ 851 h 1447"/>
              <a:gd name="T30" fmla="*/ 983 w 1221"/>
              <a:gd name="T31" fmla="*/ 923 h 1447"/>
              <a:gd name="T32" fmla="*/ 983 w 1221"/>
              <a:gd name="T33" fmla="*/ 977 h 1447"/>
              <a:gd name="T34" fmla="*/ 1145 w 1221"/>
              <a:gd name="T35" fmla="*/ 977 h 1447"/>
              <a:gd name="T36" fmla="*/ 1205 w 1221"/>
              <a:gd name="T37" fmla="*/ 1079 h 1447"/>
              <a:gd name="T38" fmla="*/ 1085 w 1221"/>
              <a:gd name="T39" fmla="*/ 1133 h 1447"/>
              <a:gd name="T40" fmla="*/ 1085 w 1221"/>
              <a:gd name="T41" fmla="*/ 1205 h 1447"/>
              <a:gd name="T42" fmla="*/ 929 w 1221"/>
              <a:gd name="T43" fmla="*/ 1217 h 1447"/>
              <a:gd name="T44" fmla="*/ 869 w 1221"/>
              <a:gd name="T45" fmla="*/ 1325 h 1447"/>
              <a:gd name="T46" fmla="*/ 929 w 1221"/>
              <a:gd name="T47" fmla="*/ 1349 h 1447"/>
              <a:gd name="T48" fmla="*/ 131 w 1221"/>
              <a:gd name="T49" fmla="*/ 1349 h 1447"/>
              <a:gd name="T50" fmla="*/ 143 w 1221"/>
              <a:gd name="T51" fmla="*/ 1247 h 1447"/>
              <a:gd name="T52" fmla="*/ 137 w 1221"/>
              <a:gd name="T53" fmla="*/ 179 h 14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21"/>
              <a:gd name="T82" fmla="*/ 0 h 1447"/>
              <a:gd name="T83" fmla="*/ 1221 w 1221"/>
              <a:gd name="T84" fmla="*/ 1447 h 144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21" h="1447">
                <a:moveTo>
                  <a:pt x="137" y="179"/>
                </a:moveTo>
                <a:cubicBezTo>
                  <a:pt x="249" y="0"/>
                  <a:pt x="700" y="158"/>
                  <a:pt x="815" y="173"/>
                </a:cubicBezTo>
                <a:cubicBezTo>
                  <a:pt x="930" y="188"/>
                  <a:pt x="775" y="250"/>
                  <a:pt x="827" y="269"/>
                </a:cubicBezTo>
                <a:cubicBezTo>
                  <a:pt x="879" y="288"/>
                  <a:pt x="1077" y="263"/>
                  <a:pt x="1127" y="287"/>
                </a:cubicBezTo>
                <a:cubicBezTo>
                  <a:pt x="1177" y="311"/>
                  <a:pt x="1221" y="391"/>
                  <a:pt x="1127" y="413"/>
                </a:cubicBezTo>
                <a:cubicBezTo>
                  <a:pt x="1033" y="435"/>
                  <a:pt x="655" y="405"/>
                  <a:pt x="563" y="419"/>
                </a:cubicBezTo>
                <a:cubicBezTo>
                  <a:pt x="471" y="433"/>
                  <a:pt x="573" y="473"/>
                  <a:pt x="575" y="497"/>
                </a:cubicBezTo>
                <a:cubicBezTo>
                  <a:pt x="577" y="521"/>
                  <a:pt x="523" y="555"/>
                  <a:pt x="575" y="563"/>
                </a:cubicBezTo>
                <a:cubicBezTo>
                  <a:pt x="627" y="571"/>
                  <a:pt x="811" y="543"/>
                  <a:pt x="887" y="545"/>
                </a:cubicBezTo>
                <a:cubicBezTo>
                  <a:pt x="963" y="547"/>
                  <a:pt x="1008" y="554"/>
                  <a:pt x="1031" y="575"/>
                </a:cubicBezTo>
                <a:cubicBezTo>
                  <a:pt x="1054" y="596"/>
                  <a:pt x="1056" y="655"/>
                  <a:pt x="1025" y="671"/>
                </a:cubicBezTo>
                <a:cubicBezTo>
                  <a:pt x="994" y="687"/>
                  <a:pt x="875" y="658"/>
                  <a:pt x="845" y="671"/>
                </a:cubicBezTo>
                <a:cubicBezTo>
                  <a:pt x="815" y="684"/>
                  <a:pt x="843" y="721"/>
                  <a:pt x="845" y="749"/>
                </a:cubicBezTo>
                <a:cubicBezTo>
                  <a:pt x="847" y="777"/>
                  <a:pt x="835" y="822"/>
                  <a:pt x="857" y="839"/>
                </a:cubicBezTo>
                <a:cubicBezTo>
                  <a:pt x="879" y="856"/>
                  <a:pt x="956" y="837"/>
                  <a:pt x="977" y="851"/>
                </a:cubicBezTo>
                <a:cubicBezTo>
                  <a:pt x="998" y="865"/>
                  <a:pt x="982" y="902"/>
                  <a:pt x="983" y="923"/>
                </a:cubicBezTo>
                <a:cubicBezTo>
                  <a:pt x="984" y="944"/>
                  <a:pt x="956" y="968"/>
                  <a:pt x="983" y="977"/>
                </a:cubicBezTo>
                <a:cubicBezTo>
                  <a:pt x="1010" y="986"/>
                  <a:pt x="1108" y="960"/>
                  <a:pt x="1145" y="977"/>
                </a:cubicBezTo>
                <a:cubicBezTo>
                  <a:pt x="1182" y="994"/>
                  <a:pt x="1215" y="1053"/>
                  <a:pt x="1205" y="1079"/>
                </a:cubicBezTo>
                <a:cubicBezTo>
                  <a:pt x="1195" y="1105"/>
                  <a:pt x="1105" y="1112"/>
                  <a:pt x="1085" y="1133"/>
                </a:cubicBezTo>
                <a:cubicBezTo>
                  <a:pt x="1065" y="1154"/>
                  <a:pt x="1111" y="1191"/>
                  <a:pt x="1085" y="1205"/>
                </a:cubicBezTo>
                <a:cubicBezTo>
                  <a:pt x="1059" y="1219"/>
                  <a:pt x="965" y="1197"/>
                  <a:pt x="929" y="1217"/>
                </a:cubicBezTo>
                <a:cubicBezTo>
                  <a:pt x="893" y="1237"/>
                  <a:pt x="869" y="1303"/>
                  <a:pt x="869" y="1325"/>
                </a:cubicBezTo>
                <a:cubicBezTo>
                  <a:pt x="869" y="1347"/>
                  <a:pt x="1052" y="1345"/>
                  <a:pt x="929" y="1349"/>
                </a:cubicBezTo>
                <a:cubicBezTo>
                  <a:pt x="806" y="1353"/>
                  <a:pt x="262" y="1366"/>
                  <a:pt x="131" y="1349"/>
                </a:cubicBezTo>
                <a:cubicBezTo>
                  <a:pt x="0" y="1332"/>
                  <a:pt x="145" y="1447"/>
                  <a:pt x="143" y="1247"/>
                </a:cubicBezTo>
                <a:cubicBezTo>
                  <a:pt x="141" y="1047"/>
                  <a:pt x="25" y="358"/>
                  <a:pt x="137" y="179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E7E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72" name="Picture 225" descr="3 П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58496" t="14703" r="25984" b="65051"/>
          <a:stretch>
            <a:fillRect/>
          </a:stretch>
        </p:blipFill>
        <p:spPr bwMode="auto">
          <a:xfrm>
            <a:off x="0" y="5716588"/>
            <a:ext cx="6191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73" name="Freeform 227"/>
          <p:cNvSpPr>
            <a:spLocks/>
          </p:cNvSpPr>
          <p:nvPr/>
        </p:nvSpPr>
        <p:spPr bwMode="auto">
          <a:xfrm>
            <a:off x="3067050" y="4948238"/>
            <a:ext cx="384175" cy="220662"/>
          </a:xfrm>
          <a:custGeom>
            <a:avLst/>
            <a:gdLst>
              <a:gd name="T0" fmla="*/ 137 w 1221"/>
              <a:gd name="T1" fmla="*/ 179 h 1447"/>
              <a:gd name="T2" fmla="*/ 815 w 1221"/>
              <a:gd name="T3" fmla="*/ 173 h 1447"/>
              <a:gd name="T4" fmla="*/ 827 w 1221"/>
              <a:gd name="T5" fmla="*/ 269 h 1447"/>
              <a:gd name="T6" fmla="*/ 1127 w 1221"/>
              <a:gd name="T7" fmla="*/ 287 h 1447"/>
              <a:gd name="T8" fmla="*/ 1127 w 1221"/>
              <a:gd name="T9" fmla="*/ 413 h 1447"/>
              <a:gd name="T10" fmla="*/ 563 w 1221"/>
              <a:gd name="T11" fmla="*/ 419 h 1447"/>
              <a:gd name="T12" fmla="*/ 575 w 1221"/>
              <a:gd name="T13" fmla="*/ 497 h 1447"/>
              <a:gd name="T14" fmla="*/ 575 w 1221"/>
              <a:gd name="T15" fmla="*/ 563 h 1447"/>
              <a:gd name="T16" fmla="*/ 887 w 1221"/>
              <a:gd name="T17" fmla="*/ 545 h 1447"/>
              <a:gd name="T18" fmla="*/ 1031 w 1221"/>
              <a:gd name="T19" fmla="*/ 575 h 1447"/>
              <a:gd name="T20" fmla="*/ 1025 w 1221"/>
              <a:gd name="T21" fmla="*/ 671 h 1447"/>
              <a:gd name="T22" fmla="*/ 845 w 1221"/>
              <a:gd name="T23" fmla="*/ 671 h 1447"/>
              <a:gd name="T24" fmla="*/ 845 w 1221"/>
              <a:gd name="T25" fmla="*/ 749 h 1447"/>
              <a:gd name="T26" fmla="*/ 857 w 1221"/>
              <a:gd name="T27" fmla="*/ 839 h 1447"/>
              <a:gd name="T28" fmla="*/ 977 w 1221"/>
              <a:gd name="T29" fmla="*/ 851 h 1447"/>
              <a:gd name="T30" fmla="*/ 983 w 1221"/>
              <a:gd name="T31" fmla="*/ 923 h 1447"/>
              <a:gd name="T32" fmla="*/ 983 w 1221"/>
              <a:gd name="T33" fmla="*/ 977 h 1447"/>
              <a:gd name="T34" fmla="*/ 1145 w 1221"/>
              <a:gd name="T35" fmla="*/ 977 h 1447"/>
              <a:gd name="T36" fmla="*/ 1205 w 1221"/>
              <a:gd name="T37" fmla="*/ 1079 h 1447"/>
              <a:gd name="T38" fmla="*/ 1085 w 1221"/>
              <a:gd name="T39" fmla="*/ 1133 h 1447"/>
              <a:gd name="T40" fmla="*/ 1085 w 1221"/>
              <a:gd name="T41" fmla="*/ 1205 h 1447"/>
              <a:gd name="T42" fmla="*/ 929 w 1221"/>
              <a:gd name="T43" fmla="*/ 1217 h 1447"/>
              <a:gd name="T44" fmla="*/ 869 w 1221"/>
              <a:gd name="T45" fmla="*/ 1325 h 1447"/>
              <a:gd name="T46" fmla="*/ 929 w 1221"/>
              <a:gd name="T47" fmla="*/ 1349 h 1447"/>
              <a:gd name="T48" fmla="*/ 131 w 1221"/>
              <a:gd name="T49" fmla="*/ 1349 h 1447"/>
              <a:gd name="T50" fmla="*/ 143 w 1221"/>
              <a:gd name="T51" fmla="*/ 1247 h 1447"/>
              <a:gd name="T52" fmla="*/ 137 w 1221"/>
              <a:gd name="T53" fmla="*/ 179 h 14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21"/>
              <a:gd name="T82" fmla="*/ 0 h 1447"/>
              <a:gd name="T83" fmla="*/ 1221 w 1221"/>
              <a:gd name="T84" fmla="*/ 1447 h 144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21" h="1447">
                <a:moveTo>
                  <a:pt x="137" y="179"/>
                </a:moveTo>
                <a:cubicBezTo>
                  <a:pt x="249" y="0"/>
                  <a:pt x="700" y="158"/>
                  <a:pt x="815" y="173"/>
                </a:cubicBezTo>
                <a:cubicBezTo>
                  <a:pt x="930" y="188"/>
                  <a:pt x="775" y="250"/>
                  <a:pt x="827" y="269"/>
                </a:cubicBezTo>
                <a:cubicBezTo>
                  <a:pt x="879" y="288"/>
                  <a:pt x="1077" y="263"/>
                  <a:pt x="1127" y="287"/>
                </a:cubicBezTo>
                <a:cubicBezTo>
                  <a:pt x="1177" y="311"/>
                  <a:pt x="1221" y="391"/>
                  <a:pt x="1127" y="413"/>
                </a:cubicBezTo>
                <a:cubicBezTo>
                  <a:pt x="1033" y="435"/>
                  <a:pt x="655" y="405"/>
                  <a:pt x="563" y="419"/>
                </a:cubicBezTo>
                <a:cubicBezTo>
                  <a:pt x="471" y="433"/>
                  <a:pt x="573" y="473"/>
                  <a:pt x="575" y="497"/>
                </a:cubicBezTo>
                <a:cubicBezTo>
                  <a:pt x="577" y="521"/>
                  <a:pt x="523" y="555"/>
                  <a:pt x="575" y="563"/>
                </a:cubicBezTo>
                <a:cubicBezTo>
                  <a:pt x="627" y="571"/>
                  <a:pt x="811" y="543"/>
                  <a:pt x="887" y="545"/>
                </a:cubicBezTo>
                <a:cubicBezTo>
                  <a:pt x="963" y="547"/>
                  <a:pt x="1008" y="554"/>
                  <a:pt x="1031" y="575"/>
                </a:cubicBezTo>
                <a:cubicBezTo>
                  <a:pt x="1054" y="596"/>
                  <a:pt x="1056" y="655"/>
                  <a:pt x="1025" y="671"/>
                </a:cubicBezTo>
                <a:cubicBezTo>
                  <a:pt x="994" y="687"/>
                  <a:pt x="875" y="658"/>
                  <a:pt x="845" y="671"/>
                </a:cubicBezTo>
                <a:cubicBezTo>
                  <a:pt x="815" y="684"/>
                  <a:pt x="843" y="721"/>
                  <a:pt x="845" y="749"/>
                </a:cubicBezTo>
                <a:cubicBezTo>
                  <a:pt x="847" y="777"/>
                  <a:pt x="835" y="822"/>
                  <a:pt x="857" y="839"/>
                </a:cubicBezTo>
                <a:cubicBezTo>
                  <a:pt x="879" y="856"/>
                  <a:pt x="956" y="837"/>
                  <a:pt x="977" y="851"/>
                </a:cubicBezTo>
                <a:cubicBezTo>
                  <a:pt x="998" y="865"/>
                  <a:pt x="982" y="902"/>
                  <a:pt x="983" y="923"/>
                </a:cubicBezTo>
                <a:cubicBezTo>
                  <a:pt x="984" y="944"/>
                  <a:pt x="956" y="968"/>
                  <a:pt x="983" y="977"/>
                </a:cubicBezTo>
                <a:cubicBezTo>
                  <a:pt x="1010" y="986"/>
                  <a:pt x="1108" y="960"/>
                  <a:pt x="1145" y="977"/>
                </a:cubicBezTo>
                <a:cubicBezTo>
                  <a:pt x="1182" y="994"/>
                  <a:pt x="1215" y="1053"/>
                  <a:pt x="1205" y="1079"/>
                </a:cubicBezTo>
                <a:cubicBezTo>
                  <a:pt x="1195" y="1105"/>
                  <a:pt x="1105" y="1112"/>
                  <a:pt x="1085" y="1133"/>
                </a:cubicBezTo>
                <a:cubicBezTo>
                  <a:pt x="1065" y="1154"/>
                  <a:pt x="1111" y="1191"/>
                  <a:pt x="1085" y="1205"/>
                </a:cubicBezTo>
                <a:cubicBezTo>
                  <a:pt x="1059" y="1219"/>
                  <a:pt x="965" y="1197"/>
                  <a:pt x="929" y="1217"/>
                </a:cubicBezTo>
                <a:cubicBezTo>
                  <a:pt x="893" y="1237"/>
                  <a:pt x="869" y="1303"/>
                  <a:pt x="869" y="1325"/>
                </a:cubicBezTo>
                <a:cubicBezTo>
                  <a:pt x="869" y="1347"/>
                  <a:pt x="1052" y="1345"/>
                  <a:pt x="929" y="1349"/>
                </a:cubicBezTo>
                <a:cubicBezTo>
                  <a:pt x="806" y="1353"/>
                  <a:pt x="262" y="1366"/>
                  <a:pt x="131" y="1349"/>
                </a:cubicBezTo>
                <a:cubicBezTo>
                  <a:pt x="0" y="1332"/>
                  <a:pt x="145" y="1447"/>
                  <a:pt x="143" y="1247"/>
                </a:cubicBezTo>
                <a:cubicBezTo>
                  <a:pt x="141" y="1047"/>
                  <a:pt x="25" y="358"/>
                  <a:pt x="137" y="179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E7E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74" name="Freeform 228"/>
          <p:cNvSpPr>
            <a:spLocks/>
          </p:cNvSpPr>
          <p:nvPr/>
        </p:nvSpPr>
        <p:spPr bwMode="auto">
          <a:xfrm>
            <a:off x="2155825" y="4972050"/>
            <a:ext cx="500063" cy="220663"/>
          </a:xfrm>
          <a:custGeom>
            <a:avLst/>
            <a:gdLst>
              <a:gd name="T0" fmla="*/ 137 w 1221"/>
              <a:gd name="T1" fmla="*/ 179 h 1447"/>
              <a:gd name="T2" fmla="*/ 815 w 1221"/>
              <a:gd name="T3" fmla="*/ 173 h 1447"/>
              <a:gd name="T4" fmla="*/ 827 w 1221"/>
              <a:gd name="T5" fmla="*/ 269 h 1447"/>
              <a:gd name="T6" fmla="*/ 1127 w 1221"/>
              <a:gd name="T7" fmla="*/ 287 h 1447"/>
              <a:gd name="T8" fmla="*/ 1127 w 1221"/>
              <a:gd name="T9" fmla="*/ 413 h 1447"/>
              <a:gd name="T10" fmla="*/ 563 w 1221"/>
              <a:gd name="T11" fmla="*/ 419 h 1447"/>
              <a:gd name="T12" fmla="*/ 575 w 1221"/>
              <a:gd name="T13" fmla="*/ 497 h 1447"/>
              <a:gd name="T14" fmla="*/ 575 w 1221"/>
              <a:gd name="T15" fmla="*/ 563 h 1447"/>
              <a:gd name="T16" fmla="*/ 887 w 1221"/>
              <a:gd name="T17" fmla="*/ 545 h 1447"/>
              <a:gd name="T18" fmla="*/ 1031 w 1221"/>
              <a:gd name="T19" fmla="*/ 575 h 1447"/>
              <a:gd name="T20" fmla="*/ 1025 w 1221"/>
              <a:gd name="T21" fmla="*/ 671 h 1447"/>
              <a:gd name="T22" fmla="*/ 845 w 1221"/>
              <a:gd name="T23" fmla="*/ 671 h 1447"/>
              <a:gd name="T24" fmla="*/ 845 w 1221"/>
              <a:gd name="T25" fmla="*/ 749 h 1447"/>
              <a:gd name="T26" fmla="*/ 857 w 1221"/>
              <a:gd name="T27" fmla="*/ 839 h 1447"/>
              <a:gd name="T28" fmla="*/ 977 w 1221"/>
              <a:gd name="T29" fmla="*/ 851 h 1447"/>
              <a:gd name="T30" fmla="*/ 983 w 1221"/>
              <a:gd name="T31" fmla="*/ 923 h 1447"/>
              <a:gd name="T32" fmla="*/ 983 w 1221"/>
              <a:gd name="T33" fmla="*/ 977 h 1447"/>
              <a:gd name="T34" fmla="*/ 1145 w 1221"/>
              <a:gd name="T35" fmla="*/ 977 h 1447"/>
              <a:gd name="T36" fmla="*/ 1205 w 1221"/>
              <a:gd name="T37" fmla="*/ 1079 h 1447"/>
              <a:gd name="T38" fmla="*/ 1085 w 1221"/>
              <a:gd name="T39" fmla="*/ 1133 h 1447"/>
              <a:gd name="T40" fmla="*/ 1085 w 1221"/>
              <a:gd name="T41" fmla="*/ 1205 h 1447"/>
              <a:gd name="T42" fmla="*/ 929 w 1221"/>
              <a:gd name="T43" fmla="*/ 1217 h 1447"/>
              <a:gd name="T44" fmla="*/ 869 w 1221"/>
              <a:gd name="T45" fmla="*/ 1325 h 1447"/>
              <a:gd name="T46" fmla="*/ 929 w 1221"/>
              <a:gd name="T47" fmla="*/ 1349 h 1447"/>
              <a:gd name="T48" fmla="*/ 131 w 1221"/>
              <a:gd name="T49" fmla="*/ 1349 h 1447"/>
              <a:gd name="T50" fmla="*/ 143 w 1221"/>
              <a:gd name="T51" fmla="*/ 1247 h 1447"/>
              <a:gd name="T52" fmla="*/ 137 w 1221"/>
              <a:gd name="T53" fmla="*/ 179 h 14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21"/>
              <a:gd name="T82" fmla="*/ 0 h 1447"/>
              <a:gd name="T83" fmla="*/ 1221 w 1221"/>
              <a:gd name="T84" fmla="*/ 1447 h 144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21" h="1447">
                <a:moveTo>
                  <a:pt x="137" y="179"/>
                </a:moveTo>
                <a:cubicBezTo>
                  <a:pt x="249" y="0"/>
                  <a:pt x="700" y="158"/>
                  <a:pt x="815" y="173"/>
                </a:cubicBezTo>
                <a:cubicBezTo>
                  <a:pt x="930" y="188"/>
                  <a:pt x="775" y="250"/>
                  <a:pt x="827" y="269"/>
                </a:cubicBezTo>
                <a:cubicBezTo>
                  <a:pt x="879" y="288"/>
                  <a:pt x="1077" y="263"/>
                  <a:pt x="1127" y="287"/>
                </a:cubicBezTo>
                <a:cubicBezTo>
                  <a:pt x="1177" y="311"/>
                  <a:pt x="1221" y="391"/>
                  <a:pt x="1127" y="413"/>
                </a:cubicBezTo>
                <a:cubicBezTo>
                  <a:pt x="1033" y="435"/>
                  <a:pt x="655" y="405"/>
                  <a:pt x="563" y="419"/>
                </a:cubicBezTo>
                <a:cubicBezTo>
                  <a:pt x="471" y="433"/>
                  <a:pt x="573" y="473"/>
                  <a:pt x="575" y="497"/>
                </a:cubicBezTo>
                <a:cubicBezTo>
                  <a:pt x="577" y="521"/>
                  <a:pt x="523" y="555"/>
                  <a:pt x="575" y="563"/>
                </a:cubicBezTo>
                <a:cubicBezTo>
                  <a:pt x="627" y="571"/>
                  <a:pt x="811" y="543"/>
                  <a:pt x="887" y="545"/>
                </a:cubicBezTo>
                <a:cubicBezTo>
                  <a:pt x="963" y="547"/>
                  <a:pt x="1008" y="554"/>
                  <a:pt x="1031" y="575"/>
                </a:cubicBezTo>
                <a:cubicBezTo>
                  <a:pt x="1054" y="596"/>
                  <a:pt x="1056" y="655"/>
                  <a:pt x="1025" y="671"/>
                </a:cubicBezTo>
                <a:cubicBezTo>
                  <a:pt x="994" y="687"/>
                  <a:pt x="875" y="658"/>
                  <a:pt x="845" y="671"/>
                </a:cubicBezTo>
                <a:cubicBezTo>
                  <a:pt x="815" y="684"/>
                  <a:pt x="843" y="721"/>
                  <a:pt x="845" y="749"/>
                </a:cubicBezTo>
                <a:cubicBezTo>
                  <a:pt x="847" y="777"/>
                  <a:pt x="835" y="822"/>
                  <a:pt x="857" y="839"/>
                </a:cubicBezTo>
                <a:cubicBezTo>
                  <a:pt x="879" y="856"/>
                  <a:pt x="956" y="837"/>
                  <a:pt x="977" y="851"/>
                </a:cubicBezTo>
                <a:cubicBezTo>
                  <a:pt x="998" y="865"/>
                  <a:pt x="982" y="902"/>
                  <a:pt x="983" y="923"/>
                </a:cubicBezTo>
                <a:cubicBezTo>
                  <a:pt x="984" y="944"/>
                  <a:pt x="956" y="968"/>
                  <a:pt x="983" y="977"/>
                </a:cubicBezTo>
                <a:cubicBezTo>
                  <a:pt x="1010" y="986"/>
                  <a:pt x="1108" y="960"/>
                  <a:pt x="1145" y="977"/>
                </a:cubicBezTo>
                <a:cubicBezTo>
                  <a:pt x="1182" y="994"/>
                  <a:pt x="1215" y="1053"/>
                  <a:pt x="1205" y="1079"/>
                </a:cubicBezTo>
                <a:cubicBezTo>
                  <a:pt x="1195" y="1105"/>
                  <a:pt x="1105" y="1112"/>
                  <a:pt x="1085" y="1133"/>
                </a:cubicBezTo>
                <a:cubicBezTo>
                  <a:pt x="1065" y="1154"/>
                  <a:pt x="1111" y="1191"/>
                  <a:pt x="1085" y="1205"/>
                </a:cubicBezTo>
                <a:cubicBezTo>
                  <a:pt x="1059" y="1219"/>
                  <a:pt x="965" y="1197"/>
                  <a:pt x="929" y="1217"/>
                </a:cubicBezTo>
                <a:cubicBezTo>
                  <a:pt x="893" y="1237"/>
                  <a:pt x="869" y="1303"/>
                  <a:pt x="869" y="1325"/>
                </a:cubicBezTo>
                <a:cubicBezTo>
                  <a:pt x="869" y="1347"/>
                  <a:pt x="1052" y="1345"/>
                  <a:pt x="929" y="1349"/>
                </a:cubicBezTo>
                <a:cubicBezTo>
                  <a:pt x="806" y="1353"/>
                  <a:pt x="262" y="1366"/>
                  <a:pt x="131" y="1349"/>
                </a:cubicBezTo>
                <a:cubicBezTo>
                  <a:pt x="0" y="1332"/>
                  <a:pt x="145" y="1447"/>
                  <a:pt x="143" y="1247"/>
                </a:cubicBezTo>
                <a:cubicBezTo>
                  <a:pt x="141" y="1047"/>
                  <a:pt x="25" y="358"/>
                  <a:pt x="137" y="179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E7E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75" name="Picture 229" descr="3 П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58496" t="14703" r="5969" b="65146"/>
          <a:stretch>
            <a:fillRect/>
          </a:stretch>
        </p:blipFill>
        <p:spPr bwMode="auto">
          <a:xfrm>
            <a:off x="2281238" y="4708525"/>
            <a:ext cx="1173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76" name="Text Box 230"/>
          <p:cNvSpPr txBox="1">
            <a:spLocks noChangeArrowheads="1"/>
          </p:cNvSpPr>
          <p:nvPr/>
        </p:nvSpPr>
        <p:spPr bwMode="auto">
          <a:xfrm>
            <a:off x="2474913" y="4878388"/>
            <a:ext cx="65500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>
              <a:lnSpc>
                <a:spcPct val="130000"/>
              </a:lnSpc>
              <a:spcBef>
                <a:spcPct val="50000"/>
              </a:spcBef>
            </a:pPr>
            <a:r>
              <a:rPr lang="ru-RU" sz="1200">
                <a:solidFill>
                  <a:srgbClr val="CC0000"/>
                </a:solidFill>
                <a:latin typeface="Arial" charset="0"/>
              </a:rPr>
              <a:t>              Удаленный доступ</a:t>
            </a:r>
            <a:r>
              <a:rPr lang="ru-RU" sz="1200">
                <a:latin typeface="Arial" charset="0"/>
              </a:rPr>
              <a:t> позволяет пользователю за ПК интерактивно взаимодействовать с удаленной машиной.  Создаётся впечатление, что ПК, монитор пользователя напрямую присоединены к удаленной машине</a:t>
            </a:r>
            <a:r>
              <a:rPr lang="ru-RU" sz="1200" b="1">
                <a:latin typeface="Arial" charset="0"/>
              </a:rPr>
              <a:t>:</a:t>
            </a:r>
            <a:r>
              <a:rPr lang="ru-RU" sz="1200">
                <a:latin typeface="Arial" charset="0"/>
              </a:rPr>
              <a:t>  посылается каждый символ, нажатый на клавиатуре на удаленную машину и на экране пользователя отображается каждый символ, возвращенный с удаленной машины. </a:t>
            </a:r>
          </a:p>
          <a:p>
            <a:pPr indent="358775">
              <a:lnSpc>
                <a:spcPct val="130000"/>
              </a:lnSpc>
              <a:spcBef>
                <a:spcPct val="50000"/>
              </a:spcBef>
            </a:pPr>
            <a:r>
              <a:rPr lang="ru-RU" sz="1200">
                <a:latin typeface="Arial" charset="0"/>
              </a:rPr>
              <a:t>Когда сеанс с удаленной машиной завершается, приложение возвращает пользователя в локальную систему </a:t>
            </a:r>
          </a:p>
        </p:txBody>
      </p:sp>
      <p:pic>
        <p:nvPicPr>
          <p:cNvPr id="26677" name="Picture 231" descr="3 П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58496" t="14703" r="5969" b="65146"/>
          <a:stretch>
            <a:fillRect/>
          </a:stretch>
        </p:blipFill>
        <p:spPr bwMode="auto">
          <a:xfrm>
            <a:off x="66675" y="6397625"/>
            <a:ext cx="812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animBg="1"/>
      <p:bldP spid="1393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172075" y="750888"/>
            <a:ext cx="3971925" cy="6107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FDB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0638" y="744538"/>
            <a:ext cx="8277225" cy="31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4699" name="WordArt 11"/>
          <p:cNvSpPr>
            <a:spLocks noChangeArrowheads="1" noChangeShapeType="1" noTextEdit="1"/>
          </p:cNvSpPr>
          <p:nvPr/>
        </p:nvSpPr>
        <p:spPr bwMode="auto">
          <a:xfrm>
            <a:off x="276225" y="228600"/>
            <a:ext cx="782955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Сети связи. Компьютерные сети</a:t>
            </a:r>
          </a:p>
        </p:txBody>
      </p:sp>
      <p:pic>
        <p:nvPicPr>
          <p:cNvPr id="4101" name="Picture 12" descr="3 П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DDEF"/>
              </a:clrFrom>
              <a:clrTo>
                <a:srgbClr val="CCDDEF">
                  <a:alpha val="0"/>
                </a:srgbClr>
              </a:clrTo>
            </a:clrChange>
          </a:blip>
          <a:srcRect l="59172" t="14703" r="5969" b="47896"/>
          <a:stretch>
            <a:fillRect/>
          </a:stretch>
        </p:blipFill>
        <p:spPr bwMode="auto">
          <a:xfrm>
            <a:off x="7529513" y="1089025"/>
            <a:ext cx="1390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13" name="Text Box 25"/>
          <p:cNvSpPr txBox="1">
            <a:spLocks noChangeArrowheads="1"/>
          </p:cNvSpPr>
          <p:nvPr/>
        </p:nvSpPr>
        <p:spPr bwMode="auto">
          <a:xfrm>
            <a:off x="5492750" y="3868738"/>
            <a:ext cx="348932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itchFamily="2" charset="2"/>
              <a:buNone/>
            </a:pPr>
            <a:r>
              <a:rPr lang="ru-RU" sz="1400" b="1">
                <a:solidFill>
                  <a:srgbClr val="A50021"/>
                </a:solidFill>
                <a:latin typeface="Arial" charset="0"/>
              </a:rPr>
              <a:t>Компьютерная сеть</a:t>
            </a:r>
            <a:r>
              <a:rPr lang="ru-RU" sz="1400">
                <a:solidFill>
                  <a:srgbClr val="000099"/>
                </a:solidFill>
                <a:latin typeface="Arial" charset="0"/>
              </a:rPr>
              <a:t> – распределенная вычислительная система. Включает:</a:t>
            </a:r>
            <a:br>
              <a:rPr lang="ru-RU" sz="1400">
                <a:solidFill>
                  <a:srgbClr val="000099"/>
                </a:solidFill>
                <a:latin typeface="Arial" charset="0"/>
              </a:rPr>
            </a:br>
            <a:endParaRPr lang="ru-RU" sz="700">
              <a:solidFill>
                <a:srgbClr val="000099"/>
              </a:solidFill>
              <a:latin typeface="Arial" charset="0"/>
            </a:endParaRPr>
          </a:p>
          <a:p>
            <a:pPr marL="180975" indent="-180975">
              <a:lnSpc>
                <a:spcPct val="130000"/>
              </a:lnSpc>
              <a:buFont typeface="Wingdings" pitchFamily="2" charset="2"/>
              <a:buNone/>
            </a:pPr>
            <a:r>
              <a:rPr lang="ru-RU">
                <a:solidFill>
                  <a:srgbClr val="CC0000"/>
                </a:solidFill>
                <a:sym typeface="Symbol" pitchFamily="18" charset="2"/>
              </a:rPr>
              <a:t></a:t>
            </a:r>
            <a:r>
              <a:rPr lang="ru-RU">
                <a:sym typeface="Symbol" pitchFamily="18" charset="2"/>
              </a:rPr>
              <a:t>  </a:t>
            </a:r>
            <a:r>
              <a:rPr lang="ru-RU" sz="1400">
                <a:solidFill>
                  <a:srgbClr val="000099"/>
                </a:solidFill>
                <a:latin typeface="Arial" charset="0"/>
              </a:rPr>
              <a:t>совокупность компьютерной техники </a:t>
            </a:r>
            <a:br>
              <a:rPr lang="ru-RU" sz="1400">
                <a:solidFill>
                  <a:srgbClr val="000099"/>
                </a:solidFill>
                <a:latin typeface="Arial" charset="0"/>
              </a:rPr>
            </a:br>
            <a:r>
              <a:rPr lang="ru-RU" sz="1400">
                <a:solidFill>
                  <a:srgbClr val="000099"/>
                </a:solidFill>
                <a:latin typeface="Arial" charset="0"/>
              </a:rPr>
              <a:t>и  сетевых устройств, </a:t>
            </a:r>
          </a:p>
          <a:p>
            <a:pPr marL="180975" indent="-180975">
              <a:lnSpc>
                <a:spcPct val="130000"/>
              </a:lnSpc>
              <a:buFont typeface="Wingdings" pitchFamily="2" charset="2"/>
              <a:buNone/>
            </a:pPr>
            <a:r>
              <a:rPr lang="ru-RU">
                <a:solidFill>
                  <a:srgbClr val="CC0000"/>
                </a:solidFill>
                <a:sym typeface="Symbol" pitchFamily="18" charset="2"/>
              </a:rPr>
              <a:t></a:t>
            </a:r>
            <a:r>
              <a:rPr lang="ru-RU">
                <a:sym typeface="Symbol" pitchFamily="18" charset="2"/>
              </a:rPr>
              <a:t>  </a:t>
            </a:r>
            <a:r>
              <a:rPr lang="ru-RU" sz="1400">
                <a:solidFill>
                  <a:srgbClr val="000099"/>
                </a:solidFill>
                <a:latin typeface="Arial" charset="0"/>
              </a:rPr>
              <a:t>каналов связи, </a:t>
            </a:r>
          </a:p>
          <a:p>
            <a:pPr marL="180975" indent="-180975">
              <a:lnSpc>
                <a:spcPct val="130000"/>
              </a:lnSpc>
              <a:buFont typeface="Wingdings" pitchFamily="2" charset="2"/>
              <a:buNone/>
            </a:pPr>
            <a:r>
              <a:rPr lang="ru-RU">
                <a:solidFill>
                  <a:srgbClr val="CC0000"/>
                </a:solidFill>
                <a:sym typeface="Symbol" pitchFamily="18" charset="2"/>
              </a:rPr>
              <a:t></a:t>
            </a:r>
            <a:r>
              <a:rPr lang="ru-RU">
                <a:sym typeface="Symbol" pitchFamily="18" charset="2"/>
              </a:rPr>
              <a:t>  </a:t>
            </a:r>
            <a:r>
              <a:rPr lang="ru-RU" sz="1400">
                <a:solidFill>
                  <a:srgbClr val="000099"/>
                </a:solidFill>
                <a:latin typeface="Arial" charset="0"/>
              </a:rPr>
              <a:t>программного обеспечения </a:t>
            </a:r>
            <a:br>
              <a:rPr lang="ru-RU" sz="1400">
                <a:solidFill>
                  <a:srgbClr val="000099"/>
                </a:solidFill>
                <a:latin typeface="Arial" charset="0"/>
              </a:rPr>
            </a:br>
            <a:r>
              <a:rPr lang="ru-RU" sz="1400">
                <a:solidFill>
                  <a:srgbClr val="000099"/>
                </a:solidFill>
                <a:latin typeface="Arial" charset="0"/>
              </a:rPr>
              <a:t>(оно управляет информационным взаимодействием компьютеров в сети).  </a:t>
            </a:r>
          </a:p>
        </p:txBody>
      </p:sp>
      <p:pic>
        <p:nvPicPr>
          <p:cNvPr id="4103" name="Picture 55" descr="3 П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DDEF"/>
              </a:clrFrom>
              <a:clrTo>
                <a:srgbClr val="CCDDEF">
                  <a:alpha val="0"/>
                </a:srgbClr>
              </a:clrTo>
            </a:clrChange>
          </a:blip>
          <a:srcRect l="5969" t="14703" r="59172" b="47896"/>
          <a:stretch>
            <a:fillRect/>
          </a:stretch>
        </p:blipFill>
        <p:spPr bwMode="auto">
          <a:xfrm>
            <a:off x="6210300" y="684213"/>
            <a:ext cx="11842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9" name="AutoShape 21"/>
          <p:cNvSpPr>
            <a:spLocks noChangeArrowheads="1"/>
          </p:cNvSpPr>
          <p:nvPr/>
        </p:nvSpPr>
        <p:spPr bwMode="auto">
          <a:xfrm>
            <a:off x="5762625" y="2701925"/>
            <a:ext cx="3265488" cy="1011238"/>
          </a:xfrm>
          <a:prstGeom prst="wedgeRectCallout">
            <a:avLst>
              <a:gd name="adj1" fmla="val 38819"/>
              <a:gd name="adj2" fmla="val 67269"/>
            </a:avLst>
          </a:prstGeom>
          <a:solidFill>
            <a:srgbClr val="C5E2FF"/>
          </a:solidFill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bg2">
                <a:alpha val="50000"/>
              </a:schemeClr>
            </a:outerShdw>
          </a:effectLst>
        </p:spPr>
        <p:txBody>
          <a:bodyPr lIns="90000" rIns="18000"/>
          <a:lstStyle/>
          <a:p>
            <a:pPr>
              <a:lnSpc>
                <a:spcPct val="110000"/>
              </a:lnSpc>
              <a:defRPr/>
            </a:pPr>
            <a:r>
              <a:rPr lang="ru-RU" sz="900">
                <a:solidFill>
                  <a:srgbClr val="240066"/>
                </a:solidFill>
                <a:latin typeface="Arial" charset="0"/>
              </a:rPr>
              <a:t>Отдельный компьютер – </a:t>
            </a:r>
            <a:r>
              <a:rPr lang="ru-RU" sz="900" i="1">
                <a:solidFill>
                  <a:srgbClr val="CC0000"/>
                </a:solidFill>
                <a:latin typeface="Arial" charset="0"/>
              </a:rPr>
              <a:t>централизованная</a:t>
            </a:r>
            <a:r>
              <a:rPr lang="ru-RU" sz="900">
                <a:solidFill>
                  <a:srgbClr val="240066"/>
                </a:solidFill>
                <a:latin typeface="Arial" charset="0"/>
              </a:rPr>
              <a:t> вычислительная система.</a:t>
            </a:r>
            <a:r>
              <a:rPr lang="ru-RU" sz="900" b="1">
                <a:solidFill>
                  <a:srgbClr val="240066"/>
                </a:solidFill>
                <a:latin typeface="Arial" charset="0"/>
              </a:rPr>
              <a:t> </a:t>
            </a:r>
            <a:br>
              <a:rPr lang="ru-RU" sz="900" b="1">
                <a:solidFill>
                  <a:srgbClr val="240066"/>
                </a:solidFill>
                <a:latin typeface="Arial" charset="0"/>
              </a:rPr>
            </a:br>
            <a:r>
              <a:rPr lang="ru-RU" sz="900">
                <a:solidFill>
                  <a:srgbClr val="240066"/>
                </a:solidFill>
                <a:latin typeface="Arial" charset="0"/>
              </a:rPr>
              <a:t>Компьютерная сеть (в отличие неё) </a:t>
            </a:r>
            <a:r>
              <a:rPr lang="ru-RU" sz="900" b="1">
                <a:solidFill>
                  <a:srgbClr val="240066"/>
                </a:solidFill>
                <a:latin typeface="Arial" charset="0"/>
              </a:rPr>
              <a:t>– </a:t>
            </a:r>
            <a:r>
              <a:rPr lang="ru-RU" sz="900" i="1">
                <a:solidFill>
                  <a:srgbClr val="CC0000"/>
                </a:solidFill>
                <a:latin typeface="Arial" charset="0"/>
              </a:rPr>
              <a:t>распределенная</a:t>
            </a:r>
            <a:r>
              <a:rPr lang="ru-RU" sz="900" b="1">
                <a:solidFill>
                  <a:srgbClr val="240066"/>
                </a:solidFill>
                <a:latin typeface="Arial" charset="0"/>
              </a:rPr>
              <a:t> </a:t>
            </a:r>
            <a:r>
              <a:rPr lang="ru-RU" sz="900">
                <a:solidFill>
                  <a:srgbClr val="240066"/>
                </a:solidFill>
                <a:latin typeface="Arial" charset="0"/>
              </a:rPr>
              <a:t>вычислительная система, т.е. компьютерные ресурсы и возможности распределены по разным членам сети </a:t>
            </a:r>
            <a:br>
              <a:rPr lang="ru-RU" sz="900">
                <a:solidFill>
                  <a:srgbClr val="240066"/>
                </a:solidFill>
                <a:latin typeface="Arial" charset="0"/>
              </a:rPr>
            </a:br>
            <a:r>
              <a:rPr lang="ru-RU" sz="900">
                <a:solidFill>
                  <a:srgbClr val="240066"/>
                </a:solidFill>
                <a:latin typeface="Arial" charset="0"/>
              </a:rPr>
              <a:t>для их эффективного совместного использования</a:t>
            </a:r>
          </a:p>
        </p:txBody>
      </p:sp>
      <p:pic>
        <p:nvPicPr>
          <p:cNvPr id="4105" name="Picture 59" descr="типы-сетей-связ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32113"/>
            <a:ext cx="513397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20"/>
          <p:cNvSpPr txBox="1">
            <a:spLocks noChangeArrowheads="1"/>
          </p:cNvSpPr>
          <p:nvPr/>
        </p:nvSpPr>
        <p:spPr bwMode="auto">
          <a:xfrm>
            <a:off x="280988" y="855663"/>
            <a:ext cx="4745037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ru-RU" b="1">
                <a:solidFill>
                  <a:srgbClr val="A50021"/>
                </a:solidFill>
                <a:latin typeface="Century Gothic" pitchFamily="34" charset="0"/>
              </a:rPr>
              <a:t>Сеть связи</a:t>
            </a:r>
            <a:r>
              <a:rPr lang="ru-RU">
                <a:solidFill>
                  <a:srgbClr val="000099"/>
                </a:solidFill>
              </a:rPr>
              <a:t>  (</a:t>
            </a:r>
            <a:r>
              <a:rPr lang="ru-RU" sz="1400">
                <a:solidFill>
                  <a:srgbClr val="000099"/>
                </a:solidFill>
                <a:latin typeface="Arial" charset="0"/>
              </a:rPr>
              <a:t>в общем случае) – система </a:t>
            </a:r>
            <a:br>
              <a:rPr lang="ru-RU" sz="1400">
                <a:solidFill>
                  <a:srgbClr val="000099"/>
                </a:solidFill>
                <a:latin typeface="Arial" charset="0"/>
              </a:rPr>
            </a:br>
            <a:r>
              <a:rPr lang="ru-RU" sz="1400">
                <a:solidFill>
                  <a:srgbClr val="000099"/>
                </a:solidFill>
                <a:latin typeface="Arial" charset="0"/>
              </a:rPr>
              <a:t>коммуникаций для передачи информации </a:t>
            </a:r>
            <a:br>
              <a:rPr lang="ru-RU" sz="1400">
                <a:solidFill>
                  <a:srgbClr val="000099"/>
                </a:solidFill>
                <a:latin typeface="Arial" charset="0"/>
              </a:rPr>
            </a:br>
            <a:r>
              <a:rPr lang="ru-RU" sz="1400">
                <a:solidFill>
                  <a:srgbClr val="000099"/>
                </a:solidFill>
                <a:latin typeface="Arial" charset="0"/>
              </a:rPr>
              <a:t>на расстоянии.  Виды сетей:  </a:t>
            </a:r>
            <a:br>
              <a:rPr lang="ru-RU" sz="1400">
                <a:solidFill>
                  <a:srgbClr val="000099"/>
                </a:solidFill>
                <a:latin typeface="Arial" charset="0"/>
              </a:rPr>
            </a:br>
            <a:r>
              <a:rPr lang="ru-RU" sz="140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>
                <a:solidFill>
                  <a:srgbClr val="CC0000"/>
                </a:solidFill>
                <a:latin typeface="Arial" charset="0"/>
                <a:sym typeface="Symbol" pitchFamily="18" charset="2"/>
              </a:rPr>
              <a:t>  </a:t>
            </a:r>
            <a:r>
              <a:rPr lang="ru-RU" sz="1400">
                <a:solidFill>
                  <a:srgbClr val="000099"/>
                </a:solidFill>
                <a:latin typeface="Arial" charset="0"/>
              </a:rPr>
              <a:t>теле- и радиовещательные сети, </a:t>
            </a:r>
            <a:br>
              <a:rPr lang="ru-RU" sz="1400">
                <a:solidFill>
                  <a:srgbClr val="000099"/>
                </a:solidFill>
                <a:latin typeface="Arial" charset="0"/>
              </a:rPr>
            </a:br>
            <a:r>
              <a:rPr lang="ru-RU" sz="140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>
                <a:solidFill>
                  <a:srgbClr val="CC0000"/>
                </a:solidFill>
                <a:sym typeface="Symbol" pitchFamily="18" charset="2"/>
              </a:rPr>
              <a:t></a:t>
            </a:r>
            <a:r>
              <a:rPr lang="ru-RU">
                <a:sym typeface="Symbol" pitchFamily="18" charset="2"/>
              </a:rPr>
              <a:t>  </a:t>
            </a:r>
            <a:r>
              <a:rPr lang="ru-RU" sz="1400">
                <a:solidFill>
                  <a:srgbClr val="000099"/>
                </a:solidFill>
                <a:latin typeface="Arial" charset="0"/>
              </a:rPr>
              <a:t>сети телефонной и сотовой связи, </a:t>
            </a:r>
            <a:br>
              <a:rPr lang="ru-RU" sz="1400">
                <a:solidFill>
                  <a:srgbClr val="000099"/>
                </a:solidFill>
                <a:latin typeface="Arial" charset="0"/>
              </a:rPr>
            </a:br>
            <a:r>
              <a:rPr lang="ru-RU" sz="140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>
                <a:solidFill>
                  <a:srgbClr val="CC0000"/>
                </a:solidFill>
                <a:sym typeface="Symbol" pitchFamily="18" charset="2"/>
              </a:rPr>
              <a:t></a:t>
            </a:r>
            <a:r>
              <a:rPr lang="ru-RU">
                <a:sym typeface="Symbol" pitchFamily="18" charset="2"/>
              </a:rPr>
              <a:t>  </a:t>
            </a:r>
            <a:r>
              <a:rPr lang="ru-RU" sz="1400">
                <a:solidFill>
                  <a:srgbClr val="000099"/>
                </a:solidFill>
                <a:latin typeface="Arial" charset="0"/>
              </a:rPr>
              <a:t>сети кабельного телевидения,</a:t>
            </a:r>
            <a:br>
              <a:rPr lang="ru-RU" sz="1400">
                <a:solidFill>
                  <a:srgbClr val="000099"/>
                </a:solidFill>
                <a:latin typeface="Arial" charset="0"/>
              </a:rPr>
            </a:br>
            <a:r>
              <a:rPr lang="ru-RU" sz="140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>
                <a:solidFill>
                  <a:srgbClr val="CC0000"/>
                </a:solidFill>
                <a:sym typeface="Symbol" pitchFamily="18" charset="2"/>
              </a:rPr>
              <a:t></a:t>
            </a:r>
            <a:r>
              <a:rPr lang="ru-RU">
                <a:sym typeface="Symbol" pitchFamily="18" charset="2"/>
              </a:rPr>
              <a:t>  </a:t>
            </a:r>
            <a:r>
              <a:rPr lang="ru-RU" sz="1400">
                <a:solidFill>
                  <a:srgbClr val="000099"/>
                </a:solidFill>
                <a:latin typeface="Arial" charset="0"/>
              </a:rPr>
              <a:t>компьютерные (вычислительные) сети.</a:t>
            </a: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 rot="-5400000">
            <a:off x="2139951" y="3817937"/>
            <a:ext cx="6081712" cy="174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4108" name="Picture 56" descr="3 П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72" t="14703" r="5969" b="47896"/>
          <a:stretch>
            <a:fillRect/>
          </a:stretch>
        </p:blipFill>
        <p:spPr bwMode="auto">
          <a:xfrm>
            <a:off x="4995863" y="1476375"/>
            <a:ext cx="1390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Line 60"/>
          <p:cNvSpPr>
            <a:spLocks noChangeShapeType="1"/>
          </p:cNvSpPr>
          <p:nvPr/>
        </p:nvSpPr>
        <p:spPr bwMode="auto">
          <a:xfrm flipV="1">
            <a:off x="6346825" y="1560513"/>
            <a:ext cx="107950" cy="52387"/>
          </a:xfrm>
          <a:prstGeom prst="line">
            <a:avLst/>
          </a:prstGeom>
          <a:noFill/>
          <a:ln w="15875">
            <a:solidFill>
              <a:srgbClr val="5A8C56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110" name="Line 61"/>
          <p:cNvSpPr>
            <a:spLocks noChangeShapeType="1"/>
          </p:cNvSpPr>
          <p:nvPr/>
        </p:nvSpPr>
        <p:spPr bwMode="auto">
          <a:xfrm>
            <a:off x="7413625" y="1074738"/>
            <a:ext cx="242888" cy="55562"/>
          </a:xfrm>
          <a:prstGeom prst="line">
            <a:avLst/>
          </a:prstGeom>
          <a:noFill/>
          <a:ln w="15875">
            <a:solidFill>
              <a:srgbClr val="5A8C56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111" name="Rectangle 2"/>
          <p:cNvSpPr>
            <a:spLocks noChangeArrowheads="1"/>
          </p:cNvSpPr>
          <p:nvPr/>
        </p:nvSpPr>
        <p:spPr bwMode="auto">
          <a:xfrm>
            <a:off x="0" y="0"/>
            <a:ext cx="112713" cy="6858000"/>
          </a:xfrm>
          <a:prstGeom prst="rect">
            <a:avLst/>
          </a:prstGeom>
          <a:gradFill rotWithShape="1">
            <a:gsLst>
              <a:gs pos="0">
                <a:srgbClr val="B9D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751" name="Oval 63"/>
          <p:cNvSpPr>
            <a:spLocks noChangeArrowheads="1"/>
          </p:cNvSpPr>
          <p:nvPr/>
        </p:nvSpPr>
        <p:spPr bwMode="auto">
          <a:xfrm>
            <a:off x="7404100" y="3881438"/>
            <a:ext cx="1479550" cy="296862"/>
          </a:xfrm>
          <a:prstGeom prst="ellipse">
            <a:avLst/>
          </a:prstGeom>
          <a:noFill/>
          <a:ln w="12700">
            <a:solidFill>
              <a:srgbClr val="5B79D7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 animBg="1"/>
      <p:bldP spid="114713" grpId="0"/>
      <p:bldP spid="114709" grpId="0" animBg="1"/>
      <p:bldP spid="1147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0"/>
          <p:cNvSpPr>
            <a:spLocks noChangeArrowheads="1"/>
          </p:cNvSpPr>
          <p:nvPr/>
        </p:nvSpPr>
        <p:spPr bwMode="auto">
          <a:xfrm>
            <a:off x="0" y="735013"/>
            <a:ext cx="4003675" cy="2638425"/>
          </a:xfrm>
          <a:prstGeom prst="rect">
            <a:avLst/>
          </a:prstGeom>
          <a:gradFill rotWithShape="1">
            <a:gsLst>
              <a:gs pos="0">
                <a:srgbClr val="94C0E4"/>
              </a:gs>
              <a:gs pos="100000">
                <a:srgbClr val="E7E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3" name="Picture 29" descr="3 П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2788"/>
            <a:ext cx="3989388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0" name="WordArt 28"/>
          <p:cNvSpPr>
            <a:spLocks noChangeArrowheads="1" noChangeShapeType="1" noTextEdit="1"/>
          </p:cNvSpPr>
          <p:nvPr/>
        </p:nvSpPr>
        <p:spPr bwMode="auto">
          <a:xfrm>
            <a:off x="400050" y="190500"/>
            <a:ext cx="50292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Компьютерная сеть</a:t>
            </a:r>
          </a:p>
        </p:txBody>
      </p:sp>
      <p:grpSp>
        <p:nvGrpSpPr>
          <p:cNvPr id="5125" name="Group 65"/>
          <p:cNvGrpSpPr>
            <a:grpSpLocks/>
          </p:cNvGrpSpPr>
          <p:nvPr/>
        </p:nvGrpSpPr>
        <p:grpSpPr bwMode="auto">
          <a:xfrm>
            <a:off x="238125" y="981075"/>
            <a:ext cx="2362200" cy="2300288"/>
            <a:chOff x="216" y="737"/>
            <a:chExt cx="1488" cy="1449"/>
          </a:xfrm>
        </p:grpSpPr>
        <p:sp>
          <p:nvSpPr>
            <p:cNvPr id="5159" name="Freeform 36"/>
            <p:cNvSpPr>
              <a:spLocks/>
            </p:cNvSpPr>
            <p:nvPr/>
          </p:nvSpPr>
          <p:spPr bwMode="auto">
            <a:xfrm>
              <a:off x="216" y="737"/>
              <a:ext cx="1120" cy="1449"/>
            </a:xfrm>
            <a:custGeom>
              <a:avLst/>
              <a:gdLst>
                <a:gd name="T0" fmla="*/ 36 w 1120"/>
                <a:gd name="T1" fmla="*/ 181 h 1449"/>
                <a:gd name="T2" fmla="*/ 60 w 1120"/>
                <a:gd name="T3" fmla="*/ 163 h 1449"/>
                <a:gd name="T4" fmla="*/ 150 w 1120"/>
                <a:gd name="T5" fmla="*/ 169 h 1449"/>
                <a:gd name="T6" fmla="*/ 180 w 1120"/>
                <a:gd name="T7" fmla="*/ 145 h 1449"/>
                <a:gd name="T8" fmla="*/ 318 w 1120"/>
                <a:gd name="T9" fmla="*/ 163 h 1449"/>
                <a:gd name="T10" fmla="*/ 714 w 1120"/>
                <a:gd name="T11" fmla="*/ 175 h 1449"/>
                <a:gd name="T12" fmla="*/ 726 w 1120"/>
                <a:gd name="T13" fmla="*/ 271 h 1449"/>
                <a:gd name="T14" fmla="*/ 1026 w 1120"/>
                <a:gd name="T15" fmla="*/ 289 h 1449"/>
                <a:gd name="T16" fmla="*/ 1026 w 1120"/>
                <a:gd name="T17" fmla="*/ 415 h 1449"/>
                <a:gd name="T18" fmla="*/ 462 w 1120"/>
                <a:gd name="T19" fmla="*/ 421 h 1449"/>
                <a:gd name="T20" fmla="*/ 474 w 1120"/>
                <a:gd name="T21" fmla="*/ 499 h 1449"/>
                <a:gd name="T22" fmla="*/ 474 w 1120"/>
                <a:gd name="T23" fmla="*/ 565 h 1449"/>
                <a:gd name="T24" fmla="*/ 786 w 1120"/>
                <a:gd name="T25" fmla="*/ 547 h 1449"/>
                <a:gd name="T26" fmla="*/ 930 w 1120"/>
                <a:gd name="T27" fmla="*/ 577 h 1449"/>
                <a:gd name="T28" fmla="*/ 924 w 1120"/>
                <a:gd name="T29" fmla="*/ 673 h 1449"/>
                <a:gd name="T30" fmla="*/ 744 w 1120"/>
                <a:gd name="T31" fmla="*/ 673 h 1449"/>
                <a:gd name="T32" fmla="*/ 744 w 1120"/>
                <a:gd name="T33" fmla="*/ 751 h 1449"/>
                <a:gd name="T34" fmla="*/ 756 w 1120"/>
                <a:gd name="T35" fmla="*/ 841 h 1449"/>
                <a:gd name="T36" fmla="*/ 870 w 1120"/>
                <a:gd name="T37" fmla="*/ 835 h 1449"/>
                <a:gd name="T38" fmla="*/ 882 w 1120"/>
                <a:gd name="T39" fmla="*/ 925 h 1449"/>
                <a:gd name="T40" fmla="*/ 882 w 1120"/>
                <a:gd name="T41" fmla="*/ 979 h 1449"/>
                <a:gd name="T42" fmla="*/ 1044 w 1120"/>
                <a:gd name="T43" fmla="*/ 979 h 1449"/>
                <a:gd name="T44" fmla="*/ 1104 w 1120"/>
                <a:gd name="T45" fmla="*/ 1081 h 1449"/>
                <a:gd name="T46" fmla="*/ 984 w 1120"/>
                <a:gd name="T47" fmla="*/ 1135 h 1449"/>
                <a:gd name="T48" fmla="*/ 984 w 1120"/>
                <a:gd name="T49" fmla="*/ 1207 h 1449"/>
                <a:gd name="T50" fmla="*/ 828 w 1120"/>
                <a:gd name="T51" fmla="*/ 1219 h 1449"/>
                <a:gd name="T52" fmla="*/ 810 w 1120"/>
                <a:gd name="T53" fmla="*/ 1303 h 1449"/>
                <a:gd name="T54" fmla="*/ 768 w 1120"/>
                <a:gd name="T55" fmla="*/ 1327 h 1449"/>
                <a:gd name="T56" fmla="*/ 828 w 1120"/>
                <a:gd name="T57" fmla="*/ 1351 h 1449"/>
                <a:gd name="T58" fmla="*/ 606 w 1120"/>
                <a:gd name="T59" fmla="*/ 1315 h 1449"/>
                <a:gd name="T60" fmla="*/ 222 w 1120"/>
                <a:gd name="T61" fmla="*/ 1309 h 1449"/>
                <a:gd name="T62" fmla="*/ 30 w 1120"/>
                <a:gd name="T63" fmla="*/ 1351 h 1449"/>
                <a:gd name="T64" fmla="*/ 42 w 1120"/>
                <a:gd name="T65" fmla="*/ 1249 h 1449"/>
                <a:gd name="T66" fmla="*/ 36 w 1120"/>
                <a:gd name="T67" fmla="*/ 181 h 14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0"/>
                <a:gd name="T103" fmla="*/ 0 h 1449"/>
                <a:gd name="T104" fmla="*/ 1120 w 1120"/>
                <a:gd name="T105" fmla="*/ 1449 h 14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0" h="1449">
                  <a:moveTo>
                    <a:pt x="36" y="181"/>
                  </a:moveTo>
                  <a:cubicBezTo>
                    <a:pt x="39" y="0"/>
                    <a:pt x="41" y="165"/>
                    <a:pt x="60" y="163"/>
                  </a:cubicBezTo>
                  <a:cubicBezTo>
                    <a:pt x="79" y="161"/>
                    <a:pt x="130" y="172"/>
                    <a:pt x="150" y="169"/>
                  </a:cubicBezTo>
                  <a:cubicBezTo>
                    <a:pt x="170" y="166"/>
                    <a:pt x="152" y="146"/>
                    <a:pt x="180" y="145"/>
                  </a:cubicBezTo>
                  <a:cubicBezTo>
                    <a:pt x="208" y="144"/>
                    <a:pt x="229" y="158"/>
                    <a:pt x="318" y="163"/>
                  </a:cubicBezTo>
                  <a:cubicBezTo>
                    <a:pt x="407" y="168"/>
                    <a:pt x="646" y="157"/>
                    <a:pt x="714" y="175"/>
                  </a:cubicBezTo>
                  <a:cubicBezTo>
                    <a:pt x="782" y="193"/>
                    <a:pt x="674" y="252"/>
                    <a:pt x="726" y="271"/>
                  </a:cubicBezTo>
                  <a:cubicBezTo>
                    <a:pt x="778" y="290"/>
                    <a:pt x="976" y="265"/>
                    <a:pt x="1026" y="289"/>
                  </a:cubicBezTo>
                  <a:cubicBezTo>
                    <a:pt x="1076" y="313"/>
                    <a:pt x="1120" y="393"/>
                    <a:pt x="1026" y="415"/>
                  </a:cubicBezTo>
                  <a:cubicBezTo>
                    <a:pt x="932" y="437"/>
                    <a:pt x="554" y="407"/>
                    <a:pt x="462" y="421"/>
                  </a:cubicBezTo>
                  <a:cubicBezTo>
                    <a:pt x="370" y="435"/>
                    <a:pt x="472" y="475"/>
                    <a:pt x="474" y="499"/>
                  </a:cubicBezTo>
                  <a:cubicBezTo>
                    <a:pt x="476" y="523"/>
                    <a:pt x="422" y="557"/>
                    <a:pt x="474" y="565"/>
                  </a:cubicBezTo>
                  <a:cubicBezTo>
                    <a:pt x="526" y="573"/>
                    <a:pt x="710" y="545"/>
                    <a:pt x="786" y="547"/>
                  </a:cubicBezTo>
                  <a:cubicBezTo>
                    <a:pt x="862" y="549"/>
                    <a:pt x="907" y="556"/>
                    <a:pt x="930" y="577"/>
                  </a:cubicBezTo>
                  <a:cubicBezTo>
                    <a:pt x="953" y="598"/>
                    <a:pt x="955" y="657"/>
                    <a:pt x="924" y="673"/>
                  </a:cubicBezTo>
                  <a:cubicBezTo>
                    <a:pt x="893" y="689"/>
                    <a:pt x="774" y="660"/>
                    <a:pt x="744" y="673"/>
                  </a:cubicBezTo>
                  <a:cubicBezTo>
                    <a:pt x="714" y="686"/>
                    <a:pt x="742" y="723"/>
                    <a:pt x="744" y="751"/>
                  </a:cubicBezTo>
                  <a:cubicBezTo>
                    <a:pt x="746" y="779"/>
                    <a:pt x="735" y="827"/>
                    <a:pt x="756" y="841"/>
                  </a:cubicBezTo>
                  <a:cubicBezTo>
                    <a:pt x="777" y="855"/>
                    <a:pt x="849" y="821"/>
                    <a:pt x="870" y="835"/>
                  </a:cubicBezTo>
                  <a:cubicBezTo>
                    <a:pt x="891" y="849"/>
                    <a:pt x="880" y="901"/>
                    <a:pt x="882" y="925"/>
                  </a:cubicBezTo>
                  <a:cubicBezTo>
                    <a:pt x="884" y="949"/>
                    <a:pt x="855" y="970"/>
                    <a:pt x="882" y="979"/>
                  </a:cubicBezTo>
                  <a:cubicBezTo>
                    <a:pt x="909" y="988"/>
                    <a:pt x="1007" y="962"/>
                    <a:pt x="1044" y="979"/>
                  </a:cubicBezTo>
                  <a:cubicBezTo>
                    <a:pt x="1081" y="996"/>
                    <a:pt x="1114" y="1055"/>
                    <a:pt x="1104" y="1081"/>
                  </a:cubicBezTo>
                  <a:cubicBezTo>
                    <a:pt x="1094" y="1107"/>
                    <a:pt x="1004" y="1114"/>
                    <a:pt x="984" y="1135"/>
                  </a:cubicBezTo>
                  <a:cubicBezTo>
                    <a:pt x="964" y="1156"/>
                    <a:pt x="1010" y="1193"/>
                    <a:pt x="984" y="1207"/>
                  </a:cubicBezTo>
                  <a:cubicBezTo>
                    <a:pt x="958" y="1221"/>
                    <a:pt x="857" y="1203"/>
                    <a:pt x="828" y="1219"/>
                  </a:cubicBezTo>
                  <a:cubicBezTo>
                    <a:pt x="799" y="1235"/>
                    <a:pt x="820" y="1285"/>
                    <a:pt x="810" y="1303"/>
                  </a:cubicBezTo>
                  <a:cubicBezTo>
                    <a:pt x="800" y="1321"/>
                    <a:pt x="765" y="1319"/>
                    <a:pt x="768" y="1327"/>
                  </a:cubicBezTo>
                  <a:cubicBezTo>
                    <a:pt x="771" y="1335"/>
                    <a:pt x="855" y="1353"/>
                    <a:pt x="828" y="1351"/>
                  </a:cubicBezTo>
                  <a:cubicBezTo>
                    <a:pt x="801" y="1349"/>
                    <a:pt x="707" y="1322"/>
                    <a:pt x="606" y="1315"/>
                  </a:cubicBezTo>
                  <a:cubicBezTo>
                    <a:pt x="505" y="1308"/>
                    <a:pt x="318" y="1303"/>
                    <a:pt x="222" y="1309"/>
                  </a:cubicBezTo>
                  <a:cubicBezTo>
                    <a:pt x="126" y="1315"/>
                    <a:pt x="60" y="1361"/>
                    <a:pt x="30" y="1351"/>
                  </a:cubicBezTo>
                  <a:cubicBezTo>
                    <a:pt x="0" y="1341"/>
                    <a:pt x="44" y="1449"/>
                    <a:pt x="42" y="1249"/>
                  </a:cubicBezTo>
                  <a:cubicBezTo>
                    <a:pt x="40" y="1049"/>
                    <a:pt x="36" y="370"/>
                    <a:pt x="36" y="181"/>
                  </a:cubicBezTo>
                  <a:close/>
                </a:path>
              </a:pathLst>
            </a:custGeom>
            <a:gradFill rotWithShape="1">
              <a:gsLst>
                <a:gs pos="0">
                  <a:srgbClr val="94C0E4"/>
                </a:gs>
                <a:gs pos="100000">
                  <a:srgbClr val="E7E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877" y="1261"/>
              <a:ext cx="381" cy="169"/>
            </a:xfrm>
            <a:custGeom>
              <a:avLst/>
              <a:gdLst>
                <a:gd name="T0" fmla="*/ 137 w 1221"/>
                <a:gd name="T1" fmla="*/ 179 h 1447"/>
                <a:gd name="T2" fmla="*/ 815 w 1221"/>
                <a:gd name="T3" fmla="*/ 173 h 1447"/>
                <a:gd name="T4" fmla="*/ 827 w 1221"/>
                <a:gd name="T5" fmla="*/ 269 h 1447"/>
                <a:gd name="T6" fmla="*/ 1127 w 1221"/>
                <a:gd name="T7" fmla="*/ 287 h 1447"/>
                <a:gd name="T8" fmla="*/ 1127 w 1221"/>
                <a:gd name="T9" fmla="*/ 413 h 1447"/>
                <a:gd name="T10" fmla="*/ 563 w 1221"/>
                <a:gd name="T11" fmla="*/ 419 h 1447"/>
                <a:gd name="T12" fmla="*/ 575 w 1221"/>
                <a:gd name="T13" fmla="*/ 497 h 1447"/>
                <a:gd name="T14" fmla="*/ 575 w 1221"/>
                <a:gd name="T15" fmla="*/ 563 h 1447"/>
                <a:gd name="T16" fmla="*/ 887 w 1221"/>
                <a:gd name="T17" fmla="*/ 545 h 1447"/>
                <a:gd name="T18" fmla="*/ 1031 w 1221"/>
                <a:gd name="T19" fmla="*/ 575 h 1447"/>
                <a:gd name="T20" fmla="*/ 1025 w 1221"/>
                <a:gd name="T21" fmla="*/ 671 h 1447"/>
                <a:gd name="T22" fmla="*/ 845 w 1221"/>
                <a:gd name="T23" fmla="*/ 671 h 1447"/>
                <a:gd name="T24" fmla="*/ 845 w 1221"/>
                <a:gd name="T25" fmla="*/ 749 h 1447"/>
                <a:gd name="T26" fmla="*/ 857 w 1221"/>
                <a:gd name="T27" fmla="*/ 839 h 1447"/>
                <a:gd name="T28" fmla="*/ 977 w 1221"/>
                <a:gd name="T29" fmla="*/ 851 h 1447"/>
                <a:gd name="T30" fmla="*/ 983 w 1221"/>
                <a:gd name="T31" fmla="*/ 923 h 1447"/>
                <a:gd name="T32" fmla="*/ 983 w 1221"/>
                <a:gd name="T33" fmla="*/ 977 h 1447"/>
                <a:gd name="T34" fmla="*/ 1145 w 1221"/>
                <a:gd name="T35" fmla="*/ 977 h 1447"/>
                <a:gd name="T36" fmla="*/ 1205 w 1221"/>
                <a:gd name="T37" fmla="*/ 1079 h 1447"/>
                <a:gd name="T38" fmla="*/ 1085 w 1221"/>
                <a:gd name="T39" fmla="*/ 1133 h 1447"/>
                <a:gd name="T40" fmla="*/ 1085 w 1221"/>
                <a:gd name="T41" fmla="*/ 1205 h 1447"/>
                <a:gd name="T42" fmla="*/ 929 w 1221"/>
                <a:gd name="T43" fmla="*/ 1217 h 1447"/>
                <a:gd name="T44" fmla="*/ 869 w 1221"/>
                <a:gd name="T45" fmla="*/ 1325 h 1447"/>
                <a:gd name="T46" fmla="*/ 929 w 1221"/>
                <a:gd name="T47" fmla="*/ 1349 h 1447"/>
                <a:gd name="T48" fmla="*/ 131 w 1221"/>
                <a:gd name="T49" fmla="*/ 1349 h 1447"/>
                <a:gd name="T50" fmla="*/ 143 w 1221"/>
                <a:gd name="T51" fmla="*/ 1247 h 1447"/>
                <a:gd name="T52" fmla="*/ 137 w 1221"/>
                <a:gd name="T53" fmla="*/ 179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21"/>
                <a:gd name="T82" fmla="*/ 0 h 1447"/>
                <a:gd name="T83" fmla="*/ 1221 w 1221"/>
                <a:gd name="T84" fmla="*/ 1447 h 1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877" y="1261"/>
              <a:ext cx="381" cy="169"/>
            </a:xfrm>
            <a:custGeom>
              <a:avLst/>
              <a:gdLst>
                <a:gd name="T0" fmla="*/ 137 w 1221"/>
                <a:gd name="T1" fmla="*/ 179 h 1447"/>
                <a:gd name="T2" fmla="*/ 815 w 1221"/>
                <a:gd name="T3" fmla="*/ 173 h 1447"/>
                <a:gd name="T4" fmla="*/ 827 w 1221"/>
                <a:gd name="T5" fmla="*/ 269 h 1447"/>
                <a:gd name="T6" fmla="*/ 1127 w 1221"/>
                <a:gd name="T7" fmla="*/ 287 h 1447"/>
                <a:gd name="T8" fmla="*/ 1127 w 1221"/>
                <a:gd name="T9" fmla="*/ 413 h 1447"/>
                <a:gd name="T10" fmla="*/ 563 w 1221"/>
                <a:gd name="T11" fmla="*/ 419 h 1447"/>
                <a:gd name="T12" fmla="*/ 575 w 1221"/>
                <a:gd name="T13" fmla="*/ 497 h 1447"/>
                <a:gd name="T14" fmla="*/ 575 w 1221"/>
                <a:gd name="T15" fmla="*/ 563 h 1447"/>
                <a:gd name="T16" fmla="*/ 887 w 1221"/>
                <a:gd name="T17" fmla="*/ 545 h 1447"/>
                <a:gd name="T18" fmla="*/ 1031 w 1221"/>
                <a:gd name="T19" fmla="*/ 575 h 1447"/>
                <a:gd name="T20" fmla="*/ 1025 w 1221"/>
                <a:gd name="T21" fmla="*/ 671 h 1447"/>
                <a:gd name="T22" fmla="*/ 845 w 1221"/>
                <a:gd name="T23" fmla="*/ 671 h 1447"/>
                <a:gd name="T24" fmla="*/ 845 w 1221"/>
                <a:gd name="T25" fmla="*/ 749 h 1447"/>
                <a:gd name="T26" fmla="*/ 857 w 1221"/>
                <a:gd name="T27" fmla="*/ 839 h 1447"/>
                <a:gd name="T28" fmla="*/ 977 w 1221"/>
                <a:gd name="T29" fmla="*/ 851 h 1447"/>
                <a:gd name="T30" fmla="*/ 983 w 1221"/>
                <a:gd name="T31" fmla="*/ 923 h 1447"/>
                <a:gd name="T32" fmla="*/ 983 w 1221"/>
                <a:gd name="T33" fmla="*/ 977 h 1447"/>
                <a:gd name="T34" fmla="*/ 1145 w 1221"/>
                <a:gd name="T35" fmla="*/ 977 h 1447"/>
                <a:gd name="T36" fmla="*/ 1205 w 1221"/>
                <a:gd name="T37" fmla="*/ 1079 h 1447"/>
                <a:gd name="T38" fmla="*/ 1085 w 1221"/>
                <a:gd name="T39" fmla="*/ 1133 h 1447"/>
                <a:gd name="T40" fmla="*/ 1085 w 1221"/>
                <a:gd name="T41" fmla="*/ 1205 h 1447"/>
                <a:gd name="T42" fmla="*/ 929 w 1221"/>
                <a:gd name="T43" fmla="*/ 1217 h 1447"/>
                <a:gd name="T44" fmla="*/ 869 w 1221"/>
                <a:gd name="T45" fmla="*/ 1325 h 1447"/>
                <a:gd name="T46" fmla="*/ 929 w 1221"/>
                <a:gd name="T47" fmla="*/ 1349 h 1447"/>
                <a:gd name="T48" fmla="*/ 131 w 1221"/>
                <a:gd name="T49" fmla="*/ 1349 h 1447"/>
                <a:gd name="T50" fmla="*/ 143 w 1221"/>
                <a:gd name="T51" fmla="*/ 1247 h 1447"/>
                <a:gd name="T52" fmla="*/ 137 w 1221"/>
                <a:gd name="T53" fmla="*/ 179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21"/>
                <a:gd name="T82" fmla="*/ 0 h 1447"/>
                <a:gd name="T83" fmla="*/ 1221 w 1221"/>
                <a:gd name="T84" fmla="*/ 1447 h 1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7E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2" name="Freeform 43"/>
            <p:cNvSpPr>
              <a:spLocks/>
            </p:cNvSpPr>
            <p:nvPr/>
          </p:nvSpPr>
          <p:spPr bwMode="auto">
            <a:xfrm>
              <a:off x="815" y="983"/>
              <a:ext cx="495" cy="193"/>
            </a:xfrm>
            <a:custGeom>
              <a:avLst/>
              <a:gdLst>
                <a:gd name="T0" fmla="*/ 137 w 1221"/>
                <a:gd name="T1" fmla="*/ 179 h 1447"/>
                <a:gd name="T2" fmla="*/ 815 w 1221"/>
                <a:gd name="T3" fmla="*/ 173 h 1447"/>
                <a:gd name="T4" fmla="*/ 827 w 1221"/>
                <a:gd name="T5" fmla="*/ 269 h 1447"/>
                <a:gd name="T6" fmla="*/ 1127 w 1221"/>
                <a:gd name="T7" fmla="*/ 287 h 1447"/>
                <a:gd name="T8" fmla="*/ 1127 w 1221"/>
                <a:gd name="T9" fmla="*/ 413 h 1447"/>
                <a:gd name="T10" fmla="*/ 563 w 1221"/>
                <a:gd name="T11" fmla="*/ 419 h 1447"/>
                <a:gd name="T12" fmla="*/ 575 w 1221"/>
                <a:gd name="T13" fmla="*/ 497 h 1447"/>
                <a:gd name="T14" fmla="*/ 575 w 1221"/>
                <a:gd name="T15" fmla="*/ 563 h 1447"/>
                <a:gd name="T16" fmla="*/ 887 w 1221"/>
                <a:gd name="T17" fmla="*/ 545 h 1447"/>
                <a:gd name="T18" fmla="*/ 1031 w 1221"/>
                <a:gd name="T19" fmla="*/ 575 h 1447"/>
                <a:gd name="T20" fmla="*/ 1025 w 1221"/>
                <a:gd name="T21" fmla="*/ 671 h 1447"/>
                <a:gd name="T22" fmla="*/ 845 w 1221"/>
                <a:gd name="T23" fmla="*/ 671 h 1447"/>
                <a:gd name="T24" fmla="*/ 845 w 1221"/>
                <a:gd name="T25" fmla="*/ 749 h 1447"/>
                <a:gd name="T26" fmla="*/ 857 w 1221"/>
                <a:gd name="T27" fmla="*/ 839 h 1447"/>
                <a:gd name="T28" fmla="*/ 977 w 1221"/>
                <a:gd name="T29" fmla="*/ 851 h 1447"/>
                <a:gd name="T30" fmla="*/ 983 w 1221"/>
                <a:gd name="T31" fmla="*/ 923 h 1447"/>
                <a:gd name="T32" fmla="*/ 983 w 1221"/>
                <a:gd name="T33" fmla="*/ 977 h 1447"/>
                <a:gd name="T34" fmla="*/ 1145 w 1221"/>
                <a:gd name="T35" fmla="*/ 977 h 1447"/>
                <a:gd name="T36" fmla="*/ 1205 w 1221"/>
                <a:gd name="T37" fmla="*/ 1079 h 1447"/>
                <a:gd name="T38" fmla="*/ 1085 w 1221"/>
                <a:gd name="T39" fmla="*/ 1133 h 1447"/>
                <a:gd name="T40" fmla="*/ 1085 w 1221"/>
                <a:gd name="T41" fmla="*/ 1205 h 1447"/>
                <a:gd name="T42" fmla="*/ 929 w 1221"/>
                <a:gd name="T43" fmla="*/ 1217 h 1447"/>
                <a:gd name="T44" fmla="*/ 869 w 1221"/>
                <a:gd name="T45" fmla="*/ 1325 h 1447"/>
                <a:gd name="T46" fmla="*/ 929 w 1221"/>
                <a:gd name="T47" fmla="*/ 1349 h 1447"/>
                <a:gd name="T48" fmla="*/ 131 w 1221"/>
                <a:gd name="T49" fmla="*/ 1349 h 1447"/>
                <a:gd name="T50" fmla="*/ 143 w 1221"/>
                <a:gd name="T51" fmla="*/ 1247 h 1447"/>
                <a:gd name="T52" fmla="*/ 137 w 1221"/>
                <a:gd name="T53" fmla="*/ 179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21"/>
                <a:gd name="T82" fmla="*/ 0 h 1447"/>
                <a:gd name="T83" fmla="*/ 1221 w 1221"/>
                <a:gd name="T84" fmla="*/ 1447 h 1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34000"/>
                  </a:schemeClr>
                </a:gs>
                <a:gs pos="100000">
                  <a:srgbClr val="E7EFFF">
                    <a:alpha val="37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3" name="Freeform 44"/>
            <p:cNvSpPr>
              <a:spLocks/>
            </p:cNvSpPr>
            <p:nvPr/>
          </p:nvSpPr>
          <p:spPr bwMode="auto">
            <a:xfrm>
              <a:off x="815" y="983"/>
              <a:ext cx="495" cy="193"/>
            </a:xfrm>
            <a:custGeom>
              <a:avLst/>
              <a:gdLst>
                <a:gd name="T0" fmla="*/ 137 w 1221"/>
                <a:gd name="T1" fmla="*/ 179 h 1447"/>
                <a:gd name="T2" fmla="*/ 815 w 1221"/>
                <a:gd name="T3" fmla="*/ 173 h 1447"/>
                <a:gd name="T4" fmla="*/ 827 w 1221"/>
                <a:gd name="T5" fmla="*/ 269 h 1447"/>
                <a:gd name="T6" fmla="*/ 1127 w 1221"/>
                <a:gd name="T7" fmla="*/ 287 h 1447"/>
                <a:gd name="T8" fmla="*/ 1127 w 1221"/>
                <a:gd name="T9" fmla="*/ 413 h 1447"/>
                <a:gd name="T10" fmla="*/ 563 w 1221"/>
                <a:gd name="T11" fmla="*/ 419 h 1447"/>
                <a:gd name="T12" fmla="*/ 575 w 1221"/>
                <a:gd name="T13" fmla="*/ 497 h 1447"/>
                <a:gd name="T14" fmla="*/ 575 w 1221"/>
                <a:gd name="T15" fmla="*/ 563 h 1447"/>
                <a:gd name="T16" fmla="*/ 887 w 1221"/>
                <a:gd name="T17" fmla="*/ 545 h 1447"/>
                <a:gd name="T18" fmla="*/ 1031 w 1221"/>
                <a:gd name="T19" fmla="*/ 575 h 1447"/>
                <a:gd name="T20" fmla="*/ 1025 w 1221"/>
                <a:gd name="T21" fmla="*/ 671 h 1447"/>
                <a:gd name="T22" fmla="*/ 845 w 1221"/>
                <a:gd name="T23" fmla="*/ 671 h 1447"/>
                <a:gd name="T24" fmla="*/ 845 w 1221"/>
                <a:gd name="T25" fmla="*/ 749 h 1447"/>
                <a:gd name="T26" fmla="*/ 857 w 1221"/>
                <a:gd name="T27" fmla="*/ 839 h 1447"/>
                <a:gd name="T28" fmla="*/ 977 w 1221"/>
                <a:gd name="T29" fmla="*/ 851 h 1447"/>
                <a:gd name="T30" fmla="*/ 983 w 1221"/>
                <a:gd name="T31" fmla="*/ 923 h 1447"/>
                <a:gd name="T32" fmla="*/ 983 w 1221"/>
                <a:gd name="T33" fmla="*/ 977 h 1447"/>
                <a:gd name="T34" fmla="*/ 1145 w 1221"/>
                <a:gd name="T35" fmla="*/ 977 h 1447"/>
                <a:gd name="T36" fmla="*/ 1205 w 1221"/>
                <a:gd name="T37" fmla="*/ 1079 h 1447"/>
                <a:gd name="T38" fmla="*/ 1085 w 1221"/>
                <a:gd name="T39" fmla="*/ 1133 h 1447"/>
                <a:gd name="T40" fmla="*/ 1085 w 1221"/>
                <a:gd name="T41" fmla="*/ 1205 h 1447"/>
                <a:gd name="T42" fmla="*/ 929 w 1221"/>
                <a:gd name="T43" fmla="*/ 1217 h 1447"/>
                <a:gd name="T44" fmla="*/ 869 w 1221"/>
                <a:gd name="T45" fmla="*/ 1325 h 1447"/>
                <a:gd name="T46" fmla="*/ 929 w 1221"/>
                <a:gd name="T47" fmla="*/ 1349 h 1447"/>
                <a:gd name="T48" fmla="*/ 131 w 1221"/>
                <a:gd name="T49" fmla="*/ 1349 h 1447"/>
                <a:gd name="T50" fmla="*/ 143 w 1221"/>
                <a:gd name="T51" fmla="*/ 1247 h 1447"/>
                <a:gd name="T52" fmla="*/ 137 w 1221"/>
                <a:gd name="T53" fmla="*/ 179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21"/>
                <a:gd name="T82" fmla="*/ 0 h 1447"/>
                <a:gd name="T83" fmla="*/ 1221 w 1221"/>
                <a:gd name="T84" fmla="*/ 1447 h 1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21" h="1447">
                  <a:moveTo>
                    <a:pt x="137" y="179"/>
                  </a:moveTo>
                  <a:cubicBezTo>
                    <a:pt x="249" y="0"/>
                    <a:pt x="700" y="158"/>
                    <a:pt x="815" y="173"/>
                  </a:cubicBezTo>
                  <a:cubicBezTo>
                    <a:pt x="930" y="188"/>
                    <a:pt x="775" y="250"/>
                    <a:pt x="827" y="269"/>
                  </a:cubicBezTo>
                  <a:cubicBezTo>
                    <a:pt x="879" y="288"/>
                    <a:pt x="1077" y="263"/>
                    <a:pt x="1127" y="287"/>
                  </a:cubicBezTo>
                  <a:cubicBezTo>
                    <a:pt x="1177" y="311"/>
                    <a:pt x="1221" y="391"/>
                    <a:pt x="1127" y="413"/>
                  </a:cubicBezTo>
                  <a:cubicBezTo>
                    <a:pt x="1033" y="435"/>
                    <a:pt x="655" y="405"/>
                    <a:pt x="563" y="419"/>
                  </a:cubicBezTo>
                  <a:cubicBezTo>
                    <a:pt x="471" y="433"/>
                    <a:pt x="573" y="473"/>
                    <a:pt x="575" y="497"/>
                  </a:cubicBezTo>
                  <a:cubicBezTo>
                    <a:pt x="577" y="521"/>
                    <a:pt x="523" y="555"/>
                    <a:pt x="575" y="563"/>
                  </a:cubicBezTo>
                  <a:cubicBezTo>
                    <a:pt x="627" y="571"/>
                    <a:pt x="811" y="543"/>
                    <a:pt x="887" y="545"/>
                  </a:cubicBezTo>
                  <a:cubicBezTo>
                    <a:pt x="963" y="547"/>
                    <a:pt x="1008" y="554"/>
                    <a:pt x="1031" y="575"/>
                  </a:cubicBezTo>
                  <a:cubicBezTo>
                    <a:pt x="1054" y="596"/>
                    <a:pt x="1056" y="655"/>
                    <a:pt x="1025" y="671"/>
                  </a:cubicBezTo>
                  <a:cubicBezTo>
                    <a:pt x="994" y="687"/>
                    <a:pt x="875" y="658"/>
                    <a:pt x="845" y="671"/>
                  </a:cubicBezTo>
                  <a:cubicBezTo>
                    <a:pt x="815" y="684"/>
                    <a:pt x="843" y="721"/>
                    <a:pt x="845" y="749"/>
                  </a:cubicBezTo>
                  <a:cubicBezTo>
                    <a:pt x="847" y="777"/>
                    <a:pt x="835" y="822"/>
                    <a:pt x="857" y="839"/>
                  </a:cubicBezTo>
                  <a:cubicBezTo>
                    <a:pt x="879" y="856"/>
                    <a:pt x="956" y="837"/>
                    <a:pt x="977" y="851"/>
                  </a:cubicBezTo>
                  <a:cubicBezTo>
                    <a:pt x="998" y="865"/>
                    <a:pt x="982" y="902"/>
                    <a:pt x="983" y="923"/>
                  </a:cubicBezTo>
                  <a:cubicBezTo>
                    <a:pt x="984" y="944"/>
                    <a:pt x="956" y="968"/>
                    <a:pt x="983" y="977"/>
                  </a:cubicBezTo>
                  <a:cubicBezTo>
                    <a:pt x="1010" y="986"/>
                    <a:pt x="1108" y="960"/>
                    <a:pt x="1145" y="977"/>
                  </a:cubicBezTo>
                  <a:cubicBezTo>
                    <a:pt x="1182" y="994"/>
                    <a:pt x="1215" y="1053"/>
                    <a:pt x="1205" y="1079"/>
                  </a:cubicBezTo>
                  <a:cubicBezTo>
                    <a:pt x="1195" y="1105"/>
                    <a:pt x="1105" y="1112"/>
                    <a:pt x="1085" y="1133"/>
                  </a:cubicBezTo>
                  <a:cubicBezTo>
                    <a:pt x="1065" y="1154"/>
                    <a:pt x="1111" y="1191"/>
                    <a:pt x="1085" y="1205"/>
                  </a:cubicBezTo>
                  <a:cubicBezTo>
                    <a:pt x="1059" y="1219"/>
                    <a:pt x="965" y="1197"/>
                    <a:pt x="929" y="1217"/>
                  </a:cubicBezTo>
                  <a:cubicBezTo>
                    <a:pt x="893" y="1237"/>
                    <a:pt x="869" y="1303"/>
                    <a:pt x="869" y="1325"/>
                  </a:cubicBezTo>
                  <a:cubicBezTo>
                    <a:pt x="869" y="1347"/>
                    <a:pt x="1052" y="1345"/>
                    <a:pt x="929" y="1349"/>
                  </a:cubicBezTo>
                  <a:cubicBezTo>
                    <a:pt x="806" y="1353"/>
                    <a:pt x="262" y="1366"/>
                    <a:pt x="131" y="1349"/>
                  </a:cubicBezTo>
                  <a:cubicBezTo>
                    <a:pt x="0" y="1332"/>
                    <a:pt x="145" y="1447"/>
                    <a:pt x="143" y="1247"/>
                  </a:cubicBezTo>
                  <a:cubicBezTo>
                    <a:pt x="141" y="1047"/>
                    <a:pt x="25" y="358"/>
                    <a:pt x="137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34000"/>
                  </a:schemeClr>
                </a:gs>
                <a:gs pos="100000">
                  <a:srgbClr val="E7EFFF">
                    <a:alpha val="37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4" name="Text Box 48"/>
            <p:cNvSpPr txBox="1">
              <a:spLocks noChangeArrowheads="1"/>
            </p:cNvSpPr>
            <p:nvPr/>
          </p:nvSpPr>
          <p:spPr bwMode="auto">
            <a:xfrm>
              <a:off x="262" y="876"/>
              <a:ext cx="1442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None/>
              </a:pPr>
              <a:r>
                <a:rPr lang="ru-RU" sz="1500">
                  <a:solidFill>
                    <a:srgbClr val="000099"/>
                  </a:solidFill>
                  <a:latin typeface="Arial" charset="0"/>
                </a:rPr>
                <a:t>это  </a:t>
              </a:r>
              <a:r>
                <a:rPr lang="ru-RU" sz="1500" b="1">
                  <a:solidFill>
                    <a:srgbClr val="A50021"/>
                  </a:solidFill>
                  <a:latin typeface="Century Gothic" pitchFamily="34" charset="0"/>
                </a:rPr>
                <a:t>совокупность </a:t>
              </a:r>
              <a:br>
                <a:rPr lang="ru-RU" sz="1500" b="1">
                  <a:solidFill>
                    <a:srgbClr val="A50021"/>
                  </a:solidFill>
                  <a:latin typeface="Century Gothic" pitchFamily="34" charset="0"/>
                </a:rPr>
              </a:br>
              <a:r>
                <a:rPr lang="ru-RU" sz="1500" b="1">
                  <a:solidFill>
                    <a:srgbClr val="A50021"/>
                  </a:solidFill>
                  <a:latin typeface="Century Gothic" pitchFamily="34" charset="0"/>
                </a:rPr>
                <a:t>компьютеров</a:t>
              </a:r>
              <a:r>
                <a:rPr lang="ru-RU" sz="1500">
                  <a:solidFill>
                    <a:srgbClr val="000099"/>
                  </a:solidFill>
                  <a:latin typeface="Arial" charset="0"/>
                </a:rPr>
                <a:t>, обменивающихся информацией </a:t>
              </a:r>
              <a:br>
                <a:rPr lang="ru-RU" sz="1500">
                  <a:solidFill>
                    <a:srgbClr val="000099"/>
                  </a:solidFill>
                  <a:latin typeface="Arial" charset="0"/>
                </a:rPr>
              </a:br>
              <a:r>
                <a:rPr lang="ru-RU" sz="1500">
                  <a:solidFill>
                    <a:srgbClr val="000099"/>
                  </a:solidFill>
                  <a:latin typeface="Arial" charset="0"/>
                </a:rPr>
                <a:t>по линиям связи.</a:t>
              </a:r>
            </a:p>
          </p:txBody>
        </p:sp>
      </p:grpSp>
      <p:sp>
        <p:nvSpPr>
          <p:cNvPr id="5126" name="Rectangle 4"/>
          <p:cNvSpPr>
            <a:spLocks noChangeArrowheads="1"/>
          </p:cNvSpPr>
          <p:nvPr/>
        </p:nvSpPr>
        <p:spPr bwMode="auto">
          <a:xfrm flipV="1">
            <a:off x="0" y="703263"/>
            <a:ext cx="7245350" cy="174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0" scaled="1"/>
          </a:gradFill>
          <a:ln w="9525" algn="ctr">
            <a:solidFill>
              <a:srgbClr val="698ED9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4081" name="AutoShape 49"/>
          <p:cNvSpPr>
            <a:spLocks noChangeArrowheads="1"/>
          </p:cNvSpPr>
          <p:nvPr/>
        </p:nvSpPr>
        <p:spPr bwMode="auto">
          <a:xfrm>
            <a:off x="2743200" y="3325813"/>
            <a:ext cx="5978525" cy="977900"/>
          </a:xfrm>
          <a:prstGeom prst="roundRect">
            <a:avLst>
              <a:gd name="adj" fmla="val 16667"/>
            </a:avLst>
          </a:prstGeom>
          <a:solidFill>
            <a:srgbClr val="FFCC00">
              <a:alpha val="30980"/>
            </a:srgbClr>
          </a:solidFill>
          <a:ln w="66675" algn="ctr">
            <a:solidFill>
              <a:srgbClr val="FFCC66"/>
            </a:solidFill>
            <a:round/>
            <a:headEnd/>
            <a:tailEnd/>
          </a:ln>
        </p:spPr>
        <p:txBody>
          <a:bodyPr lIns="0" tIns="0" rIns="54000" bIns="0"/>
          <a:lstStyle/>
          <a:p>
            <a:pPr marL="447675">
              <a:lnSpc>
                <a:spcPct val="120000"/>
              </a:lnSpc>
            </a:pPr>
            <a:r>
              <a:rPr lang="ru-RU" sz="1500">
                <a:solidFill>
                  <a:srgbClr val="A50021"/>
                </a:solidFill>
                <a:latin typeface="Arial" charset="0"/>
              </a:rPr>
              <a:t>Зачем компьютеры объединяют в сеть? </a:t>
            </a:r>
            <a:endParaRPr lang="ru-RU" sz="140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128" name="Picture 76" descr="cеть+2-заПК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36550"/>
            <a:ext cx="3733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82" name="Oval 50"/>
          <p:cNvSpPr>
            <a:spLocks noChangeArrowheads="1"/>
          </p:cNvSpPr>
          <p:nvPr/>
        </p:nvSpPr>
        <p:spPr bwMode="auto">
          <a:xfrm>
            <a:off x="2528888" y="3473450"/>
            <a:ext cx="581025" cy="581025"/>
          </a:xfrm>
          <a:prstGeom prst="ellipse">
            <a:avLst/>
          </a:prstGeom>
          <a:solidFill>
            <a:srgbClr val="1C7BE4"/>
          </a:solidFill>
          <a:ln w="38100" cmpd="dbl">
            <a:solidFill>
              <a:srgbClr val="B5D7F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entury Gothic" pitchFamily="34" charset="0"/>
              </a:rPr>
              <a:t>?</a:t>
            </a:r>
          </a:p>
        </p:txBody>
      </p: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169863" y="3656013"/>
            <a:ext cx="9012237" cy="2906712"/>
            <a:chOff x="107" y="2303"/>
            <a:chExt cx="5677" cy="1831"/>
          </a:xfrm>
        </p:grpSpPr>
        <p:sp>
          <p:nvSpPr>
            <p:cNvPr id="5131" name="Text Box 88"/>
            <p:cNvSpPr txBox="1">
              <a:spLocks noChangeArrowheads="1"/>
            </p:cNvSpPr>
            <p:nvPr/>
          </p:nvSpPr>
          <p:spPr bwMode="auto">
            <a:xfrm>
              <a:off x="2005" y="2303"/>
              <a:ext cx="3479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300">
                  <a:solidFill>
                    <a:srgbClr val="003192"/>
                  </a:solidFill>
                  <a:latin typeface="Arial" charset="0"/>
                </a:rPr>
                <a:t>Сеть позволяет пользователям разных компьютеров обмениваться  информацией  и  получать доступ к удалённым ресурсам.</a:t>
              </a:r>
              <a:r>
                <a:rPr lang="ru-RU" sz="1300">
                  <a:solidFill>
                    <a:srgbClr val="000099"/>
                  </a:solidFill>
                  <a:latin typeface="Arial" charset="0"/>
                </a:rPr>
                <a:t> </a:t>
              </a:r>
            </a:p>
          </p:txBody>
        </p:sp>
        <p:grpSp>
          <p:nvGrpSpPr>
            <p:cNvPr id="5132" name="Group 116"/>
            <p:cNvGrpSpPr>
              <a:grpSpLocks/>
            </p:cNvGrpSpPr>
            <p:nvPr/>
          </p:nvGrpSpPr>
          <p:grpSpPr bwMode="auto">
            <a:xfrm>
              <a:off x="107" y="2813"/>
              <a:ext cx="5677" cy="1321"/>
              <a:chOff x="107" y="2813"/>
              <a:chExt cx="5677" cy="1321"/>
            </a:xfrm>
          </p:grpSpPr>
          <p:sp>
            <p:nvSpPr>
              <p:cNvPr id="5133" name="AutoShape 81"/>
              <p:cNvSpPr>
                <a:spLocks noChangeArrowheads="1"/>
              </p:cNvSpPr>
              <p:nvPr/>
            </p:nvSpPr>
            <p:spPr bwMode="auto">
              <a:xfrm>
                <a:off x="107" y="2813"/>
                <a:ext cx="5653" cy="1321"/>
              </a:xfrm>
              <a:prstGeom prst="roundRect">
                <a:avLst>
                  <a:gd name="adj" fmla="val 13171"/>
                </a:avLst>
              </a:prstGeom>
              <a:solidFill>
                <a:srgbClr val="CCECFF">
                  <a:alpha val="34901"/>
                </a:srgbClr>
              </a:solidFill>
              <a:ln w="76200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4" name="Text Box 31"/>
              <p:cNvSpPr txBox="1">
                <a:spLocks noChangeArrowheads="1"/>
              </p:cNvSpPr>
              <p:nvPr/>
            </p:nvSpPr>
            <p:spPr bwMode="auto">
              <a:xfrm>
                <a:off x="209" y="2894"/>
                <a:ext cx="5317" cy="1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30000"/>
                  </a:lnSpc>
                  <a:buFont typeface="Wingdings" pitchFamily="2" charset="2"/>
                  <a:buNone/>
                  <a:tabLst>
                    <a:tab pos="3227388" algn="l"/>
                  </a:tabLst>
                </a:pPr>
                <a:r>
                  <a:rPr lang="ru-RU" sz="1300">
                    <a:solidFill>
                      <a:srgbClr val="000099"/>
                    </a:solidFill>
                    <a:latin typeface="Arial" charset="0"/>
                  </a:rPr>
                  <a:t>Поэтому </a:t>
                </a:r>
                <a:r>
                  <a:rPr lang="ru-RU" sz="1300" b="1">
                    <a:solidFill>
                      <a:srgbClr val="A50021"/>
                    </a:solidFill>
                    <a:latin typeface="Arial" charset="0"/>
                  </a:rPr>
                  <a:t>назначение</a:t>
                </a:r>
                <a:r>
                  <a:rPr lang="ru-RU" sz="1300">
                    <a:solidFill>
                      <a:srgbClr val="000099"/>
                    </a:solidFill>
                    <a:latin typeface="Arial" charset="0"/>
                  </a:rPr>
                  <a:t> компьютерной сети:</a:t>
                </a:r>
              </a:p>
              <a:p>
                <a:pPr>
                  <a:lnSpc>
                    <a:spcPct val="130000"/>
                  </a:lnSpc>
                  <a:buFont typeface="Wingdings" pitchFamily="2" charset="2"/>
                  <a:buNone/>
                  <a:tabLst>
                    <a:tab pos="3227388" algn="l"/>
                  </a:tabLst>
                </a:pPr>
                <a:r>
                  <a:rPr lang="ru-RU" sz="1300">
                    <a:solidFill>
                      <a:srgbClr val="000099"/>
                    </a:solidFill>
                    <a:latin typeface="Arial" charset="0"/>
                  </a:rPr>
                  <a:t>компьютеры соединяют в сеть, чтоб </a:t>
                </a:r>
                <a:r>
                  <a:rPr lang="ru-RU" sz="1300">
                    <a:solidFill>
                      <a:srgbClr val="A50021"/>
                    </a:solidFill>
                    <a:latin typeface="Arial" charset="0"/>
                  </a:rPr>
                  <a:t>обмениваться информацией </a:t>
                </a:r>
                <a:br>
                  <a:rPr lang="ru-RU" sz="1300">
                    <a:solidFill>
                      <a:srgbClr val="A50021"/>
                    </a:solidFill>
                    <a:latin typeface="Arial" charset="0"/>
                  </a:rPr>
                </a:br>
                <a:r>
                  <a:rPr lang="ru-RU" sz="1300">
                    <a:solidFill>
                      <a:srgbClr val="000099"/>
                    </a:solidFill>
                    <a:latin typeface="Arial" charset="0"/>
                  </a:rPr>
                  <a:t>и </a:t>
                </a:r>
                <a:r>
                  <a:rPr lang="ru-RU" sz="1300">
                    <a:solidFill>
                      <a:srgbClr val="A50021"/>
                    </a:solidFill>
                    <a:latin typeface="Arial" charset="0"/>
                  </a:rPr>
                  <a:t>совместно использовать</a:t>
                </a:r>
                <a:r>
                  <a:rPr lang="ru-RU" sz="1300">
                    <a:solidFill>
                      <a:srgbClr val="000099"/>
                    </a:solidFill>
                    <a:latin typeface="Arial" charset="0"/>
                  </a:rPr>
                  <a:t> компьютерные ресурсы </a:t>
                </a:r>
                <a:br>
                  <a:rPr lang="ru-RU" sz="1300">
                    <a:solidFill>
                      <a:srgbClr val="000099"/>
                    </a:solidFill>
                    <a:latin typeface="Arial" charset="0"/>
                  </a:rPr>
                </a:br>
                <a:r>
                  <a:rPr lang="ru-RU" sz="1300">
                    <a:solidFill>
                      <a:srgbClr val="000099"/>
                    </a:solidFill>
                    <a:latin typeface="Arial" charset="0"/>
                  </a:rPr>
                  <a:t>(в режиме разделения времени). </a:t>
                </a:r>
                <a:br>
                  <a:rPr lang="ru-RU" sz="1300">
                    <a:solidFill>
                      <a:srgbClr val="000099"/>
                    </a:solidFill>
                    <a:latin typeface="Arial" charset="0"/>
                  </a:rPr>
                </a:br>
                <a:endParaRPr lang="ru-RU" sz="700">
                  <a:solidFill>
                    <a:srgbClr val="000099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buFont typeface="Wingdings" pitchFamily="2" charset="2"/>
                  <a:buNone/>
                  <a:tabLst>
                    <a:tab pos="3227388" algn="l"/>
                  </a:tabLst>
                </a:pPr>
                <a:r>
                  <a:rPr lang="ru-RU" sz="1300">
                    <a:solidFill>
                      <a:srgbClr val="000099"/>
                    </a:solidFill>
                    <a:latin typeface="Arial" charset="0"/>
                  </a:rPr>
                  <a:t>Например, чтобы сообща пользоваться одним принтером, </a:t>
                </a:r>
                <a:br>
                  <a:rPr lang="ru-RU" sz="1300">
                    <a:solidFill>
                      <a:srgbClr val="000099"/>
                    </a:solidFill>
                    <a:latin typeface="Arial" charset="0"/>
                  </a:rPr>
                </a:br>
                <a:r>
                  <a:rPr lang="ru-RU" sz="1300">
                    <a:solidFill>
                      <a:srgbClr val="000099"/>
                    </a:solidFill>
                    <a:latin typeface="Arial" charset="0"/>
                  </a:rPr>
                  <a:t>плоттером, факс-модемом, дисковой памятью и т.п.</a:t>
                </a:r>
              </a:p>
            </p:txBody>
          </p:sp>
          <p:sp>
            <p:nvSpPr>
              <p:cNvPr id="44087" name="Text Box 55"/>
              <p:cNvSpPr txBox="1">
                <a:spLocks noChangeArrowheads="1"/>
              </p:cNvSpPr>
              <p:nvPr/>
            </p:nvSpPr>
            <p:spPr bwMode="auto">
              <a:xfrm>
                <a:off x="3784" y="2877"/>
                <a:ext cx="157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1200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entury Gothic" pitchFamily="34" charset="0"/>
                  </a:rPr>
                  <a:t>Совместный доступ в сети</a:t>
                </a:r>
              </a:p>
            </p:txBody>
          </p:sp>
          <p:pic>
            <p:nvPicPr>
              <p:cNvPr id="5136" name="Picture 93" descr="ЛВС_сет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63"/>
              <a:stretch>
                <a:fillRect/>
              </a:stretch>
            </p:blipFill>
            <p:spPr bwMode="auto">
              <a:xfrm>
                <a:off x="3346" y="3042"/>
                <a:ext cx="2365" cy="1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137" name="Group 113"/>
              <p:cNvGrpSpPr>
                <a:grpSpLocks/>
              </p:cNvGrpSpPr>
              <p:nvPr/>
            </p:nvGrpSpPr>
            <p:grpSpPr bwMode="auto">
              <a:xfrm>
                <a:off x="3408" y="3438"/>
                <a:ext cx="2376" cy="280"/>
                <a:chOff x="3408" y="3438"/>
                <a:chExt cx="2376" cy="280"/>
              </a:xfrm>
            </p:grpSpPr>
            <p:sp>
              <p:nvSpPr>
                <p:cNvPr id="515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408" y="3438"/>
                  <a:ext cx="390" cy="1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ru-RU" sz="800" i="1">
                      <a:solidFill>
                        <a:schemeClr val="tx2"/>
                      </a:solidFill>
                      <a:latin typeface="Century Gothic" pitchFamily="34" charset="0"/>
                    </a:rPr>
                    <a:t>Сетевой принтер</a:t>
                  </a:r>
                  <a:r>
                    <a:rPr lang="ru-RU" sz="1000" b="1" i="1">
                      <a:solidFill>
                        <a:schemeClr val="tx2"/>
                      </a:solidFill>
                      <a:latin typeface="Century Gothic" pitchFamily="34" charset="0"/>
                    </a:rPr>
                    <a:t> </a:t>
                  </a:r>
                  <a:endParaRPr lang="ru-RU" sz="900" i="1">
                    <a:solidFill>
                      <a:srgbClr val="4200B8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5157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5394" y="3612"/>
                  <a:ext cx="390" cy="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ru-RU" sz="800" i="1">
                      <a:solidFill>
                        <a:schemeClr val="tx2"/>
                      </a:solidFill>
                      <a:latin typeface="Century Gothic" pitchFamily="34" charset="0"/>
                    </a:rPr>
                    <a:t>Факс</a:t>
                  </a:r>
                  <a:r>
                    <a:rPr lang="ru-RU" sz="1000" b="1" i="1">
                      <a:solidFill>
                        <a:schemeClr val="tx2"/>
                      </a:solidFill>
                      <a:latin typeface="Century Gothic" pitchFamily="34" charset="0"/>
                    </a:rPr>
                    <a:t> </a:t>
                  </a:r>
                  <a:endParaRPr lang="ru-RU" sz="900" i="1">
                    <a:solidFill>
                      <a:srgbClr val="4200B8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5158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4949" y="3444"/>
                  <a:ext cx="390" cy="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ru-RU" sz="800" i="1">
                      <a:solidFill>
                        <a:schemeClr val="tx2"/>
                      </a:solidFill>
                      <a:latin typeface="Century Gothic" pitchFamily="34" charset="0"/>
                    </a:rPr>
                    <a:t>Сервер</a:t>
                  </a:r>
                  <a:endParaRPr lang="ru-RU" sz="900" i="1">
                    <a:solidFill>
                      <a:srgbClr val="4200B8"/>
                    </a:solidFill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5138" name="Group 114"/>
              <p:cNvGrpSpPr>
                <a:grpSpLocks/>
              </p:cNvGrpSpPr>
              <p:nvPr/>
            </p:nvGrpSpPr>
            <p:grpSpPr bwMode="auto">
              <a:xfrm>
                <a:off x="3490" y="3333"/>
                <a:ext cx="1903" cy="505"/>
                <a:chOff x="3490" y="3333"/>
                <a:chExt cx="1903" cy="505"/>
              </a:xfrm>
            </p:grpSpPr>
            <p:sp>
              <p:nvSpPr>
                <p:cNvPr id="5139" name="Line 96"/>
                <p:cNvSpPr>
                  <a:spLocks noChangeShapeType="1"/>
                </p:cNvSpPr>
                <p:nvPr/>
              </p:nvSpPr>
              <p:spPr bwMode="auto">
                <a:xfrm>
                  <a:off x="3738" y="3355"/>
                  <a:ext cx="249" cy="0"/>
                </a:xfrm>
                <a:prstGeom prst="line">
                  <a:avLst/>
                </a:prstGeom>
                <a:noFill/>
                <a:ln w="9525">
                  <a:solidFill>
                    <a:srgbClr val="A3BAE7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40" name="Line 97"/>
                <p:cNvSpPr>
                  <a:spLocks noChangeShapeType="1"/>
                </p:cNvSpPr>
                <p:nvPr/>
              </p:nvSpPr>
              <p:spPr bwMode="auto">
                <a:xfrm>
                  <a:off x="4704" y="3333"/>
                  <a:ext cx="311" cy="0"/>
                </a:xfrm>
                <a:prstGeom prst="line">
                  <a:avLst/>
                </a:prstGeom>
                <a:noFill/>
                <a:ln w="9525">
                  <a:solidFill>
                    <a:srgbClr val="A3BAE7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41" name="Line 98"/>
                <p:cNvSpPr>
                  <a:spLocks noChangeShapeType="1"/>
                </p:cNvSpPr>
                <p:nvPr/>
              </p:nvSpPr>
              <p:spPr bwMode="auto">
                <a:xfrm>
                  <a:off x="3495" y="3609"/>
                  <a:ext cx="780" cy="0"/>
                </a:xfrm>
                <a:prstGeom prst="line">
                  <a:avLst/>
                </a:prstGeom>
                <a:noFill/>
                <a:ln w="9525">
                  <a:solidFill>
                    <a:srgbClr val="A3BAE7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42" name="Line 99"/>
                <p:cNvSpPr>
                  <a:spLocks noChangeShapeType="1"/>
                </p:cNvSpPr>
                <p:nvPr/>
              </p:nvSpPr>
              <p:spPr bwMode="auto">
                <a:xfrm>
                  <a:off x="3936" y="3688"/>
                  <a:ext cx="373" cy="0"/>
                </a:xfrm>
                <a:prstGeom prst="line">
                  <a:avLst/>
                </a:prstGeom>
                <a:noFill/>
                <a:ln w="9525">
                  <a:solidFill>
                    <a:srgbClr val="A3BAE7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43" name="Line 100"/>
                <p:cNvSpPr>
                  <a:spLocks noChangeShapeType="1"/>
                </p:cNvSpPr>
                <p:nvPr/>
              </p:nvSpPr>
              <p:spPr bwMode="auto">
                <a:xfrm>
                  <a:off x="4387" y="3682"/>
                  <a:ext cx="577" cy="0"/>
                </a:xfrm>
                <a:prstGeom prst="line">
                  <a:avLst/>
                </a:prstGeom>
                <a:noFill/>
                <a:ln w="9525">
                  <a:solidFill>
                    <a:srgbClr val="A3BAE7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44" name="Line 101"/>
                <p:cNvSpPr>
                  <a:spLocks noChangeShapeType="1"/>
                </p:cNvSpPr>
                <p:nvPr/>
              </p:nvSpPr>
              <p:spPr bwMode="auto">
                <a:xfrm>
                  <a:off x="4415" y="3609"/>
                  <a:ext cx="977" cy="0"/>
                </a:xfrm>
                <a:prstGeom prst="line">
                  <a:avLst/>
                </a:prstGeom>
                <a:noFill/>
                <a:ln w="9525">
                  <a:solidFill>
                    <a:srgbClr val="A3BAE7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45" name="Line 102"/>
                <p:cNvSpPr>
                  <a:spLocks noChangeShapeType="1"/>
                </p:cNvSpPr>
                <p:nvPr/>
              </p:nvSpPr>
              <p:spPr bwMode="auto">
                <a:xfrm>
                  <a:off x="4449" y="3575"/>
                  <a:ext cx="881" cy="0"/>
                </a:xfrm>
                <a:prstGeom prst="line">
                  <a:avLst/>
                </a:prstGeom>
                <a:noFill/>
                <a:ln w="9525">
                  <a:solidFill>
                    <a:srgbClr val="A3BAE7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46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4354" y="3404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rgbClr val="7E9EDE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47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4320" y="3421"/>
                  <a:ext cx="0" cy="265"/>
                </a:xfrm>
                <a:prstGeom prst="line">
                  <a:avLst/>
                </a:prstGeom>
                <a:noFill/>
                <a:ln w="9525">
                  <a:solidFill>
                    <a:srgbClr val="A3BAE7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48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4388" y="3398"/>
                  <a:ext cx="0" cy="282"/>
                </a:xfrm>
                <a:prstGeom prst="line">
                  <a:avLst/>
                </a:prstGeom>
                <a:noFill/>
                <a:ln w="9525">
                  <a:solidFill>
                    <a:srgbClr val="A3BAE7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49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4444" y="3415"/>
                  <a:ext cx="0" cy="164"/>
                </a:xfrm>
                <a:prstGeom prst="line">
                  <a:avLst/>
                </a:prstGeom>
                <a:noFill/>
                <a:ln w="9525">
                  <a:solidFill>
                    <a:srgbClr val="7E9EDE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50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4280" y="3415"/>
                  <a:ext cx="0" cy="198"/>
                </a:xfrm>
                <a:prstGeom prst="line">
                  <a:avLst/>
                </a:prstGeom>
                <a:noFill/>
                <a:ln w="9525">
                  <a:solidFill>
                    <a:srgbClr val="A3BAE7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51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3490" y="3614"/>
                  <a:ext cx="0" cy="198"/>
                </a:xfrm>
                <a:prstGeom prst="line">
                  <a:avLst/>
                </a:prstGeom>
                <a:noFill/>
                <a:ln w="9525">
                  <a:solidFill>
                    <a:srgbClr val="7E9EDE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52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3935" y="3691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rgbClr val="A3BAE7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53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974" y="3686"/>
                  <a:ext cx="0" cy="152"/>
                </a:xfrm>
                <a:prstGeom prst="line">
                  <a:avLst/>
                </a:prstGeom>
                <a:noFill/>
                <a:ln w="9525">
                  <a:solidFill>
                    <a:srgbClr val="A3BAE7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54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5393" y="3615"/>
                  <a:ext cx="0" cy="209"/>
                </a:xfrm>
                <a:prstGeom prst="line">
                  <a:avLst/>
                </a:prstGeom>
                <a:noFill/>
                <a:ln w="9525">
                  <a:solidFill>
                    <a:srgbClr val="A3BAE7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55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4416" y="3399"/>
                  <a:ext cx="0" cy="214"/>
                </a:xfrm>
                <a:prstGeom prst="line">
                  <a:avLst/>
                </a:prstGeom>
                <a:noFill/>
                <a:ln w="9525">
                  <a:solidFill>
                    <a:srgbClr val="A3BAE7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0" grpId="0" animBg="1"/>
      <p:bldP spid="44081" grpId="0" animBg="1"/>
      <p:bldP spid="440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 flipV="1">
            <a:off x="0" y="3003550"/>
            <a:ext cx="6184900" cy="428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0" scaled="1"/>
          </a:gra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6147" name="AutoShape 52"/>
          <p:cNvSpPr>
            <a:spLocks noChangeArrowheads="1"/>
          </p:cNvSpPr>
          <p:nvPr/>
        </p:nvSpPr>
        <p:spPr bwMode="auto">
          <a:xfrm>
            <a:off x="5838825" y="3013075"/>
            <a:ext cx="3078163" cy="3055938"/>
          </a:xfrm>
          <a:prstGeom prst="roundRect">
            <a:avLst>
              <a:gd name="adj" fmla="val 8606"/>
            </a:avLst>
          </a:prstGeom>
          <a:solidFill>
            <a:srgbClr val="CCECFF">
              <a:alpha val="34901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8" name="Picture 55" descr="cетев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9038" y="2943225"/>
            <a:ext cx="35718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53"/>
          <p:cNvSpPr>
            <a:spLocks noChangeArrowheads="1"/>
          </p:cNvSpPr>
          <p:nvPr/>
        </p:nvSpPr>
        <p:spPr bwMode="auto">
          <a:xfrm>
            <a:off x="152400" y="1252538"/>
            <a:ext cx="2295525" cy="1255712"/>
          </a:xfrm>
          <a:prstGeom prst="roundRect">
            <a:avLst>
              <a:gd name="adj" fmla="val 13171"/>
            </a:avLst>
          </a:prstGeom>
          <a:solidFill>
            <a:srgbClr val="CCECFF">
              <a:alpha val="34901"/>
            </a:srgbClr>
          </a:solidFill>
          <a:ln w="5715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5857875" y="0"/>
            <a:ext cx="3286125" cy="2390775"/>
          </a:xfrm>
          <a:prstGeom prst="rect">
            <a:avLst/>
          </a:prstGeom>
          <a:gradFill rotWithShape="1">
            <a:gsLst>
              <a:gs pos="0">
                <a:srgbClr val="B9DCFF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6505575"/>
            <a:ext cx="9144000" cy="352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9D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7228" name="WordArt 12"/>
          <p:cNvSpPr>
            <a:spLocks noChangeArrowheads="1" noChangeShapeType="1" noTextEdit="1"/>
          </p:cNvSpPr>
          <p:nvPr/>
        </p:nvSpPr>
        <p:spPr bwMode="auto">
          <a:xfrm>
            <a:off x="219075" y="219075"/>
            <a:ext cx="702945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Пример:</a:t>
            </a:r>
          </a:p>
          <a:p>
            <a:r>
              <a:rPr lang="ru-RU" sz="3600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совместное использование принтера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2593975" y="1419225"/>
            <a:ext cx="6426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ru-RU" sz="1400">
                <a:solidFill>
                  <a:srgbClr val="000099"/>
                </a:solidFill>
                <a:latin typeface="Arial" charset="0"/>
              </a:rPr>
              <a:t>До появления сетей каждый пользователь должен был иметь свой принтер, плоттер и др. периферийные устройства.  </a:t>
            </a:r>
            <a:br>
              <a:rPr lang="ru-RU" sz="1400">
                <a:solidFill>
                  <a:srgbClr val="000099"/>
                </a:solidFill>
                <a:latin typeface="Arial" charset="0"/>
              </a:rPr>
            </a:br>
            <a:r>
              <a:rPr lang="ru-RU" sz="1400">
                <a:solidFill>
                  <a:srgbClr val="000099"/>
                </a:solidFill>
                <a:latin typeface="Arial" charset="0"/>
              </a:rPr>
              <a:t>Единственный способ совместно использовать принтер - пересесть за ПК, подключенный к принтеру.</a:t>
            </a:r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315913" y="2516188"/>
            <a:ext cx="186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i="1">
                <a:solidFill>
                  <a:srgbClr val="00005C"/>
                </a:solidFill>
                <a:latin typeface="Arial" charset="0"/>
              </a:rPr>
              <a:t>Использование принтера </a:t>
            </a:r>
            <a:br>
              <a:rPr lang="ru-RU" sz="1000" i="1">
                <a:solidFill>
                  <a:srgbClr val="00005C"/>
                </a:solidFill>
                <a:latin typeface="Arial" charset="0"/>
              </a:rPr>
            </a:br>
            <a:r>
              <a:rPr lang="ru-RU" sz="1000" i="1">
                <a:solidFill>
                  <a:srgbClr val="00005C"/>
                </a:solidFill>
                <a:latin typeface="Arial" charset="0"/>
              </a:rPr>
              <a:t>на локальном ПК</a:t>
            </a: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352425" y="3781425"/>
            <a:ext cx="4953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>
                <a:solidFill>
                  <a:srgbClr val="000099"/>
                </a:solidFill>
                <a:latin typeface="Arial" charset="0"/>
              </a:rPr>
              <a:t>Теперь сети позволяют многим пользователям одновременно "владеть" данными и </a:t>
            </a:r>
            <a:br>
              <a:rPr lang="ru-RU" sz="1400">
                <a:solidFill>
                  <a:srgbClr val="000099"/>
                </a:solidFill>
                <a:latin typeface="Arial" charset="0"/>
              </a:rPr>
            </a:br>
            <a:r>
              <a:rPr lang="ru-RU" sz="1400">
                <a:solidFill>
                  <a:srgbClr val="000099"/>
                </a:solidFill>
                <a:latin typeface="Arial" charset="0"/>
              </a:rPr>
              <a:t>периферийными устройствами. </a:t>
            </a:r>
            <a:endParaRPr lang="ru-RU" sz="1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5992813" y="6096000"/>
            <a:ext cx="2746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" i="1">
                <a:solidFill>
                  <a:srgbClr val="00005C"/>
                </a:solidFill>
                <a:latin typeface="Arial" charset="0"/>
              </a:rPr>
              <a:t>Использование сетевого принтера</a:t>
            </a:r>
          </a:p>
        </p:txBody>
      </p:sp>
      <p:sp>
        <p:nvSpPr>
          <p:cNvPr id="137235" name="Oval 19"/>
          <p:cNvSpPr>
            <a:spLocks noChangeArrowheads="1"/>
          </p:cNvSpPr>
          <p:nvPr/>
        </p:nvSpPr>
        <p:spPr bwMode="auto">
          <a:xfrm>
            <a:off x="4829175" y="4094163"/>
            <a:ext cx="890588" cy="7477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80988" y="4900613"/>
            <a:ext cx="4308475" cy="936625"/>
            <a:chOff x="177" y="3087"/>
            <a:chExt cx="2714" cy="590"/>
          </a:xfrm>
        </p:grpSpPr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182" y="3095"/>
              <a:ext cx="2705" cy="582"/>
            </a:xfrm>
            <a:prstGeom prst="wedgeRectCallout">
              <a:avLst>
                <a:gd name="adj1" fmla="val 58944"/>
                <a:gd name="adj2" fmla="val -91065"/>
              </a:avLst>
            </a:prstGeom>
            <a:solidFill>
              <a:srgbClr val="C5E2FF"/>
            </a:solidFill>
            <a:ln w="9525" algn="ctr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63" name="Text Box 22"/>
            <p:cNvSpPr txBox="1">
              <a:spLocks noChangeArrowheads="1"/>
            </p:cNvSpPr>
            <p:nvPr/>
          </p:nvSpPr>
          <p:spPr bwMode="auto">
            <a:xfrm>
              <a:off x="177" y="3087"/>
              <a:ext cx="2714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1400">
                  <a:solidFill>
                    <a:srgbClr val="000099"/>
                  </a:solidFill>
                  <a:latin typeface="Arial" charset="0"/>
                </a:rPr>
                <a:t>Если пользователям на разных ПК надо печатать документы, все они могут обращаться </a:t>
              </a:r>
              <a:br>
                <a:rPr lang="ru-RU" sz="1400">
                  <a:solidFill>
                    <a:srgbClr val="000099"/>
                  </a:solidFill>
                  <a:latin typeface="Arial" charset="0"/>
                </a:rPr>
              </a:br>
              <a:r>
                <a:rPr lang="ru-RU" sz="1400">
                  <a:solidFill>
                    <a:srgbClr val="000099"/>
                  </a:solidFill>
                  <a:latin typeface="Arial" charset="0"/>
                </a:rPr>
                <a:t>к одному принтеру по сети  (</a:t>
              </a:r>
              <a:r>
                <a:rPr lang="ru-RU" sz="1400">
                  <a:solidFill>
                    <a:srgbClr val="A50021"/>
                  </a:solidFill>
                  <a:latin typeface="Arial" charset="0"/>
                </a:rPr>
                <a:t>сетевому принтеру</a:t>
              </a:r>
              <a:r>
                <a:rPr lang="ru-RU" sz="1400">
                  <a:solidFill>
                    <a:srgbClr val="000099"/>
                  </a:solidFill>
                  <a:latin typeface="Arial" charset="0"/>
                </a:rPr>
                <a:t>)</a:t>
              </a:r>
            </a:p>
          </p:txBody>
        </p:sp>
      </p:grpSp>
      <p:pic>
        <p:nvPicPr>
          <p:cNvPr id="6159" name="Picture 11" descr="3 П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58496" t="14703" r="5969" b="46989"/>
          <a:stretch>
            <a:fillRect/>
          </a:stretch>
        </p:blipFill>
        <p:spPr bwMode="auto">
          <a:xfrm>
            <a:off x="7578725" y="215900"/>
            <a:ext cx="141763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Line 56"/>
          <p:cNvSpPr>
            <a:spLocks noChangeShapeType="1"/>
          </p:cNvSpPr>
          <p:nvPr/>
        </p:nvSpPr>
        <p:spPr bwMode="auto">
          <a:xfrm>
            <a:off x="0" y="1054100"/>
            <a:ext cx="79708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6161" name="Picture 57" descr="cетевН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150" y="1390650"/>
            <a:ext cx="2247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repeatCount="2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137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8" grpId="0" animBg="1"/>
      <p:bldP spid="137235" grpId="0" animBg="1"/>
      <p:bldP spid="1372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ChangeArrowheads="1"/>
          </p:cNvSpPr>
          <p:nvPr/>
        </p:nvSpPr>
        <p:spPr bwMode="auto">
          <a:xfrm>
            <a:off x="0" y="4610100"/>
            <a:ext cx="9144000" cy="20193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Rectangle 32"/>
          <p:cNvSpPr>
            <a:spLocks noChangeArrowheads="1"/>
          </p:cNvSpPr>
          <p:nvPr/>
        </p:nvSpPr>
        <p:spPr bwMode="auto">
          <a:xfrm>
            <a:off x="0" y="876300"/>
            <a:ext cx="9144000" cy="150495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CCECFF">
                  <a:alpha val="82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831850"/>
            <a:ext cx="31638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lnSpc>
                <a:spcPct val="130000"/>
              </a:lnSpc>
              <a:buFontTx/>
              <a:buChar char="•"/>
              <a:defRPr/>
            </a:pP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Локальные</a:t>
            </a:r>
            <a:r>
              <a:rPr lang="ru-RU" sz="2000">
                <a:solidFill>
                  <a:srgbClr val="004386"/>
                </a:solidFill>
                <a:latin typeface="Arial" charset="0"/>
              </a:rPr>
              <a:t> – </a:t>
            </a:r>
            <a:r>
              <a:rPr lang="en-US" sz="2000">
                <a:solidFill>
                  <a:srgbClr val="004386"/>
                </a:solidFill>
                <a:latin typeface="Arial" charset="0"/>
              </a:rPr>
              <a:t>LAN</a:t>
            </a:r>
            <a:r>
              <a:rPr lang="ru-RU" sz="2000">
                <a:solidFill>
                  <a:srgbClr val="004386"/>
                </a:solidFill>
                <a:latin typeface="Arial" charset="0"/>
              </a:rPr>
              <a:t>	</a:t>
            </a:r>
            <a:endParaRPr lang="en-US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836613"/>
            <a:ext cx="9144000" cy="428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57200" y="4611688"/>
            <a:ext cx="29035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0">
            <a:spAutoFit/>
          </a:bodyPr>
          <a:lstStyle/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Глобальные</a:t>
            </a:r>
            <a:r>
              <a:rPr lang="en-US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>
                <a:solidFill>
                  <a:srgbClr val="004386"/>
                </a:solidFill>
                <a:latin typeface="Arial" charset="0"/>
              </a:rPr>
              <a:t>–</a:t>
            </a:r>
            <a:r>
              <a:rPr lang="ru-RU" sz="2000">
                <a:solidFill>
                  <a:srgbClr val="004386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004386"/>
                </a:solidFill>
                <a:latin typeface="Arial" charset="0"/>
              </a:rPr>
              <a:t>WAN</a:t>
            </a:r>
            <a:r>
              <a:rPr lang="ru-RU" sz="2000">
                <a:solidFill>
                  <a:srgbClr val="004386"/>
                </a:solidFill>
                <a:latin typeface="Arial" charset="0"/>
              </a:rPr>
              <a:t> </a:t>
            </a:r>
            <a:endParaRPr lang="ru-RU" sz="1300">
              <a:solidFill>
                <a:srgbClr val="2B5681"/>
              </a:solidFill>
              <a:latin typeface="Arial" charset="0"/>
            </a:endParaRPr>
          </a:p>
        </p:txBody>
      </p:sp>
      <p:pic>
        <p:nvPicPr>
          <p:cNvPr id="7175" name="Picture 12" descr="map_okr_off"/>
          <p:cNvPicPr>
            <a:picLocks noChangeAspect="1" noChangeArrowheads="1"/>
          </p:cNvPicPr>
          <p:nvPr/>
        </p:nvPicPr>
        <p:blipFill>
          <a:blip r:embed="rId3">
            <a:lum bright="-30000" contrast="78000"/>
          </a:blip>
          <a:srcRect/>
          <a:stretch>
            <a:fillRect/>
          </a:stretch>
        </p:blipFill>
        <p:spPr bwMode="auto">
          <a:xfrm>
            <a:off x="331788" y="5389563"/>
            <a:ext cx="1831975" cy="1228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6" name="Picture 11" descr="W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CF2F6"/>
              </a:clrFrom>
              <a:clrTo>
                <a:srgbClr val="ECF2F6">
                  <a:alpha val="0"/>
                </a:srgbClr>
              </a:clrTo>
            </a:clrChange>
            <a:lum bright="6000" contrast="-6000"/>
          </a:blip>
          <a:srcRect/>
          <a:stretch>
            <a:fillRect/>
          </a:stretch>
        </p:blipFill>
        <p:spPr bwMode="auto">
          <a:xfrm>
            <a:off x="3487738" y="5172075"/>
            <a:ext cx="5470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7" name="Group 13"/>
          <p:cNvGrpSpPr>
            <a:grpSpLocks/>
          </p:cNvGrpSpPr>
          <p:nvPr/>
        </p:nvGrpSpPr>
        <p:grpSpPr bwMode="auto">
          <a:xfrm>
            <a:off x="6446838" y="5345113"/>
            <a:ext cx="671512" cy="611187"/>
            <a:chOff x="2503" y="1798"/>
            <a:chExt cx="814" cy="756"/>
          </a:xfrm>
        </p:grpSpPr>
        <p:pic>
          <p:nvPicPr>
            <p:cNvPr id="7194" name="Picture 14" descr="Земн_шар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3" y="1798"/>
              <a:ext cx="81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5" name="Oval 15"/>
            <p:cNvSpPr>
              <a:spLocks noChangeArrowheads="1"/>
            </p:cNvSpPr>
            <p:nvPr/>
          </p:nvSpPr>
          <p:spPr bwMode="auto">
            <a:xfrm>
              <a:off x="2566" y="1832"/>
              <a:ext cx="693" cy="68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8" name="Rectangle 17"/>
          <p:cNvSpPr>
            <a:spLocks noChangeArrowheads="1"/>
          </p:cNvSpPr>
          <p:nvPr/>
        </p:nvSpPr>
        <p:spPr bwMode="auto">
          <a:xfrm>
            <a:off x="0" y="2352675"/>
            <a:ext cx="9144000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179" name="Rectangle 18"/>
          <p:cNvSpPr>
            <a:spLocks noChangeArrowheads="1"/>
          </p:cNvSpPr>
          <p:nvPr/>
        </p:nvSpPr>
        <p:spPr bwMode="auto">
          <a:xfrm>
            <a:off x="0" y="4579938"/>
            <a:ext cx="9144000" cy="25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7180" name="Picture 21" descr="map_okr_off"/>
          <p:cNvPicPr>
            <a:picLocks noChangeAspect="1" noChangeArrowheads="1"/>
          </p:cNvPicPr>
          <p:nvPr/>
        </p:nvPicPr>
        <p:blipFill>
          <a:blip r:embed="rId3">
            <a:lum bright="-6000" contrast="36000"/>
          </a:blip>
          <a:srcRect l="15800" t="40170" r="53343" b="12526"/>
          <a:stretch>
            <a:fillRect/>
          </a:stretch>
        </p:blipFill>
        <p:spPr bwMode="auto">
          <a:xfrm>
            <a:off x="336550" y="3182938"/>
            <a:ext cx="1382713" cy="11509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 w="31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81" name="Picture 22" descr="RAN_"/>
          <p:cNvPicPr>
            <a:picLocks noChangeAspect="1" noChangeArrowheads="1"/>
          </p:cNvPicPr>
          <p:nvPr/>
        </p:nvPicPr>
        <p:blipFill>
          <a:blip r:embed="rId6">
            <a:lum contrast="6000"/>
          </a:blip>
          <a:srcRect/>
          <a:stretch>
            <a:fillRect/>
          </a:stretch>
        </p:blipFill>
        <p:spPr bwMode="auto">
          <a:xfrm>
            <a:off x="4498975" y="3178175"/>
            <a:ext cx="43894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Text Box 23"/>
          <p:cNvSpPr txBox="1">
            <a:spLocks noChangeArrowheads="1"/>
          </p:cNvSpPr>
          <p:nvPr/>
        </p:nvSpPr>
        <p:spPr bwMode="auto">
          <a:xfrm>
            <a:off x="3624263" y="3967163"/>
            <a:ext cx="94932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ru-RU" sz="900">
              <a:solidFill>
                <a:srgbClr val="C1D7ED"/>
              </a:solidFill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304800" y="2479675"/>
            <a:ext cx="49307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Городские (региональные)</a:t>
            </a:r>
            <a:r>
              <a:rPr lang="ru-RU" sz="2000">
                <a:solidFill>
                  <a:srgbClr val="004386"/>
                </a:solidFill>
                <a:latin typeface="Arial" charset="0"/>
              </a:rPr>
              <a:t> - </a:t>
            </a:r>
            <a:r>
              <a:rPr lang="en-US" sz="2000">
                <a:solidFill>
                  <a:srgbClr val="004386"/>
                </a:solidFill>
                <a:latin typeface="Arial" charset="0"/>
              </a:rPr>
              <a:t>MAN</a:t>
            </a:r>
            <a:endParaRPr lang="ru-RU" sz="1200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590550" y="180975"/>
            <a:ext cx="7437438" cy="573088"/>
            <a:chOff x="354" y="102"/>
            <a:chExt cx="4763" cy="361"/>
          </a:xfrm>
        </p:grpSpPr>
        <p:sp>
          <p:nvSpPr>
            <p:cNvPr id="7192" name="Rectangle 6"/>
            <p:cNvSpPr>
              <a:spLocks noChangeArrowheads="1"/>
            </p:cNvSpPr>
            <p:nvPr/>
          </p:nvSpPr>
          <p:spPr bwMode="auto">
            <a:xfrm>
              <a:off x="2570" y="218"/>
              <a:ext cx="2547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/>
            <a:lstStyle/>
            <a:p>
              <a:pPr>
                <a:lnSpc>
                  <a:spcPct val="110000"/>
                </a:lnSpc>
              </a:pPr>
              <a:r>
                <a:rPr lang="ru-RU" sz="1800">
                  <a:solidFill>
                    <a:srgbClr val="003399"/>
                  </a:solidFill>
                  <a:latin typeface="Arial" charset="0"/>
                </a:rPr>
                <a:t>(</a:t>
              </a:r>
              <a:r>
                <a:rPr lang="ru-RU" sz="1800" b="1">
                  <a:solidFill>
                    <a:srgbClr val="003399"/>
                  </a:solidFill>
                  <a:latin typeface="Arial" charset="0"/>
                </a:rPr>
                <a:t>по территориальному признаку</a:t>
              </a:r>
              <a:r>
                <a:rPr lang="ru-RU" sz="1800">
                  <a:solidFill>
                    <a:srgbClr val="003399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719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54" y="102"/>
              <a:ext cx="2106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Типы сетей</a:t>
              </a:r>
            </a:p>
          </p:txBody>
        </p:sp>
      </p:grpSp>
      <p:sp>
        <p:nvSpPr>
          <p:cNvPr id="7185" name="Text Box 38"/>
          <p:cNvSpPr txBox="1">
            <a:spLocks noChangeArrowheads="1"/>
          </p:cNvSpPr>
          <p:nvPr/>
        </p:nvSpPr>
        <p:spPr bwMode="auto">
          <a:xfrm>
            <a:off x="2392363" y="1239838"/>
            <a:ext cx="182562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900">
                <a:solidFill>
                  <a:schemeClr val="hlink"/>
                </a:solidFill>
                <a:latin typeface="Arial" charset="0"/>
              </a:rPr>
              <a:t>Local Area Network</a:t>
            </a:r>
            <a:endParaRPr lang="ru-RU" sz="900">
              <a:solidFill>
                <a:schemeClr val="hlink"/>
              </a:solidFill>
            </a:endParaRPr>
          </a:p>
        </p:txBody>
      </p:sp>
      <p:sp>
        <p:nvSpPr>
          <p:cNvPr id="7186" name="Text Box 41"/>
          <p:cNvSpPr txBox="1">
            <a:spLocks noChangeArrowheads="1"/>
          </p:cNvSpPr>
          <p:nvPr/>
        </p:nvSpPr>
        <p:spPr bwMode="auto">
          <a:xfrm>
            <a:off x="314325" y="1450975"/>
            <a:ext cx="64897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75" indent="-714375">
              <a:lnSpc>
                <a:spcPct val="130000"/>
              </a:lnSpc>
            </a:pPr>
            <a:r>
              <a:rPr lang="ru-RU" sz="1300">
                <a:solidFill>
                  <a:srgbClr val="00255C"/>
                </a:solidFill>
                <a:latin typeface="Arial" charset="0"/>
              </a:rPr>
              <a:t>Пример:</a:t>
            </a:r>
            <a:r>
              <a:rPr lang="ru-RU" sz="13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13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1) сеть</a:t>
            </a:r>
            <a:r>
              <a:rPr lang="en-US" sz="1300">
                <a:solidFill>
                  <a:srgbClr val="00255C"/>
                </a:solidFill>
                <a:latin typeface="Arial" charset="0"/>
              </a:rPr>
              <a:t> 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компьютеров в здании вашего учреждения.</a:t>
            </a:r>
          </a:p>
          <a:p>
            <a:pPr marL="714375" indent="-714375">
              <a:lnSpc>
                <a:spcPct val="110000"/>
              </a:lnSpc>
            </a:pPr>
            <a:r>
              <a:rPr lang="ru-RU" sz="1300">
                <a:solidFill>
                  <a:schemeClr val="hlink"/>
                </a:solidFill>
                <a:latin typeface="Arial" charset="0"/>
              </a:rPr>
              <a:t>                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2) </a:t>
            </a:r>
            <a:r>
              <a:rPr lang="ru-RU" sz="1300">
                <a:solidFill>
                  <a:srgbClr val="A50021"/>
                </a:solidFill>
                <a:latin typeface="Century Gothic" pitchFamily="34" charset="0"/>
              </a:rPr>
              <a:t>Интранет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 – локальная корпоративная сеть </a:t>
            </a:r>
            <a:r>
              <a:rPr lang="en-US" sz="1300">
                <a:solidFill>
                  <a:srgbClr val="00255C"/>
                </a:solidFill>
                <a:latin typeface="Arial" charset="0"/>
              </a:rPr>
              <a:t/>
            </a:r>
            <a:br>
              <a:rPr lang="en-US" sz="1300">
                <a:solidFill>
                  <a:srgbClr val="00255C"/>
                </a:solidFill>
                <a:latin typeface="Arial" charset="0"/>
              </a:rPr>
            </a:br>
            <a:r>
              <a:rPr lang="ru-RU" sz="1300">
                <a:solidFill>
                  <a:srgbClr val="00255C"/>
                </a:solidFill>
                <a:latin typeface="Arial" charset="0"/>
              </a:rPr>
              <a:t>    учреждения, работающая по стандартам (протоколам) Интернет</a:t>
            </a:r>
            <a:endParaRPr lang="en-US" sz="1300">
              <a:solidFill>
                <a:srgbClr val="00255C"/>
              </a:solidFill>
              <a:latin typeface="Arial" charset="0"/>
            </a:endParaRPr>
          </a:p>
        </p:txBody>
      </p:sp>
      <p:pic>
        <p:nvPicPr>
          <p:cNvPr id="7187" name="Picture 2" descr="LA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CF2F6"/>
              </a:clrFrom>
              <a:clrTo>
                <a:srgbClr val="ECF2F6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>
            <a:off x="5438775" y="1012825"/>
            <a:ext cx="34813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" name="Text Box 42"/>
          <p:cNvSpPr txBox="1">
            <a:spLocks noChangeArrowheads="1"/>
          </p:cNvSpPr>
          <p:nvPr/>
        </p:nvSpPr>
        <p:spPr bwMode="auto">
          <a:xfrm>
            <a:off x="4278313" y="2897188"/>
            <a:ext cx="145415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900">
                <a:solidFill>
                  <a:schemeClr val="hlink"/>
                </a:solidFill>
                <a:latin typeface="Arial" charset="0"/>
              </a:rPr>
              <a:t>Metropolitan Area Network</a:t>
            </a:r>
            <a:endParaRPr lang="ru-RU" sz="900">
              <a:solidFill>
                <a:schemeClr val="hlink"/>
              </a:solidFill>
            </a:endParaRPr>
          </a:p>
        </p:txBody>
      </p:sp>
      <p:sp>
        <p:nvSpPr>
          <p:cNvPr id="7189" name="Text Box 43"/>
          <p:cNvSpPr txBox="1">
            <a:spLocks noChangeArrowheads="1"/>
          </p:cNvSpPr>
          <p:nvPr/>
        </p:nvSpPr>
        <p:spPr bwMode="auto">
          <a:xfrm>
            <a:off x="2592388" y="5021263"/>
            <a:ext cx="19304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900">
                <a:solidFill>
                  <a:schemeClr val="hlink"/>
                </a:solidFill>
                <a:latin typeface="Arial" charset="0"/>
              </a:rPr>
              <a:t>Wide</a:t>
            </a:r>
            <a:r>
              <a:rPr lang="ru-RU" sz="90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900">
                <a:solidFill>
                  <a:schemeClr val="hlink"/>
                </a:solidFill>
                <a:latin typeface="Arial" charset="0"/>
              </a:rPr>
              <a:t>Area Network</a:t>
            </a:r>
            <a:endParaRPr lang="ru-RU" sz="9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190" name="Text Box 46"/>
          <p:cNvSpPr txBox="1">
            <a:spLocks noChangeArrowheads="1"/>
          </p:cNvSpPr>
          <p:nvPr/>
        </p:nvSpPr>
        <p:spPr bwMode="auto">
          <a:xfrm>
            <a:off x="5232400" y="2551113"/>
            <a:ext cx="38544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1200">
                <a:solidFill>
                  <a:schemeClr val="hlink"/>
                </a:solidFill>
                <a:latin typeface="Arial" charset="0"/>
              </a:rPr>
              <a:t>Пример: Брянская сеть "Брянские кабельные сети"</a:t>
            </a:r>
          </a:p>
        </p:txBody>
      </p:sp>
      <p:sp>
        <p:nvSpPr>
          <p:cNvPr id="7191" name="Text Box 47"/>
          <p:cNvSpPr txBox="1">
            <a:spLocks noChangeArrowheads="1"/>
          </p:cNvSpPr>
          <p:nvPr/>
        </p:nvSpPr>
        <p:spPr bwMode="auto">
          <a:xfrm>
            <a:off x="4005263" y="4708525"/>
            <a:ext cx="49482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1300">
                <a:solidFill>
                  <a:srgbClr val="2B5681"/>
                </a:solidFill>
                <a:latin typeface="Arial" charset="0"/>
              </a:rPr>
              <a:t>Пример</a:t>
            </a:r>
            <a:r>
              <a:rPr lang="ru-RU" sz="1300" b="1">
                <a:solidFill>
                  <a:srgbClr val="2B5681"/>
                </a:solidFill>
                <a:latin typeface="Arial" charset="0"/>
              </a:rPr>
              <a:t>:</a:t>
            </a:r>
            <a:r>
              <a:rPr lang="ru-RU" sz="1300">
                <a:solidFill>
                  <a:srgbClr val="2B5681"/>
                </a:solidFill>
                <a:latin typeface="Arial" charset="0"/>
              </a:rPr>
              <a:t> сеть</a:t>
            </a:r>
            <a:r>
              <a:rPr lang="en-US" sz="1300">
                <a:solidFill>
                  <a:srgbClr val="2B5681"/>
                </a:solidFill>
                <a:latin typeface="Arial" charset="0"/>
              </a:rPr>
              <a:t> </a:t>
            </a:r>
            <a:r>
              <a:rPr lang="ru-RU" sz="1300">
                <a:solidFill>
                  <a:srgbClr val="2B5681"/>
                </a:solidFill>
                <a:latin typeface="Arial" charset="0"/>
              </a:rPr>
              <a:t>Интернет, объединяет компьютеры всего мира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00" grpId="0"/>
      <p:bldP spid="338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6"/>
          <p:cNvSpPr>
            <a:spLocks noChangeArrowheads="1"/>
          </p:cNvSpPr>
          <p:nvPr/>
        </p:nvSpPr>
        <p:spPr bwMode="auto">
          <a:xfrm>
            <a:off x="5553075" y="1844675"/>
            <a:ext cx="3590925" cy="2408238"/>
          </a:xfrm>
          <a:prstGeom prst="rect">
            <a:avLst/>
          </a:prstGeom>
          <a:solidFill>
            <a:srgbClr val="99CCFF">
              <a:alpha val="47058"/>
            </a:srgbClr>
          </a:solidFill>
          <a:ln w="9525">
            <a:solidFill>
              <a:srgbClr val="1C7BE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Freeform 32"/>
          <p:cNvSpPr>
            <a:spLocks/>
          </p:cNvSpPr>
          <p:nvPr/>
        </p:nvSpPr>
        <p:spPr bwMode="auto">
          <a:xfrm>
            <a:off x="285750" y="6143625"/>
            <a:ext cx="809625" cy="361950"/>
          </a:xfrm>
          <a:custGeom>
            <a:avLst/>
            <a:gdLst>
              <a:gd name="T0" fmla="*/ 0 w 510"/>
              <a:gd name="T1" fmla="*/ 0 h 228"/>
              <a:gd name="T2" fmla="*/ 0 w 510"/>
              <a:gd name="T3" fmla="*/ 204 h 228"/>
              <a:gd name="T4" fmla="*/ 510 w 510"/>
              <a:gd name="T5" fmla="*/ 228 h 228"/>
              <a:gd name="T6" fmla="*/ 0 w 510"/>
              <a:gd name="T7" fmla="*/ 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510"/>
              <a:gd name="T13" fmla="*/ 0 h 228"/>
              <a:gd name="T14" fmla="*/ 510 w 510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0" h="228">
                <a:moveTo>
                  <a:pt x="0" y="0"/>
                </a:moveTo>
                <a:lnTo>
                  <a:pt x="0" y="204"/>
                </a:lnTo>
                <a:lnTo>
                  <a:pt x="510" y="228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47058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Rectangle 26"/>
          <p:cNvSpPr>
            <a:spLocks noChangeArrowheads="1"/>
          </p:cNvSpPr>
          <p:nvPr/>
        </p:nvSpPr>
        <p:spPr bwMode="auto">
          <a:xfrm>
            <a:off x="-19050" y="5105400"/>
            <a:ext cx="9182100" cy="1066800"/>
          </a:xfrm>
          <a:prstGeom prst="rect">
            <a:avLst/>
          </a:prstGeom>
          <a:solidFill>
            <a:srgbClr val="99CCFF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-38100" y="733425"/>
            <a:ext cx="7820025" cy="714375"/>
          </a:xfrm>
          <a:prstGeom prst="rect">
            <a:avLst/>
          </a:prstGeom>
          <a:solidFill>
            <a:srgbClr val="99CCFF">
              <a:alpha val="47058"/>
            </a:srgbClr>
          </a:solidFill>
          <a:ln w="9525">
            <a:solidFill>
              <a:srgbClr val="1C7BE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712788"/>
            <a:ext cx="9144000" cy="428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8199" name="Picture 11" descr="офис-се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443413"/>
            <a:ext cx="3267075" cy="2505075"/>
          </a:xfrm>
          <a:prstGeom prst="rect">
            <a:avLst/>
          </a:prstGeom>
          <a:solidFill>
            <a:srgbClr val="99CCFF">
              <a:alpha val="47058"/>
            </a:srgb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228600" y="793750"/>
            <a:ext cx="8785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1300">
                <a:solidFill>
                  <a:srgbClr val="00255C"/>
                </a:solidFill>
                <a:latin typeface="Arial" charset="0"/>
              </a:rPr>
              <a:t>Локальная сеть – это сеть, объединяющая</a:t>
            </a:r>
            <a:r>
              <a:rPr lang="ru-RU" sz="1300" b="1">
                <a:solidFill>
                  <a:srgbClr val="00255C"/>
                </a:solidFill>
                <a:latin typeface="Arial" charset="0"/>
              </a:rPr>
              <a:t> 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компьютеры</a:t>
            </a:r>
            <a:r>
              <a:rPr lang="ru-RU" sz="1300" b="1">
                <a:solidFill>
                  <a:srgbClr val="00255C"/>
                </a:solidFill>
                <a:latin typeface="Arial" charset="0"/>
              </a:rPr>
              <a:t> 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на</a:t>
            </a:r>
            <a:r>
              <a:rPr lang="ru-RU" sz="1300" b="1">
                <a:solidFill>
                  <a:srgbClr val="00255C"/>
                </a:solidFill>
                <a:latin typeface="Arial" charset="0"/>
              </a:rPr>
              <a:t> 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небольшой территории - </a:t>
            </a:r>
            <a:r>
              <a:rPr lang="ru-RU" sz="1300" b="1">
                <a:solidFill>
                  <a:srgbClr val="00255C"/>
                </a:solidFill>
                <a:latin typeface="Arial" charset="0"/>
              </a:rPr>
              <a:t/>
            </a:r>
            <a:br>
              <a:rPr lang="ru-RU" sz="1300" b="1">
                <a:solidFill>
                  <a:srgbClr val="00255C"/>
                </a:solidFill>
                <a:latin typeface="Arial" charset="0"/>
              </a:rPr>
            </a:br>
            <a:r>
              <a:rPr lang="ru-RU" sz="1300" b="1">
                <a:solidFill>
                  <a:srgbClr val="00255C"/>
                </a:solidFill>
                <a:latin typeface="Arial" charset="0"/>
              </a:rPr>
              <a:t>внутри одного или нескольких зданий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.  Максимум - может распространяться до 1-2 км. </a:t>
            </a:r>
            <a:endParaRPr lang="en-US" sz="1300">
              <a:solidFill>
                <a:srgbClr val="00255C"/>
              </a:solidFill>
              <a:latin typeface="Arial" charset="0"/>
            </a:endParaRPr>
          </a:p>
        </p:txBody>
      </p:sp>
      <p:pic>
        <p:nvPicPr>
          <p:cNvPr id="8201" name="Picture 27" descr="L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CF2F6"/>
              </a:clrFrom>
              <a:clrTo>
                <a:srgbClr val="ECF2F6">
                  <a:alpha val="0"/>
                </a:srgbClr>
              </a:clrTo>
            </a:clrChange>
            <a:lum bright="-6000" contrast="24000"/>
          </a:blip>
          <a:srcRect l="46895"/>
          <a:stretch>
            <a:fillRect/>
          </a:stretch>
        </p:blipFill>
        <p:spPr bwMode="auto">
          <a:xfrm>
            <a:off x="7866063" y="542925"/>
            <a:ext cx="12779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28"/>
          <p:cNvSpPr txBox="1">
            <a:spLocks noChangeArrowheads="1"/>
          </p:cNvSpPr>
          <p:nvPr/>
        </p:nvSpPr>
        <p:spPr bwMode="auto">
          <a:xfrm>
            <a:off x="3968750" y="5257800"/>
            <a:ext cx="51752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ru-RU" sz="1300">
                <a:solidFill>
                  <a:srgbClr val="00255C"/>
                </a:solidFill>
                <a:latin typeface="Arial" charset="0"/>
              </a:rPr>
              <a:t>Поэтому ЛВС предоставляет </a:t>
            </a:r>
            <a:r>
              <a:rPr lang="ru-RU" sz="1300" b="1">
                <a:solidFill>
                  <a:srgbClr val="A50021"/>
                </a:solidFill>
                <a:latin typeface="Arial" charset="0"/>
              </a:rPr>
              <a:t>разнообразные услуги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 (в </a:t>
            </a:r>
            <a:r>
              <a:rPr lang="en-US" sz="1300">
                <a:solidFill>
                  <a:srgbClr val="00255C"/>
                </a:solidFill>
                <a:latin typeface="Arial" charset="0"/>
              </a:rPr>
              <a:t>on-line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):</a:t>
            </a:r>
            <a:br>
              <a:rPr lang="ru-RU" sz="1300">
                <a:solidFill>
                  <a:srgbClr val="00255C"/>
                </a:solidFill>
                <a:latin typeface="Arial" charset="0"/>
              </a:rPr>
            </a:br>
            <a:r>
              <a:rPr lang="ru-RU" sz="1300">
                <a:solidFill>
                  <a:srgbClr val="00255C"/>
                </a:solidFill>
                <a:latin typeface="Arial" charset="0"/>
              </a:rPr>
              <a:t>услуги печати, передачу факсимильных сообщений, </a:t>
            </a:r>
            <a:br>
              <a:rPr lang="ru-RU" sz="1300">
                <a:solidFill>
                  <a:srgbClr val="00255C"/>
                </a:solidFill>
                <a:latin typeface="Arial" charset="0"/>
              </a:rPr>
            </a:br>
            <a:r>
              <a:rPr lang="ru-RU" sz="1300">
                <a:solidFill>
                  <a:srgbClr val="00255C"/>
                </a:solidFill>
                <a:latin typeface="Arial" charset="0"/>
              </a:rPr>
              <a:t>файловой услуги,  услуги баз данных и др.</a:t>
            </a:r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292100" y="1733550"/>
            <a:ext cx="52276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ru-RU" sz="1300">
                <a:solidFill>
                  <a:srgbClr val="00255C"/>
                </a:solidFill>
                <a:latin typeface="Arial" charset="0"/>
              </a:rPr>
              <a:t>Из-за коротких расстояний есть возможность использовать </a:t>
            </a:r>
            <a:br>
              <a:rPr lang="ru-RU" sz="1300">
                <a:solidFill>
                  <a:srgbClr val="00255C"/>
                </a:solidFill>
                <a:latin typeface="Arial" charset="0"/>
              </a:rPr>
            </a:br>
            <a:r>
              <a:rPr lang="ru-RU" sz="1300">
                <a:solidFill>
                  <a:srgbClr val="00255C"/>
                </a:solidFill>
                <a:latin typeface="Arial" charset="0"/>
              </a:rPr>
              <a:t>в сети </a:t>
            </a:r>
            <a:r>
              <a:rPr lang="ru-RU" sz="1300" b="1">
                <a:solidFill>
                  <a:srgbClr val="A50021"/>
                </a:solidFill>
                <a:latin typeface="Arial" charset="0"/>
              </a:rPr>
              <a:t>дорогие высококачественные линии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 связи, обычно </a:t>
            </a:r>
            <a:br>
              <a:rPr lang="ru-RU" sz="1300">
                <a:solidFill>
                  <a:srgbClr val="00255C"/>
                </a:solidFill>
                <a:latin typeface="Arial" charset="0"/>
              </a:rPr>
            </a:br>
            <a:r>
              <a:rPr lang="ru-RU" sz="1300">
                <a:solidFill>
                  <a:srgbClr val="00255C"/>
                </a:solidFill>
                <a:latin typeface="Arial" charset="0"/>
              </a:rPr>
              <a:t>из кабелей: </a:t>
            </a:r>
            <a:br>
              <a:rPr lang="ru-RU" sz="1300">
                <a:solidFill>
                  <a:srgbClr val="00255C"/>
                </a:solidFill>
                <a:latin typeface="Arial" charset="0"/>
              </a:rPr>
            </a:br>
            <a:endParaRPr lang="ru-RU" sz="1300">
              <a:solidFill>
                <a:srgbClr val="00255C"/>
              </a:solidFill>
              <a:latin typeface="Arial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ru-RU" sz="1800">
              <a:solidFill>
                <a:srgbClr val="00255C"/>
              </a:solidFill>
              <a:latin typeface="Arial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ru-RU" sz="1800">
                <a:solidFill>
                  <a:srgbClr val="00255C"/>
                </a:solidFill>
                <a:latin typeface="Arial" charset="0"/>
              </a:rPr>
              <a:t> </a:t>
            </a:r>
            <a:br>
              <a:rPr lang="ru-RU" sz="1800">
                <a:solidFill>
                  <a:srgbClr val="00255C"/>
                </a:solidFill>
                <a:latin typeface="Arial" charset="0"/>
              </a:rPr>
            </a:br>
            <a:r>
              <a:rPr lang="ru-RU" sz="1300">
                <a:solidFill>
                  <a:srgbClr val="00255C"/>
                </a:solidFill>
                <a:latin typeface="Arial" charset="0"/>
              </a:rPr>
              <a:t>Поэтому дают </a:t>
            </a:r>
            <a:r>
              <a:rPr lang="ru-RU" sz="1300" b="1">
                <a:solidFill>
                  <a:srgbClr val="A50021"/>
                </a:solidFill>
                <a:latin typeface="Arial" charset="0"/>
              </a:rPr>
              <a:t>высокую скорость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 обмена данными - </a:t>
            </a:r>
            <a:r>
              <a:rPr lang="ru-RU" sz="1300">
                <a:solidFill>
                  <a:srgbClr val="00255C"/>
                </a:solidFill>
                <a:latin typeface="Arial" charset="0"/>
                <a:cs typeface="Arial" charset="0"/>
              </a:rPr>
              <a:t>≈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100 Мбит/с. </a:t>
            </a:r>
            <a:br>
              <a:rPr lang="ru-RU" sz="1300">
                <a:solidFill>
                  <a:srgbClr val="00255C"/>
                </a:solidFill>
                <a:latin typeface="Arial" charset="0"/>
              </a:rPr>
            </a:br>
            <a:r>
              <a:rPr lang="ru-RU" sz="1300">
                <a:solidFill>
                  <a:srgbClr val="00255C"/>
                </a:solidFill>
                <a:latin typeface="Arial" charset="0"/>
              </a:rPr>
              <a:t>При построении  ЛВС линии связи прокладываются заново</a:t>
            </a:r>
          </a:p>
        </p:txBody>
      </p:sp>
      <p:sp>
        <p:nvSpPr>
          <p:cNvPr id="8204" name="AutoShape 29"/>
          <p:cNvSpPr>
            <a:spLocks noChangeArrowheads="1"/>
          </p:cNvSpPr>
          <p:nvPr/>
        </p:nvSpPr>
        <p:spPr bwMode="auto">
          <a:xfrm>
            <a:off x="733425" y="2552700"/>
            <a:ext cx="4371975" cy="781050"/>
          </a:xfrm>
          <a:prstGeom prst="wedgeRectCallout">
            <a:avLst>
              <a:gd name="adj1" fmla="val -38528"/>
              <a:gd name="adj2" fmla="val -65042"/>
            </a:avLst>
          </a:prstGeom>
          <a:solidFill>
            <a:srgbClr val="C5E2FF"/>
          </a:solidFill>
          <a:ln w="9525" algn="ctr">
            <a:noFill/>
            <a:miter lim="800000"/>
            <a:headEnd/>
            <a:tailEnd/>
          </a:ln>
        </p:spPr>
        <p:txBody>
          <a:bodyPr lIns="90000" rIns="54000"/>
          <a:lstStyle/>
          <a:p>
            <a:pPr>
              <a:lnSpc>
                <a:spcPct val="120000"/>
              </a:lnSpc>
            </a:pPr>
            <a:r>
              <a:rPr lang="ru-RU" sz="1200">
                <a:solidFill>
                  <a:srgbClr val="00255C"/>
                </a:solidFill>
                <a:latin typeface="Arial" charset="0"/>
              </a:rPr>
              <a:t>коаксиальный кабель, витую пару, оптоволоконный кабель (на больших расстояниях  в глобальных сетях они чаще экономически недоступны)</a:t>
            </a:r>
          </a:p>
        </p:txBody>
      </p:sp>
      <p:sp>
        <p:nvSpPr>
          <p:cNvPr id="8205" name="Text Box 33"/>
          <p:cNvSpPr txBox="1">
            <a:spLocks noChangeArrowheads="1"/>
          </p:cNvSpPr>
          <p:nvPr/>
        </p:nvSpPr>
        <p:spPr bwMode="auto">
          <a:xfrm>
            <a:off x="200025" y="3981450"/>
            <a:ext cx="51149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900">
                <a:solidFill>
                  <a:srgbClr val="00255C"/>
                </a:solidFill>
                <a:latin typeface="Arial" charset="0"/>
              </a:rPr>
              <a:t>(в глобальных чаще применяются уже существующие линии, </a:t>
            </a:r>
            <a:br>
              <a:rPr lang="ru-RU" sz="900">
                <a:solidFill>
                  <a:srgbClr val="00255C"/>
                </a:solidFill>
                <a:latin typeface="Arial" charset="0"/>
              </a:rPr>
            </a:br>
            <a:r>
              <a:rPr lang="ru-RU" sz="900">
                <a:solidFill>
                  <a:srgbClr val="00255C"/>
                </a:solidFill>
                <a:latin typeface="Arial" charset="0"/>
              </a:rPr>
              <a:t>изначально предназначенные для др. целей – телеграфные или телефонные).</a:t>
            </a:r>
          </a:p>
        </p:txBody>
      </p:sp>
      <p:sp>
        <p:nvSpPr>
          <p:cNvPr id="104482" name="Rectangle 34"/>
          <p:cNvSpPr>
            <a:spLocks noChangeArrowheads="1"/>
          </p:cNvSpPr>
          <p:nvPr/>
        </p:nvSpPr>
        <p:spPr bwMode="auto">
          <a:xfrm>
            <a:off x="7634288" y="203200"/>
            <a:ext cx="94773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>
              <a:lnSpc>
                <a:spcPct val="110000"/>
              </a:lnSpc>
              <a:defRPr/>
            </a:pPr>
            <a:r>
              <a:rPr lang="ru-RU" sz="2000">
                <a:solidFill>
                  <a:srgbClr val="003399"/>
                </a:solidFill>
                <a:latin typeface="Arial" charset="0"/>
              </a:rPr>
              <a:t>(</a:t>
            </a:r>
            <a:r>
              <a:rPr lang="ru-RU" sz="2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ЛВС</a:t>
            </a:r>
            <a:r>
              <a:rPr lang="ru-RU" sz="2000">
                <a:solidFill>
                  <a:srgbClr val="003399"/>
                </a:solidFill>
                <a:latin typeface="Arial" charset="0"/>
              </a:rPr>
              <a:t>)</a:t>
            </a:r>
          </a:p>
        </p:txBody>
      </p:sp>
      <p:sp>
        <p:nvSpPr>
          <p:cNvPr id="104483" name="WordArt 35"/>
          <p:cNvSpPr>
            <a:spLocks noChangeArrowheads="1" noChangeShapeType="1" noTextEdit="1"/>
          </p:cNvSpPr>
          <p:nvPr/>
        </p:nvSpPr>
        <p:spPr bwMode="auto">
          <a:xfrm>
            <a:off x="295275" y="200025"/>
            <a:ext cx="72771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rPr>
              <a:t>Локальные вычислительные сети</a:t>
            </a:r>
          </a:p>
        </p:txBody>
      </p:sp>
      <p:pic>
        <p:nvPicPr>
          <p:cNvPr id="8208" name="Picture 47" descr="LA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8163" y="2012950"/>
            <a:ext cx="3630612" cy="2054225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</p:spPr>
      </p:pic>
      <p:sp>
        <p:nvSpPr>
          <p:cNvPr id="8209" name="Rectangle 19"/>
          <p:cNvSpPr>
            <a:spLocks noChangeArrowheads="1"/>
          </p:cNvSpPr>
          <p:nvPr/>
        </p:nvSpPr>
        <p:spPr bwMode="auto">
          <a:xfrm>
            <a:off x="5927725" y="2860675"/>
            <a:ext cx="29559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latin typeface="Century Gothic" pitchFamily="34" charset="0"/>
              </a:rPr>
              <a:t>Локальная   сеть   </a:t>
            </a:r>
            <a:r>
              <a:rPr lang="ru-RU" sz="1200">
                <a:latin typeface="Arial" charset="0"/>
              </a:rPr>
              <a:t>(100 Мбит/с)</a:t>
            </a:r>
            <a:endParaRPr lang="ru-RU" sz="1200" b="1">
              <a:latin typeface="Arial" charset="0"/>
            </a:endParaRPr>
          </a:p>
        </p:txBody>
      </p:sp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645150" y="3905250"/>
            <a:ext cx="1219200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900">
                <a:solidFill>
                  <a:schemeClr val="tx2"/>
                </a:solidFill>
                <a:latin typeface="Arial" charset="0"/>
              </a:rPr>
              <a:t>Файл-сервер</a:t>
            </a:r>
            <a:br>
              <a:rPr lang="ru-RU" sz="900">
                <a:solidFill>
                  <a:schemeClr val="tx2"/>
                </a:solidFill>
                <a:latin typeface="Arial" charset="0"/>
              </a:rPr>
            </a:br>
            <a:r>
              <a:rPr lang="ru-RU" sz="900">
                <a:solidFill>
                  <a:schemeClr val="tx2"/>
                </a:solidFill>
                <a:latin typeface="Arial" charset="0"/>
              </a:rPr>
              <a:t>ОС </a:t>
            </a:r>
            <a:r>
              <a:rPr lang="en-US" sz="800">
                <a:solidFill>
                  <a:schemeClr val="tx2"/>
                </a:solidFill>
                <a:latin typeface="Arial" charset="0"/>
              </a:rPr>
              <a:t>Windows Server 2003</a:t>
            </a:r>
            <a:endParaRPr lang="ru-RU" sz="8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ChangeArrowheads="1"/>
          </p:cNvSpPr>
          <p:nvPr/>
        </p:nvSpPr>
        <p:spPr bwMode="auto">
          <a:xfrm>
            <a:off x="-38100" y="876300"/>
            <a:ext cx="9182100" cy="914400"/>
          </a:xfrm>
          <a:prstGeom prst="rect">
            <a:avLst/>
          </a:prstGeom>
          <a:solidFill>
            <a:srgbClr val="99CCFF">
              <a:alpha val="47058"/>
            </a:srgbClr>
          </a:solidFill>
          <a:ln w="9525">
            <a:solidFill>
              <a:srgbClr val="1C7BE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2900" y="219075"/>
            <a:ext cx="8810625" cy="468313"/>
            <a:chOff x="210" y="138"/>
            <a:chExt cx="5550" cy="295"/>
          </a:xfrm>
        </p:grpSpPr>
        <p:sp>
          <p:nvSpPr>
            <p:cNvPr id="9227" name="Rectangle 8"/>
            <p:cNvSpPr>
              <a:spLocks noChangeArrowheads="1"/>
            </p:cNvSpPr>
            <p:nvPr/>
          </p:nvSpPr>
          <p:spPr bwMode="auto">
            <a:xfrm>
              <a:off x="5055" y="188"/>
              <a:ext cx="705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/>
            <a:lstStyle/>
            <a:p>
              <a:pPr>
                <a:lnSpc>
                  <a:spcPct val="110000"/>
                </a:lnSpc>
              </a:pPr>
              <a:r>
                <a:rPr lang="ru-RU" sz="2000">
                  <a:solidFill>
                    <a:srgbClr val="003399"/>
                  </a:solidFill>
                  <a:latin typeface="Arial" charset="0"/>
                </a:rPr>
                <a:t>(</a:t>
              </a:r>
              <a:r>
                <a:rPr lang="en-US" sz="2000">
                  <a:solidFill>
                    <a:srgbClr val="003399"/>
                  </a:solidFill>
                  <a:latin typeface="Arial" charset="0"/>
                </a:rPr>
                <a:t>MAN</a:t>
              </a:r>
              <a:r>
                <a:rPr lang="ru-RU" sz="2000">
                  <a:solidFill>
                    <a:srgbClr val="003399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9228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10" y="138"/>
              <a:ext cx="4608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Городские компьютерные сети</a:t>
              </a:r>
            </a:p>
          </p:txBody>
        </p:sp>
      </p:grpSp>
      <p:pic>
        <p:nvPicPr>
          <p:cNvPr id="9220" name="Picture 17" descr="55447"/>
          <p:cNvPicPr>
            <a:picLocks noChangeAspect="1" noChangeArrowheads="1"/>
          </p:cNvPicPr>
          <p:nvPr/>
        </p:nvPicPr>
        <p:blipFill>
          <a:blip r:embed="rId3">
            <a:lum bright="-30000" contrast="54000"/>
          </a:blip>
          <a:srcRect/>
          <a:stretch>
            <a:fillRect/>
          </a:stretch>
        </p:blipFill>
        <p:spPr bwMode="auto">
          <a:xfrm>
            <a:off x="7038975" y="881063"/>
            <a:ext cx="2095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0" descr="мегаполис2"/>
          <p:cNvPicPr>
            <a:picLocks noChangeAspect="1" noChangeArrowheads="1"/>
          </p:cNvPicPr>
          <p:nvPr/>
        </p:nvPicPr>
        <p:blipFill>
          <a:blip r:embed="rId4">
            <a:lum bright="42000" contrast="30000"/>
          </a:blip>
          <a:srcRect l="3619" t="9375" r="2908" b="6709"/>
          <a:stretch>
            <a:fillRect/>
          </a:stretch>
        </p:blipFill>
        <p:spPr bwMode="auto">
          <a:xfrm>
            <a:off x="0" y="3324225"/>
            <a:ext cx="52387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23"/>
          <p:cNvSpPr txBox="1">
            <a:spLocks noChangeArrowheads="1"/>
          </p:cNvSpPr>
          <p:nvPr/>
        </p:nvSpPr>
        <p:spPr bwMode="auto">
          <a:xfrm>
            <a:off x="317500" y="2065338"/>
            <a:ext cx="88265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1200">
                <a:solidFill>
                  <a:srgbClr val="00255C"/>
                </a:solidFill>
                <a:latin typeface="Arial" charset="0"/>
              </a:rPr>
              <a:t>Если </a:t>
            </a:r>
            <a:r>
              <a:rPr lang="ru-RU" sz="1200" b="1">
                <a:solidFill>
                  <a:srgbClr val="00255C"/>
                </a:solidFill>
                <a:latin typeface="Arial" charset="0"/>
              </a:rPr>
              <a:t>ЛВС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 используют для разделения ресурсов по разным ПК на коротких расстояниях и </a:t>
            </a:r>
            <a:br>
              <a:rPr lang="ru-RU" sz="1200">
                <a:solidFill>
                  <a:srgbClr val="00255C"/>
                </a:solidFill>
                <a:latin typeface="Arial" charset="0"/>
              </a:rPr>
            </a:br>
            <a:r>
              <a:rPr lang="ru-RU" sz="1200">
                <a:solidFill>
                  <a:srgbClr val="00255C"/>
                </a:solidFill>
                <a:latin typeface="Arial" charset="0"/>
              </a:rPr>
              <a:t>широковещательных передач,   </a:t>
            </a:r>
            <a:r>
              <a:rPr lang="ru-RU" sz="1200" b="1">
                <a:solidFill>
                  <a:srgbClr val="00255C"/>
                </a:solidFill>
                <a:latin typeface="Arial" charset="0"/>
              </a:rPr>
              <a:t>глобальные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 сети </a:t>
            </a:r>
            <a:r>
              <a:rPr lang="en-US" sz="1200">
                <a:solidFill>
                  <a:srgbClr val="00255C"/>
                </a:solidFill>
                <a:latin typeface="Arial" charset="0"/>
              </a:rPr>
              <a:t>–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 на больших расстояниях, но с ограниченной </a:t>
            </a:r>
            <a:br>
              <a:rPr lang="ru-RU" sz="1200">
                <a:solidFill>
                  <a:srgbClr val="00255C"/>
                </a:solidFill>
                <a:latin typeface="Arial" charset="0"/>
              </a:rPr>
            </a:br>
            <a:r>
              <a:rPr lang="ru-RU" sz="1200">
                <a:solidFill>
                  <a:srgbClr val="00255C"/>
                </a:solidFill>
                <a:latin typeface="Arial" charset="0"/>
              </a:rPr>
              <a:t>скоростью,    то городские занимают </a:t>
            </a:r>
            <a:r>
              <a:rPr lang="ru-RU" sz="1200" b="1">
                <a:solidFill>
                  <a:srgbClr val="00255C"/>
                </a:solidFill>
                <a:latin typeface="Arial" charset="0"/>
              </a:rPr>
              <a:t>промежуточное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 положение. </a:t>
            </a:r>
          </a:p>
          <a:p>
            <a:pPr>
              <a:lnSpc>
                <a:spcPct val="140000"/>
              </a:lnSpc>
            </a:pPr>
            <a:endParaRPr lang="ru-RU" sz="700">
              <a:solidFill>
                <a:srgbClr val="00255C"/>
              </a:solidFill>
              <a:latin typeface="Arial" charset="0"/>
            </a:endParaRPr>
          </a:p>
          <a:p>
            <a:pPr>
              <a:lnSpc>
                <a:spcPct val="140000"/>
              </a:lnSpc>
            </a:pPr>
            <a:r>
              <a:rPr lang="ru-RU" sz="1200">
                <a:solidFill>
                  <a:srgbClr val="00255C"/>
                </a:solidFill>
                <a:latin typeface="Arial" charset="0"/>
              </a:rPr>
              <a:t>Они используют цифровые магистральные линии связи  (чаще </a:t>
            </a:r>
            <a:r>
              <a:rPr lang="ru-RU" sz="1200" b="1">
                <a:solidFill>
                  <a:srgbClr val="A50021"/>
                </a:solidFill>
                <a:latin typeface="Arial" charset="0"/>
              </a:rPr>
              <a:t>оптоволоконные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)  со скоростью от 45 Мбит/с. </a:t>
            </a:r>
            <a:br>
              <a:rPr lang="ru-RU" sz="1200">
                <a:solidFill>
                  <a:srgbClr val="00255C"/>
                </a:solidFill>
                <a:latin typeface="Arial" charset="0"/>
              </a:rPr>
            </a:br>
            <a:r>
              <a:rPr lang="ru-RU" sz="1200">
                <a:solidFill>
                  <a:srgbClr val="00255C"/>
                </a:solidFill>
                <a:latin typeface="Arial" charset="0"/>
              </a:rPr>
              <a:t>Т.е. при больших расстояниях между узлами (десятки км) имеют </a:t>
            </a:r>
            <a:r>
              <a:rPr lang="ru-RU" sz="1200" b="1">
                <a:solidFill>
                  <a:srgbClr val="A50021"/>
                </a:solidFill>
                <a:latin typeface="Arial" charset="0"/>
              </a:rPr>
              <a:t>качественные линии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 связи и  высокие скорости </a:t>
            </a:r>
            <a:br>
              <a:rPr lang="ru-RU" sz="1200">
                <a:solidFill>
                  <a:srgbClr val="00255C"/>
                </a:solidFill>
                <a:latin typeface="Arial" charset="0"/>
              </a:rPr>
            </a:br>
            <a:r>
              <a:rPr lang="ru-RU" sz="1200">
                <a:solidFill>
                  <a:srgbClr val="00255C"/>
                </a:solidFill>
                <a:latin typeface="Arial" charset="0"/>
              </a:rPr>
              <a:t>обмена  (иногда даже выше, чем в  ЛВС). </a:t>
            </a:r>
          </a:p>
        </p:txBody>
      </p:sp>
      <p:sp>
        <p:nvSpPr>
          <p:cNvPr id="9223" name="Text Box 25"/>
          <p:cNvSpPr txBox="1">
            <a:spLocks noChangeArrowheads="1"/>
          </p:cNvSpPr>
          <p:nvPr/>
        </p:nvSpPr>
        <p:spPr bwMode="auto">
          <a:xfrm>
            <a:off x="5556250" y="4560888"/>
            <a:ext cx="34829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>
                <a:solidFill>
                  <a:srgbClr val="00255C"/>
                </a:solidFill>
                <a:latin typeface="Arial" charset="0"/>
              </a:rPr>
              <a:t>MAN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 </a:t>
            </a:r>
            <a:r>
              <a:rPr lang="en-US" sz="1200">
                <a:solidFill>
                  <a:srgbClr val="00255C"/>
                </a:solidFill>
                <a:latin typeface="Arial" charset="0"/>
              </a:rPr>
              <a:t>–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 общественные сети, поэтому </a:t>
            </a:r>
            <a:br>
              <a:rPr lang="ru-RU" sz="1200">
                <a:solidFill>
                  <a:srgbClr val="00255C"/>
                </a:solidFill>
                <a:latin typeface="Arial" charset="0"/>
              </a:rPr>
            </a:br>
            <a:r>
              <a:rPr lang="ru-RU" sz="1200">
                <a:solidFill>
                  <a:srgbClr val="00255C"/>
                </a:solidFill>
                <a:latin typeface="Arial" charset="0"/>
              </a:rPr>
              <a:t>их услуги </a:t>
            </a:r>
            <a:r>
              <a:rPr lang="ru-RU" sz="1200" b="1">
                <a:solidFill>
                  <a:srgbClr val="00255C"/>
                </a:solidFill>
                <a:latin typeface="Arial" charset="0"/>
              </a:rPr>
              <a:t>дешевле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, чем построение собственной (частной) сети в пределах города.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428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9225" name="Text Box 3"/>
          <p:cNvSpPr txBox="1">
            <a:spLocks noChangeArrowheads="1"/>
          </p:cNvSpPr>
          <p:nvPr/>
        </p:nvSpPr>
        <p:spPr bwMode="auto">
          <a:xfrm>
            <a:off x="238125" y="860425"/>
            <a:ext cx="87852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1300">
                <a:solidFill>
                  <a:srgbClr val="00255C"/>
                </a:solidFill>
                <a:latin typeface="Arial" charset="0"/>
              </a:rPr>
              <a:t>Городская (региональная) сеть объединяет компьютеры города, региона. </a:t>
            </a:r>
            <a:br>
              <a:rPr lang="ru-RU" sz="1300">
                <a:solidFill>
                  <a:srgbClr val="00255C"/>
                </a:solidFill>
                <a:latin typeface="Arial" charset="0"/>
              </a:rPr>
            </a:br>
            <a:r>
              <a:rPr lang="ru-RU" sz="1300">
                <a:solidFill>
                  <a:srgbClr val="00255C"/>
                </a:solidFill>
                <a:latin typeface="Arial" charset="0"/>
              </a:rPr>
              <a:t>Распространяется на десятки-сотни км.  </a:t>
            </a:r>
            <a:r>
              <a:rPr lang="ru-RU" sz="1300" b="1">
                <a:solidFill>
                  <a:srgbClr val="A50021"/>
                </a:solidFill>
                <a:latin typeface="Arial" charset="0"/>
              </a:rPr>
              <a:t>Назначение: </a:t>
            </a:r>
            <a:br>
              <a:rPr lang="ru-RU" sz="1300" b="1">
                <a:solidFill>
                  <a:srgbClr val="A50021"/>
                </a:solidFill>
                <a:latin typeface="Arial" charset="0"/>
              </a:rPr>
            </a:br>
            <a:r>
              <a:rPr lang="ru-RU" sz="1300">
                <a:solidFill>
                  <a:srgbClr val="00255C"/>
                </a:solidFill>
                <a:latin typeface="Arial" charset="0"/>
              </a:rPr>
              <a:t>для связи локальных сетей города и их соединения с глобальными сетями. </a:t>
            </a:r>
            <a:endParaRPr lang="en-US" sz="1300">
              <a:solidFill>
                <a:srgbClr val="00255C"/>
              </a:solidFill>
              <a:latin typeface="Arial" charset="0"/>
            </a:endParaRPr>
          </a:p>
        </p:txBody>
      </p:sp>
      <p:sp>
        <p:nvSpPr>
          <p:cNvPr id="9226" name="Line 28"/>
          <p:cNvSpPr>
            <a:spLocks noChangeShapeType="1"/>
          </p:cNvSpPr>
          <p:nvPr/>
        </p:nvSpPr>
        <p:spPr bwMode="auto">
          <a:xfrm>
            <a:off x="0" y="863600"/>
            <a:ext cx="7315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5781675"/>
            <a:ext cx="9144000" cy="590550"/>
          </a:xfrm>
          <a:prstGeom prst="rect">
            <a:avLst/>
          </a:prstGeom>
          <a:solidFill>
            <a:srgbClr val="99CCFF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750888"/>
            <a:ext cx="9144000" cy="428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2CAE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3368675" y="1909763"/>
            <a:ext cx="56991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66700" indent="-266700">
              <a:lnSpc>
                <a:spcPct val="14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00255C"/>
                </a:solidFill>
                <a:latin typeface="Arial" charset="0"/>
              </a:rPr>
              <a:t>Т.к. прокладка высококачественных линий на большие расстояния - дорого, </a:t>
            </a:r>
            <a:br>
              <a:rPr lang="ru-RU" sz="1200">
                <a:solidFill>
                  <a:srgbClr val="00255C"/>
                </a:solidFill>
                <a:latin typeface="Arial" charset="0"/>
              </a:rPr>
            </a:br>
            <a:r>
              <a:rPr lang="ru-RU" sz="1200">
                <a:solidFill>
                  <a:srgbClr val="00255C"/>
                </a:solidFill>
                <a:latin typeface="Arial" charset="0"/>
              </a:rPr>
              <a:t>в </a:t>
            </a:r>
            <a:r>
              <a:rPr lang="en-US" sz="1200">
                <a:solidFill>
                  <a:srgbClr val="00255C"/>
                </a:solidFill>
                <a:latin typeface="Arial" charset="0"/>
              </a:rPr>
              <a:t>WAN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 чаще используют уже существующие линии связи, изначально </a:t>
            </a:r>
            <a:br>
              <a:rPr lang="ru-RU" sz="1200">
                <a:solidFill>
                  <a:srgbClr val="00255C"/>
                </a:solidFill>
                <a:latin typeface="Arial" charset="0"/>
              </a:rPr>
            </a:br>
            <a:r>
              <a:rPr lang="ru-RU" sz="1200">
                <a:solidFill>
                  <a:srgbClr val="00255C"/>
                </a:solidFill>
                <a:latin typeface="Arial" charset="0"/>
              </a:rPr>
              <a:t>      предназначенные для др. целей – </a:t>
            </a:r>
            <a:r>
              <a:rPr lang="ru-RU" sz="1200" b="1">
                <a:solidFill>
                  <a:srgbClr val="00255C"/>
                </a:solidFill>
                <a:latin typeface="Arial" charset="0"/>
              </a:rPr>
              <a:t>телефонные и телеграфные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. </a:t>
            </a:r>
            <a:endParaRPr lang="en-US" sz="700">
              <a:solidFill>
                <a:srgbClr val="00255C"/>
              </a:solidFill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200025"/>
            <a:ext cx="5686425" cy="476250"/>
            <a:chOff x="216" y="78"/>
            <a:chExt cx="3906" cy="300"/>
          </a:xfrm>
        </p:grpSpPr>
        <p:sp>
          <p:nvSpPr>
            <p:cNvPr id="1026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16" y="78"/>
              <a:ext cx="2928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Глобальные сети</a:t>
              </a:r>
            </a:p>
          </p:txBody>
        </p:sp>
        <p:sp>
          <p:nvSpPr>
            <p:cNvPr id="1026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330" y="132"/>
              <a:ext cx="792" cy="2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33"/>
                      </a:gs>
                      <a:gs pos="100000">
                        <a:srgbClr val="CC0000"/>
                      </a:gs>
                    </a:gsLst>
                    <a:path path="rect">
                      <a:fillToRect l="100000" b="100000"/>
                    </a:path>
                  </a:gradFill>
                  <a:effectLst>
                    <a:outerShdw dist="28398" dir="1593903" algn="ctr" rotWithShape="0">
                      <a:schemeClr val="tx1"/>
                    </a:outerShdw>
                  </a:effectLst>
                  <a:latin typeface="Century Gothic"/>
                </a:rPr>
                <a:t>(WAN)</a:t>
              </a:r>
              <a:endPara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CC0000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28398" dir="1593903" algn="ctr" rotWithShape="0">
                    <a:schemeClr val="tx1"/>
                  </a:outerShdw>
                </a:effectLst>
                <a:latin typeface="Century Gothic"/>
              </a:endParaRPr>
            </a:p>
          </p:txBody>
        </p:sp>
      </p:grpSp>
      <p:sp>
        <p:nvSpPr>
          <p:cNvPr id="10246" name="Rectangle 17"/>
          <p:cNvSpPr>
            <a:spLocks noChangeArrowheads="1"/>
          </p:cNvSpPr>
          <p:nvPr/>
        </p:nvSpPr>
        <p:spPr bwMode="auto">
          <a:xfrm>
            <a:off x="142875" y="762000"/>
            <a:ext cx="8572500" cy="733425"/>
          </a:xfrm>
          <a:prstGeom prst="rect">
            <a:avLst/>
          </a:prstGeom>
          <a:solidFill>
            <a:srgbClr val="99CCFF">
              <a:alpha val="1215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Text Box 18"/>
          <p:cNvSpPr txBox="1">
            <a:spLocks noChangeArrowheads="1"/>
          </p:cNvSpPr>
          <p:nvPr/>
        </p:nvSpPr>
        <p:spPr bwMode="auto">
          <a:xfrm>
            <a:off x="276225" y="822325"/>
            <a:ext cx="823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1300">
                <a:solidFill>
                  <a:srgbClr val="00255C"/>
                </a:solidFill>
                <a:latin typeface="Arial" charset="0"/>
              </a:rPr>
              <a:t>Это сети, объединяющие компьютеры разных стран, континентов для общего использования </a:t>
            </a:r>
            <a:br>
              <a:rPr lang="ru-RU" sz="1300">
                <a:solidFill>
                  <a:srgbClr val="00255C"/>
                </a:solidFill>
                <a:latin typeface="Arial" charset="0"/>
              </a:rPr>
            </a:br>
            <a:r>
              <a:rPr lang="ru-RU" sz="1300" b="1">
                <a:solidFill>
                  <a:srgbClr val="00255C"/>
                </a:solidFill>
                <a:latin typeface="Arial" charset="0"/>
              </a:rPr>
              <a:t>мировых информационных ресурсов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.  Компьютеры в </a:t>
            </a:r>
            <a:r>
              <a:rPr lang="en-US" sz="1300">
                <a:solidFill>
                  <a:srgbClr val="00255C"/>
                </a:solidFill>
                <a:latin typeface="Arial" charset="0"/>
              </a:rPr>
              <a:t>WAN </a:t>
            </a:r>
            <a:r>
              <a:rPr lang="ru-RU" sz="1300">
                <a:solidFill>
                  <a:srgbClr val="00255C"/>
                </a:solidFill>
                <a:latin typeface="Arial" charset="0"/>
              </a:rPr>
              <a:t>рассредоточены на сотни и тысячи км. </a:t>
            </a:r>
            <a:endParaRPr lang="en-US" sz="1000">
              <a:solidFill>
                <a:srgbClr val="1C7BE4"/>
              </a:solidFill>
              <a:latin typeface="Arial" charset="0"/>
            </a:endParaRPr>
          </a:p>
        </p:txBody>
      </p:sp>
      <p:pic>
        <p:nvPicPr>
          <p:cNvPr id="10248" name="Picture 21" descr="clou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0988" y="1687513"/>
            <a:ext cx="4327526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4"/>
          <p:cNvGrpSpPr>
            <a:grpSpLocks/>
          </p:cNvGrpSpPr>
          <p:nvPr/>
        </p:nvGrpSpPr>
        <p:grpSpPr bwMode="auto">
          <a:xfrm flipH="1">
            <a:off x="600075" y="2601913"/>
            <a:ext cx="2870200" cy="1752600"/>
            <a:chOff x="3588" y="3178"/>
            <a:chExt cx="1791" cy="1026"/>
          </a:xfrm>
        </p:grpSpPr>
        <p:pic>
          <p:nvPicPr>
            <p:cNvPr id="111641" name="Picture 25" descr="OneZero_alpha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88" y="3565"/>
              <a:ext cx="1690" cy="574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11642" name="Picture 26" descr="2000 PC Blu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3" y="3525"/>
              <a:ext cx="416" cy="4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11643" name="Picture 27" descr="2000 PC Blu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25" y="3339"/>
              <a:ext cx="416" cy="4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11644" name="Picture 28" descr="1993 PC Blue_alph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09" y="3178"/>
              <a:ext cx="616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11645" name="Picture 29" descr="Dell Latitude_c400_alph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83" y="3834"/>
              <a:ext cx="427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11646" name="Picture 30" descr="pocketpc_alph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88" y="3892"/>
              <a:ext cx="258" cy="312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2"/>
              </a:outerShdw>
            </a:effectLst>
          </p:spPr>
        </p:pic>
      </p:grpSp>
      <p:grpSp>
        <p:nvGrpSpPr>
          <p:cNvPr id="10250" name="Group 14"/>
          <p:cNvGrpSpPr>
            <a:grpSpLocks/>
          </p:cNvGrpSpPr>
          <p:nvPr/>
        </p:nvGrpSpPr>
        <p:grpSpPr bwMode="auto">
          <a:xfrm>
            <a:off x="190500" y="1722438"/>
            <a:ext cx="1522413" cy="1395412"/>
            <a:chOff x="2503" y="1798"/>
            <a:chExt cx="814" cy="756"/>
          </a:xfrm>
        </p:grpSpPr>
        <p:pic>
          <p:nvPicPr>
            <p:cNvPr id="10255" name="Picture 15" descr="Земн_шар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03" y="1798"/>
              <a:ext cx="81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2566" y="1832"/>
              <a:ext cx="693" cy="68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1" name="Text Box 33"/>
          <p:cNvSpPr txBox="1">
            <a:spLocks noChangeArrowheads="1"/>
          </p:cNvSpPr>
          <p:nvPr/>
        </p:nvSpPr>
        <p:spPr bwMode="auto">
          <a:xfrm>
            <a:off x="4111625" y="2957513"/>
            <a:ext cx="50133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00255C"/>
                </a:solidFill>
                <a:latin typeface="Arial" charset="0"/>
              </a:rPr>
              <a:t>Скорости передачи данных (десятки Кбит/с) ниже, чем в </a:t>
            </a:r>
            <a:r>
              <a:rPr lang="en-US" sz="1200">
                <a:solidFill>
                  <a:srgbClr val="00255C"/>
                </a:solidFill>
                <a:latin typeface="Arial" charset="0"/>
              </a:rPr>
              <a:t>LAN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, что ограничивает набор предоставляемых услуг в оперативном режиме. </a:t>
            </a:r>
          </a:p>
        </p:txBody>
      </p:sp>
      <p:sp>
        <p:nvSpPr>
          <p:cNvPr id="10252" name="Text Box 34"/>
          <p:cNvSpPr txBox="1">
            <a:spLocks noChangeArrowheads="1"/>
          </p:cNvSpPr>
          <p:nvPr/>
        </p:nvSpPr>
        <p:spPr bwMode="auto">
          <a:xfrm>
            <a:off x="728663" y="5800725"/>
            <a:ext cx="4953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ru-RU" sz="1200">
                <a:solidFill>
                  <a:srgbClr val="00255C"/>
                </a:solidFill>
                <a:latin typeface="Arial" charset="0"/>
              </a:rPr>
              <a:t>Итак, ЛВС имеют небольшую длину и высокое качество, </a:t>
            </a:r>
            <a:br>
              <a:rPr lang="ru-RU" sz="1200">
                <a:solidFill>
                  <a:srgbClr val="00255C"/>
                </a:solidFill>
                <a:latin typeface="Arial" charset="0"/>
              </a:rPr>
            </a:br>
            <a:r>
              <a:rPr lang="ru-RU" sz="1200">
                <a:solidFill>
                  <a:srgbClr val="00255C"/>
                </a:solidFill>
                <a:latin typeface="Arial" charset="0"/>
              </a:rPr>
              <a:t>а глобальные сети – наоборот, большую длину и низкое качество. </a:t>
            </a:r>
          </a:p>
        </p:txBody>
      </p:sp>
      <p:pic>
        <p:nvPicPr>
          <p:cNvPr id="10253" name="Picture 32" descr="ПК Нет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28" r="18428"/>
          <a:stretch>
            <a:fillRect/>
          </a:stretch>
        </p:blipFill>
        <p:spPr bwMode="auto">
          <a:xfrm>
            <a:off x="7642225" y="31750"/>
            <a:ext cx="14351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 Box 37"/>
          <p:cNvSpPr txBox="1">
            <a:spLocks noChangeArrowheads="1"/>
          </p:cNvSpPr>
          <p:nvPr/>
        </p:nvSpPr>
        <p:spPr bwMode="auto">
          <a:xfrm>
            <a:off x="4044950" y="3881438"/>
            <a:ext cx="50133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00255C"/>
                </a:solidFill>
                <a:latin typeface="Arial" charset="0"/>
              </a:rPr>
              <a:t>Пример глобальной сети – </a:t>
            </a:r>
            <a:r>
              <a:rPr lang="ru-RU" sz="1200" b="1">
                <a:solidFill>
                  <a:srgbClr val="00255C"/>
                </a:solidFill>
                <a:latin typeface="Arial" charset="0"/>
              </a:rPr>
              <a:t>Интернет</a:t>
            </a:r>
            <a:r>
              <a:rPr lang="ru-RU" sz="1200">
                <a:solidFill>
                  <a:srgbClr val="00255C"/>
                </a:solidFill>
                <a:latin typeface="Arial" charset="0"/>
              </a:rPr>
              <a:t> – это  объединение локальных сетей, разбросанных по всему миру. Это совокупность соединенных друг с другом компьютерных сетей во всем мире. 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00255C"/>
                </a:solidFill>
                <a:latin typeface="Arial" charset="0"/>
              </a:rPr>
              <a:t>Это единая сеть, способная передавать информацию из любой точки земного шара в любую другую.</a:t>
            </a:r>
          </a:p>
          <a:p>
            <a:pPr>
              <a:lnSpc>
                <a:spcPct val="110000"/>
              </a:lnSpc>
            </a:pPr>
            <a:endParaRPr lang="ru-RU" sz="1200">
              <a:solidFill>
                <a:srgbClr val="00255C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алстук">
  <a:themeElements>
    <a:clrScheme name="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336699"/>
      </a:hlink>
      <a:folHlink>
        <a:srgbClr val="CDD0E7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7826</TotalTime>
  <Words>1693</Words>
  <Application>Microsoft PowerPoint</Application>
  <PresentationFormat>Экран (4:3)</PresentationFormat>
  <Paragraphs>307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Times New Roman</vt:lpstr>
      <vt:lpstr>Arial</vt:lpstr>
      <vt:lpstr>Wingdings</vt:lpstr>
      <vt:lpstr>Symbol</vt:lpstr>
      <vt:lpstr>Century Gothic</vt:lpstr>
      <vt:lpstr>Verdana</vt:lpstr>
      <vt:lpstr>Галстук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320</cp:revision>
  <dcterms:created xsi:type="dcterms:W3CDTF">2003-12-29T20:08:39Z</dcterms:created>
  <dcterms:modified xsi:type="dcterms:W3CDTF">2010-11-25T11:49:45Z</dcterms:modified>
</cp:coreProperties>
</file>