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122101-094F-4047-B1E6-3AD423E01E25}" type="datetimeFigureOut">
              <a:rPr lang="ru-RU" smtClean="0"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63DF33-1FD4-40C2-BB81-6157EF9FFF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Технологии локальных сетей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Структура стандартов </a:t>
            </a:r>
            <a:r>
              <a:rPr lang="en-US" sz="2800" i="1" dirty="0" smtClean="0"/>
              <a:t>IEEE 802.x</a:t>
            </a:r>
            <a:endParaRPr lang="ru-RU" sz="2800" dirty="0"/>
          </a:p>
        </p:txBody>
      </p:sp>
      <p:pic>
        <p:nvPicPr>
          <p:cNvPr id="1026" name="Picture 2" descr="http://spek/BibUDM%6008/tech/Сети1/Компьютерные%20сети/chapter%203/3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326466"/>
            <a:ext cx="4857096" cy="5317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Три типа процедур уровня LLC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 соответствии со стандартом 802.2 уровень управления логическим каналом LLC предоставляет верхним уровням три типа процедур: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LLC1 — процедура без установления соединения и без подтверждения;</a:t>
            </a:r>
            <a:br>
              <a:rPr lang="ru-RU" sz="1400" dirty="0" smtClean="0"/>
            </a:br>
            <a:r>
              <a:rPr lang="ru-RU" sz="1400" dirty="0" smtClean="0"/>
              <a:t>LLC2 — процедура с установлением соединения и подтверждением; </a:t>
            </a:r>
          </a:p>
          <a:p>
            <a:r>
              <a:rPr lang="ru-RU" sz="1400" dirty="0" smtClean="0"/>
              <a:t>LLC3 — процедура без установления соединения, но с подтверждением.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smtClean="0"/>
              <a:t>Этот набор процедур является общим для всех методов доступа к среде, определенных стандартами 802.3 - 802.5, а также стандартом FDDI и стандартом 802.12 на технологию 100VG-AnyLAN.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i="1" dirty="0" smtClean="0"/>
              <a:t>Процедура без у становления соединения и без подтверждения LLC1 </a:t>
            </a:r>
            <a:r>
              <a:rPr lang="ru-RU" sz="1400" dirty="0" smtClean="0"/>
              <a:t>дает пользователю средства для передачи данных с минимумом издержек. Это </a:t>
            </a:r>
            <a:r>
              <a:rPr lang="ru-RU" sz="1400" dirty="0" err="1" smtClean="0"/>
              <a:t>дейтаграммный</a:t>
            </a:r>
            <a:r>
              <a:rPr lang="ru-RU" sz="1400" dirty="0" smtClean="0"/>
              <a:t> режим работы. Обычно этот вид процедуры используется, когда такие функции, как восстановление данных после ошибок и упорядочивание данных, выполняются протоколами вышележащих уровней, поэтому нет нужды дублировать их на уровне LLC.</a:t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i="1" dirty="0" smtClean="0"/>
              <a:t>Процедура с установлением соединений и подтверждением LLC2 </a:t>
            </a:r>
            <a:r>
              <a:rPr lang="ru-RU" sz="1400" dirty="0" smtClean="0"/>
              <a:t>дает пользователю возможность установить логическое соединение перед началом передачи любого блока данных и, если это требуется, выполнить процедуры восстановления после ошибок и упорядочивание потока этих блоков в рамках установленного соединения. Протокол LLC2 во многом аналогичен протоколам семейства HDLC (LAP-B, LAP-D, LAP-M), которые применяются в глобальных сетях для обеспечения надежной передачи кадров на зашумленных линиях. Протокол LLC2 работает в режиме скользящего окна.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>Параметры спецификаций физического уровня для стандарта </a:t>
            </a:r>
            <a:r>
              <a:rPr lang="ru-RU" sz="2800" i="1" dirty="0" err="1" smtClean="0"/>
              <a:t>Ethernet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428736"/>
          <a:ext cx="8715435" cy="526436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867590"/>
                <a:gridCol w="1654622"/>
                <a:gridCol w="1671002"/>
                <a:gridCol w="1605478"/>
                <a:gridCol w="1916743"/>
              </a:tblGrid>
              <a:tr h="244930"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10Base-5</a:t>
                      </a:r>
                      <a:br>
                        <a:rPr lang="en-US" sz="1200" dirty="0"/>
                      </a:br>
                      <a:endParaRPr lang="en-US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10Base-2</a:t>
                      </a:r>
                      <a:br>
                        <a:rPr lang="en-US" sz="1200"/>
                      </a:br>
                      <a:endParaRPr 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10Base-T</a:t>
                      </a:r>
                      <a:br>
                        <a:rPr lang="en-US" sz="1200"/>
                      </a:br>
                      <a:endParaRPr 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10Base-F</a:t>
                      </a:r>
                      <a:br>
                        <a:rPr lang="en-US" sz="1200"/>
                      </a:br>
                      <a:endParaRPr lang="en-US" sz="1200"/>
                    </a:p>
                  </a:txBody>
                  <a:tcPr marL="0" marR="0" marT="0" marB="0"/>
                </a:tc>
              </a:tr>
              <a:tr h="979721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Кабель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Толстый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коаксиальный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кабель RG-8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или RG-11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Тонкий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коаксиальный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кабель </a:t>
                      </a:r>
                      <a:r>
                        <a:rPr lang="en-US" sz="1200"/>
                        <a:t>RG-58</a:t>
                      </a:r>
                      <a:br>
                        <a:rPr lang="en-US" sz="1200"/>
                      </a:br>
                      <a:endParaRPr lang="en-US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en-US" sz="1200"/>
                        <a:t/>
                      </a:r>
                      <a:br>
                        <a:rPr lang="en-US" sz="1200"/>
                      </a:br>
                      <a:endParaRPr lang="en-US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Неэкраниро-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ванная витая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пара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категорий 3, 4, 5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Многомодовый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волоконно-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оптический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кабель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</a:tr>
              <a:tr h="489861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Максимальная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длина сегмента, м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500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185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100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2000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</a:tr>
              <a:tr h="1469582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Максимальное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расстояние между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узлами сети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(при использо-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вании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повторителей), м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2500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925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500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2500 (2740 для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10</a:t>
                      </a:r>
                      <a:r>
                        <a:rPr lang="en-US" sz="1200"/>
                        <a:t>Base-FB)</a:t>
                      </a:r>
                      <a:br>
                        <a:rPr lang="en-US" sz="1200"/>
                      </a:br>
                      <a:endParaRPr lang="en-US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en-US" sz="1200"/>
                        <a:t/>
                      </a:r>
                      <a:br>
                        <a:rPr lang="en-US" sz="1200"/>
                      </a:br>
                      <a:endParaRPr lang="en-US" sz="1200"/>
                    </a:p>
                  </a:txBody>
                  <a:tcPr marL="0" marR="0" marT="0" marB="0"/>
                </a:tc>
              </a:tr>
              <a:tr h="734791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Максимальное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число станций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в сегменте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100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30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1024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1024</a:t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</a:tr>
              <a:tr h="1224651"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Максимальное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число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повторителей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между любыми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станциями сети</a:t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>4</a:t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endParaRPr lang="ru-RU"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4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>4</a:t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ru-RU" sz="1200" dirty="0"/>
                        <a:t/>
                      </a:r>
                      <a:br>
                        <a:rPr lang="ru-RU" sz="1200" dirty="0"/>
                      </a:b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it-IT" sz="1200" dirty="0"/>
                        <a:t/>
                      </a:r>
                      <a:br>
                        <a:rPr lang="it-IT" sz="1200" dirty="0"/>
                      </a:br>
                      <a:endParaRPr lang="it-IT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it-IT" sz="1200" dirty="0"/>
                        <a:t/>
                      </a:r>
                      <a:br>
                        <a:rPr lang="it-IT" sz="1200" dirty="0"/>
                      </a:br>
                      <a:endParaRPr lang="it-IT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it-IT" sz="1200" dirty="0"/>
                        <a:t>4 (5 для</a:t>
                      </a:r>
                      <a:br>
                        <a:rPr lang="it-IT" sz="1200" dirty="0"/>
                      </a:br>
                      <a:endParaRPr lang="it-IT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it-IT" sz="1200" dirty="0"/>
                        <a:t>10 Base-FB)</a:t>
                      </a:r>
                      <a:br>
                        <a:rPr lang="it-IT" sz="1200" dirty="0"/>
                      </a:br>
                      <a:endParaRPr lang="it-IT" sz="1200" dirty="0"/>
                    </a:p>
                    <a:p>
                      <a:pPr algn="l">
                        <a:lnSpc>
                          <a:spcPct val="50000"/>
                        </a:lnSpc>
                      </a:pPr>
                      <a:r>
                        <a:rPr lang="it-IT" sz="1200" dirty="0"/>
                        <a:t/>
                      </a:r>
                      <a:br>
                        <a:rPr lang="it-IT" sz="1200" dirty="0"/>
                      </a:br>
                      <a:endParaRPr lang="it-IT" sz="12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Параметры спецификаций физического уровня для стандарта Ethernet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>Пример сети </a:t>
            </a:r>
            <a:r>
              <a:rPr lang="ru-RU" sz="2400" i="1" dirty="0" err="1" smtClean="0"/>
              <a:t>Ethernet</a:t>
            </a:r>
            <a:r>
              <a:rPr lang="ru-RU" sz="2400" i="1" dirty="0" smtClean="0"/>
              <a:t>, состоящей из сегментов различных физических стандартов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Параметры спецификаций физического уровня для стандарта Ethernet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2" name="Picture 2" descr="http://spek/BibUDM%6008/tech/Сети1/Компьютерные%20сети/chapter%203/3.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5498325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i="1" dirty="0" smtClean="0"/>
              <a:t>Реконфигурация колец FDDI при отказе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Параметры спецификаций физического уровня для стандарта Ethernet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http://spek/BibUDM%6008/tech/Сети1/Компьютерные%20сети/chapter%203/3.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4214842" cy="5066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/>
              <a:t>Структура протоколов технологии </a:t>
            </a:r>
            <a:r>
              <a:rPr lang="en-US" sz="1800" i="1" dirty="0" smtClean="0"/>
              <a:t>FDDI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Параметры спецификаций физического уровня для стандарта Ethernet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 descr="http://spek/BibUDM%6008/tech/Сети1/Компьютерные%20сети/chapter%203/3.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3"/>
            <a:ext cx="7786742" cy="5390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/>
              <a:t>Характеристики технологий FDDI, </a:t>
            </a:r>
            <a:r>
              <a:rPr lang="ru-RU" sz="1800" b="1" i="1" dirty="0" err="1" smtClean="0"/>
              <a:t>Ethernet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Token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Ring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Параметры спецификаций физического уровня для стандарта Ethernet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78" y="857231"/>
          <a:ext cx="8715438" cy="592472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024963"/>
                <a:gridCol w="1960165"/>
                <a:gridCol w="2057361"/>
                <a:gridCol w="2672949"/>
              </a:tblGrid>
              <a:tr h="405349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Характеристика</a:t>
                      </a:r>
                      <a:br>
                        <a:rPr lang="ru-RU" sz="1400" dirty="0"/>
                      </a:br>
                      <a:endParaRPr lang="ru-RU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FDDI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Ethernet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Token Ring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0" marR="0" marT="0" marB="0"/>
                </a:tc>
              </a:tr>
              <a:tr h="1420735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Среда передачи данных</a:t>
                      </a:r>
                      <a:br>
                        <a:rPr lang="ru-RU" sz="1400"/>
                      </a:br>
                      <a:endParaRPr lang="ru-RU" sz="1400"/>
                    </a:p>
                    <a:p>
                      <a:pPr algn="l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  <a:p>
                      <a:pPr algn="l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Оптоволокно, неэкранированная</a:t>
                      </a:r>
                      <a:br>
                        <a:rPr lang="ru-RU" sz="1400" dirty="0"/>
                      </a:br>
                      <a:endParaRPr lang="ru-RU" sz="1400" dirty="0"/>
                    </a:p>
                    <a:p>
                      <a:pPr algn="l"/>
                      <a:r>
                        <a:rPr lang="ru-RU" sz="1400" dirty="0"/>
                        <a:t>витая пара категории 5</a:t>
                      </a:r>
                      <a:br>
                        <a:rPr lang="ru-RU" sz="1400" dirty="0"/>
                      </a:br>
                      <a:endParaRPr lang="ru-RU" sz="1400" dirty="0"/>
                    </a:p>
                    <a:p>
                      <a:pPr algn="l"/>
                      <a:r>
                        <a:rPr lang="ru-RU" sz="1400" dirty="0"/>
                        <a:t/>
                      </a:r>
                      <a:br>
                        <a:rPr lang="ru-RU" sz="1400" dirty="0"/>
                      </a:br>
                      <a:endParaRPr lang="ru-RU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Толстый </a:t>
                      </a:r>
                      <a:r>
                        <a:rPr lang="ru-RU" sz="1400" dirty="0" err="1"/>
                        <a:t>коаксиал</a:t>
                      </a:r>
                      <a:r>
                        <a:rPr lang="ru-RU" sz="1400" dirty="0"/>
                        <a:t>, тонкий </a:t>
                      </a:r>
                      <a:r>
                        <a:rPr lang="ru-RU" sz="1400" dirty="0" err="1"/>
                        <a:t>коаксиал</a:t>
                      </a:r>
                      <a:r>
                        <a:rPr lang="ru-RU" sz="1400" dirty="0"/>
                        <a:t>,</a:t>
                      </a:r>
                      <a:br>
                        <a:rPr lang="ru-RU" sz="1400" dirty="0"/>
                      </a:br>
                      <a:endParaRPr lang="ru-RU" sz="1400" dirty="0"/>
                    </a:p>
                    <a:p>
                      <a:pPr algn="l"/>
                      <a:r>
                        <a:rPr lang="ru-RU" sz="1400" dirty="0"/>
                        <a:t>витая пара категории 3,</a:t>
                      </a:r>
                      <a:br>
                        <a:rPr lang="ru-RU" sz="1400" dirty="0"/>
                      </a:br>
                      <a:endParaRPr lang="ru-RU" sz="1400" dirty="0"/>
                    </a:p>
                    <a:p>
                      <a:pPr algn="l"/>
                      <a:r>
                        <a:rPr lang="ru-RU" sz="1400" dirty="0"/>
                        <a:t>оптоволокно</a:t>
                      </a:r>
                      <a:br>
                        <a:rPr lang="ru-RU" sz="1400" dirty="0"/>
                      </a:br>
                      <a:endParaRPr lang="ru-RU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Экранированная и неэкранированная</a:t>
                      </a:r>
                      <a:br>
                        <a:rPr lang="ru-RU" sz="1400"/>
                      </a:br>
                      <a:endParaRPr lang="ru-RU" sz="1400"/>
                    </a:p>
                    <a:p>
                      <a:pPr algn="l"/>
                      <a:r>
                        <a:rPr lang="ru-RU" sz="1400"/>
                        <a:t>витая пара, оптоволокно</a:t>
                      </a:r>
                      <a:br>
                        <a:rPr lang="ru-RU" sz="1400"/>
                      </a:br>
                      <a:endParaRPr lang="ru-RU" sz="1400"/>
                    </a:p>
                    <a:p>
                      <a:pPr algn="l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</a:tr>
              <a:tr h="710367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Максимальная длина сети (без мостов)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200 км (100 км на кольцо)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2500м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4000м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</a:tr>
              <a:tr h="810698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Максимальное расстояние между узлами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2 км (не больше 11 дБ потерь между узлами)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2500 м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100м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</a:tr>
              <a:tr h="947156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Максимальное количество узлов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500 (1000 соединений)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1024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260 для экранированной витой пары, 72 для неэкранированной витой пары</a:t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</a:tr>
              <a:tr h="1420735"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Тактирование J и восстановление * после отказов</a:t>
                      </a:r>
                      <a:br>
                        <a:rPr lang="ru-RU" sz="1400"/>
                      </a:br>
                      <a:endParaRPr lang="ru-RU" sz="1400"/>
                    </a:p>
                    <a:p>
                      <a:pPr algn="l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Распределенная реализация тактирования и восстановления после отказов</a:t>
                      </a:r>
                    </a:p>
                    <a:p>
                      <a:pPr algn="l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/>
                        <a:t>Не определены</a:t>
                      </a:r>
                      <a:br>
                        <a:rPr lang="ru-RU" sz="1400"/>
                      </a:br>
                      <a:endParaRPr lang="ru-RU" sz="1400"/>
                    </a:p>
                    <a:p>
                      <a:pPr algn="l"/>
                      <a:r>
                        <a:rPr lang="ru-RU" sz="1400"/>
                        <a:t/>
                      </a:r>
                      <a:br>
                        <a:rPr lang="ru-RU" sz="1400"/>
                      </a:br>
                      <a:endParaRPr lang="ru-RU"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Активный монитор</a:t>
                      </a:r>
                      <a:br>
                        <a:rPr lang="ru-RU" sz="1400" dirty="0"/>
                      </a:br>
                      <a:endParaRPr lang="ru-RU" sz="1400" dirty="0"/>
                    </a:p>
                    <a:p>
                      <a:pPr algn="l"/>
                      <a:r>
                        <a:rPr lang="ru-RU" sz="1400" dirty="0"/>
                        <a:t/>
                      </a:r>
                      <a:br>
                        <a:rPr lang="ru-RU" sz="1400" dirty="0"/>
                      </a:br>
                      <a:endParaRPr lang="ru-RU" sz="1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Характеристики технологий FDDI, Ethernet, Token Ring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</TotalTime>
  <Words>213</Words>
  <Application>Microsoft Office PowerPoint</Application>
  <PresentationFormat>Экран (4:3)</PresentationFormat>
  <Paragraphs>161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Технологии локальных сетей</vt:lpstr>
      <vt:lpstr>Структура стандартов IEEE 802.x</vt:lpstr>
      <vt:lpstr>Три типа процедур уровня LLC </vt:lpstr>
      <vt:lpstr>Параметры спецификаций физического уровня для стандарта Ethernet  </vt:lpstr>
      <vt:lpstr>Пример сети Ethernet, состоящей из сегментов различных физических стандартов  </vt:lpstr>
      <vt:lpstr>Реконфигурация колец FDDI при отказе  </vt:lpstr>
      <vt:lpstr>Структура протоколов технологии FDDI  </vt:lpstr>
      <vt:lpstr>Характеристики технологий FDDI, Ethernet, Token Ring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локальных сетей</dc:title>
  <dc:creator>1</dc:creator>
  <cp:lastModifiedBy>1</cp:lastModifiedBy>
  <cp:revision>2</cp:revision>
  <dcterms:created xsi:type="dcterms:W3CDTF">2010-11-18T06:27:12Z</dcterms:created>
  <dcterms:modified xsi:type="dcterms:W3CDTF">2010-11-18T06:38:38Z</dcterms:modified>
</cp:coreProperties>
</file>